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5d7cccb02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5d7cccb02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5d7cccb02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5d7cccb02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Après un semestre de cours et de nombreuses heures de travail sur ce projet, on est ravis de dire que nous avons beaucoup appris lors de ce cheminement. On est très satisfait que notre troisième prototype répond au besoins du client.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5d7cccb02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5d7cccb0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5d7cccb02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5d7cccb0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5d7cccb02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5d7cccb0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5d7cccb02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5d7cccb02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5d7cccb02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a5d7cccb02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5d7cccb02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5d7cccb0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5d7cccb02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5d7cccb02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5d7cccb02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5d7cccb02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876950"/>
            <a:ext cx="5017500" cy="22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a:t>BreathSaver:</a:t>
            </a:r>
            <a:endParaRPr sz="4200"/>
          </a:p>
          <a:p>
            <a:pPr marL="0" lvl="0" indent="0" algn="l" rtl="0">
              <a:spcBef>
                <a:spcPts val="0"/>
              </a:spcBef>
              <a:spcAft>
                <a:spcPts val="0"/>
              </a:spcAft>
              <a:buNone/>
            </a:pPr>
            <a:r>
              <a:rPr lang="en" sz="4200"/>
              <a:t>Controleur D’Ambu-Bag</a:t>
            </a:r>
            <a:endParaRPr sz="4200"/>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Présenté par le groupe : FA2.1</a:t>
            </a:r>
            <a:endParaRPr/>
          </a:p>
          <a:p>
            <a:pPr marL="457200" lvl="0" indent="-311150" algn="l" rtl="0">
              <a:spcBef>
                <a:spcPts val="0"/>
              </a:spcBef>
              <a:spcAft>
                <a:spcPts val="0"/>
              </a:spcAft>
              <a:buSzPts val="1300"/>
              <a:buChar char="●"/>
            </a:pPr>
            <a:r>
              <a:rPr lang="en"/>
              <a:t>Mohamed Amine Missouri</a:t>
            </a:r>
            <a:endParaRPr/>
          </a:p>
          <a:p>
            <a:pPr marL="457200" lvl="0" indent="-311150" algn="l" rtl="0">
              <a:spcBef>
                <a:spcPts val="0"/>
              </a:spcBef>
              <a:spcAft>
                <a:spcPts val="0"/>
              </a:spcAft>
              <a:buSzPts val="1300"/>
              <a:buChar char="●"/>
            </a:pPr>
            <a:r>
              <a:rPr lang="en"/>
              <a:t>Aymane Yzzogh’</a:t>
            </a:r>
            <a:endParaRPr/>
          </a:p>
          <a:p>
            <a:pPr marL="457200" lvl="0" indent="-311150" algn="l" rtl="0">
              <a:spcBef>
                <a:spcPts val="0"/>
              </a:spcBef>
              <a:spcAft>
                <a:spcPts val="0"/>
              </a:spcAft>
              <a:buSzPts val="1300"/>
              <a:buChar char="●"/>
            </a:pPr>
            <a:r>
              <a:rPr lang="en"/>
              <a:t>Hiba Lich</a:t>
            </a:r>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Lecons apprises</a:t>
            </a:r>
            <a:endParaRPr b="1"/>
          </a:p>
        </p:txBody>
      </p:sp>
      <p:sp>
        <p:nvSpPr>
          <p:cNvPr id="212" name="Google Shape;212;p22"/>
          <p:cNvSpPr txBox="1"/>
          <p:nvPr/>
        </p:nvSpPr>
        <p:spPr>
          <a:xfrm>
            <a:off x="258225" y="1307850"/>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FFFFFF"/>
              </a:buClr>
              <a:buSzPts val="1800"/>
              <a:buFont typeface="Proxima Nova"/>
              <a:buChar char="●"/>
            </a:pPr>
            <a:r>
              <a:rPr lang="en" sz="1800">
                <a:solidFill>
                  <a:srgbClr val="FFFFFF"/>
                </a:solidFill>
                <a:latin typeface="Proxima Nova"/>
                <a:ea typeface="Proxima Nova"/>
                <a:cs typeface="Proxima Nova"/>
                <a:sym typeface="Proxima Nova"/>
              </a:rPr>
              <a:t>Le travail en groupe est très demandant</a:t>
            </a:r>
            <a:endParaRPr sz="1800">
              <a:solidFill>
                <a:srgbClr val="FFFFFF"/>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FFFFFF"/>
              </a:buClr>
              <a:buSzPts val="1800"/>
              <a:buFont typeface="Proxima Nova"/>
              <a:buChar char="●"/>
            </a:pPr>
            <a:r>
              <a:rPr lang="en" sz="1800">
                <a:solidFill>
                  <a:srgbClr val="FFFFFF"/>
                </a:solidFill>
                <a:latin typeface="Proxima Nova"/>
                <a:ea typeface="Proxima Nova"/>
                <a:cs typeface="Proxima Nova"/>
                <a:sym typeface="Proxima Nova"/>
              </a:rPr>
              <a:t>Le besoin de la communication active et continue</a:t>
            </a:r>
            <a:endParaRPr sz="1800">
              <a:solidFill>
                <a:srgbClr val="FFFFFF"/>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FFFFFF"/>
              </a:buClr>
              <a:buSzPts val="1800"/>
              <a:buFont typeface="Proxima Nova"/>
              <a:buChar char="●"/>
            </a:pPr>
            <a:r>
              <a:rPr lang="en" sz="1800">
                <a:solidFill>
                  <a:srgbClr val="FFFFFF"/>
                </a:solidFill>
                <a:latin typeface="Proxima Nova"/>
                <a:ea typeface="Proxima Nova"/>
                <a:cs typeface="Proxima Nova"/>
                <a:sym typeface="Proxima Nova"/>
              </a:rPr>
              <a:t>L'importance du plan de projet</a:t>
            </a:r>
            <a:endParaRPr sz="1800">
              <a:solidFill>
                <a:srgbClr val="FFFFFF"/>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FFFFFF"/>
              </a:buClr>
              <a:buSzPts val="1800"/>
              <a:buFont typeface="Proxima Nova"/>
              <a:buChar char="●"/>
            </a:pPr>
            <a:r>
              <a:rPr lang="en" sz="1800">
                <a:solidFill>
                  <a:srgbClr val="FFFFFF"/>
                </a:solidFill>
                <a:latin typeface="Proxima Nova"/>
                <a:ea typeface="Proxima Nova"/>
                <a:cs typeface="Proxima Nova"/>
                <a:sym typeface="Proxima Nova"/>
              </a:rPr>
              <a:t>L'importance des prototypes</a:t>
            </a:r>
            <a:endParaRPr sz="1800">
              <a:solidFill>
                <a:srgbClr val="FFFFFF"/>
              </a:solidFill>
              <a:latin typeface="Proxima Nova"/>
              <a:ea typeface="Proxima Nova"/>
              <a:cs typeface="Proxima Nova"/>
              <a:sym typeface="Proxima Nova"/>
            </a:endParaRPr>
          </a:p>
          <a:p>
            <a:pPr marL="457200" lvl="0" indent="-342900" algn="l" rtl="0">
              <a:lnSpc>
                <a:spcPct val="115000"/>
              </a:lnSpc>
              <a:spcBef>
                <a:spcPts val="0"/>
              </a:spcBef>
              <a:spcAft>
                <a:spcPts val="0"/>
              </a:spcAft>
              <a:buClr>
                <a:srgbClr val="FFFFFF"/>
              </a:buClr>
              <a:buSzPts val="1800"/>
              <a:buFont typeface="Proxima Nova"/>
              <a:buChar char="●"/>
            </a:pPr>
            <a:r>
              <a:rPr lang="en" sz="1800">
                <a:solidFill>
                  <a:srgbClr val="FFFFFF"/>
                </a:solidFill>
                <a:latin typeface="Proxima Nova"/>
                <a:ea typeface="Proxima Nova"/>
                <a:cs typeface="Proxima Nova"/>
                <a:sym typeface="Proxima Nova"/>
              </a:rPr>
              <a:t>Le codage peut prendre beaucoup de temps et nécessite de l’essai-erreur</a:t>
            </a:r>
            <a:endParaRPr sz="1800">
              <a:solidFill>
                <a:srgbClr val="FFFFFF"/>
              </a:solidFill>
              <a:latin typeface="Proxima Nova"/>
              <a:ea typeface="Proxima Nova"/>
              <a:cs typeface="Proxima Nova"/>
              <a:sym typeface="Proxima Nova"/>
            </a:endParaRPr>
          </a:p>
        </p:txBody>
      </p:sp>
      <p:pic>
        <p:nvPicPr>
          <p:cNvPr id="213" name="Google Shape;213;p22"/>
          <p:cNvPicPr preferRelativeResize="0"/>
          <p:nvPr/>
        </p:nvPicPr>
        <p:blipFill>
          <a:blip r:embed="rId3">
            <a:alphaModFix/>
          </a:blip>
          <a:stretch>
            <a:fillRect/>
          </a:stretch>
        </p:blipFill>
        <p:spPr>
          <a:xfrm>
            <a:off x="2181438" y="3144425"/>
            <a:ext cx="4781124" cy="1999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2276550" y="2132970"/>
            <a:ext cx="4590900" cy="132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3400" b="1" dirty="0"/>
              <a:t>Démonstration!</a:t>
            </a:r>
            <a:endParaRPr sz="3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t>Besoins du client</a:t>
            </a:r>
            <a:endParaRPr sz="2600" b="1"/>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Char char="●"/>
            </a:pPr>
            <a:r>
              <a:rPr lang="en" sz="2100"/>
              <a:t>Accessible</a:t>
            </a:r>
            <a:endParaRPr sz="2100"/>
          </a:p>
          <a:p>
            <a:pPr marL="457200" lvl="0" indent="0" algn="l" rtl="0">
              <a:spcBef>
                <a:spcPts val="0"/>
              </a:spcBef>
              <a:spcAft>
                <a:spcPts val="0"/>
              </a:spcAft>
              <a:buNone/>
            </a:pPr>
            <a:endParaRPr sz="2100"/>
          </a:p>
          <a:p>
            <a:pPr marL="457200" lvl="0" indent="-361950" algn="l" rtl="0">
              <a:spcBef>
                <a:spcPts val="0"/>
              </a:spcBef>
              <a:spcAft>
                <a:spcPts val="0"/>
              </a:spcAft>
              <a:buSzPts val="2100"/>
              <a:buChar char="●"/>
            </a:pPr>
            <a:r>
              <a:rPr lang="en" sz="2100"/>
              <a:t>Facile d’utilisation</a:t>
            </a:r>
            <a:endParaRPr sz="2100"/>
          </a:p>
          <a:p>
            <a:pPr marL="0" lvl="0" indent="0" algn="l" rtl="0">
              <a:spcBef>
                <a:spcPts val="0"/>
              </a:spcBef>
              <a:spcAft>
                <a:spcPts val="0"/>
              </a:spcAft>
              <a:buNone/>
            </a:pPr>
            <a:endParaRPr sz="2100"/>
          </a:p>
          <a:p>
            <a:pPr marL="457200" lvl="0" indent="-361950" algn="l" rtl="0">
              <a:spcBef>
                <a:spcPts val="0"/>
              </a:spcBef>
              <a:spcAft>
                <a:spcPts val="0"/>
              </a:spcAft>
              <a:buSzPts val="2100"/>
              <a:buChar char="●"/>
            </a:pPr>
            <a:r>
              <a:rPr lang="en" sz="2100"/>
              <a:t>Fiable</a:t>
            </a:r>
            <a:endParaRPr sz="2100"/>
          </a:p>
          <a:p>
            <a:pPr marL="457200" lvl="0" indent="0" algn="l" rtl="0">
              <a:spcBef>
                <a:spcPts val="0"/>
              </a:spcBef>
              <a:spcAft>
                <a:spcPts val="0"/>
              </a:spcAft>
              <a:buNone/>
            </a:pPr>
            <a:endParaRPr sz="2100"/>
          </a:p>
          <a:p>
            <a:pPr marL="457200" lvl="0" indent="-361950" algn="l" rtl="0">
              <a:spcBef>
                <a:spcPts val="0"/>
              </a:spcBef>
              <a:spcAft>
                <a:spcPts val="0"/>
              </a:spcAft>
              <a:buSzPts val="2100"/>
              <a:buChar char="●"/>
            </a:pPr>
            <a:r>
              <a:rPr lang="en" sz="2100"/>
              <a:t>Cout reduit</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288200"/>
            <a:ext cx="7038900" cy="62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Conception</a:t>
            </a:r>
            <a:endParaRPr b="1"/>
          </a:p>
        </p:txBody>
      </p:sp>
      <p:sp>
        <p:nvSpPr>
          <p:cNvPr id="147" name="Google Shape;147;p15"/>
          <p:cNvSpPr txBox="1">
            <a:spLocks noGrp="1"/>
          </p:cNvSpPr>
          <p:nvPr>
            <p:ph type="body" idx="1"/>
          </p:nvPr>
        </p:nvSpPr>
        <p:spPr>
          <a:xfrm>
            <a:off x="138525" y="2128675"/>
            <a:ext cx="2558700" cy="2871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Utilisation d’un haut-parleur</a:t>
            </a:r>
            <a:endParaRPr sz="1600"/>
          </a:p>
          <a:p>
            <a:pPr marL="457200" lvl="0" indent="-330200" algn="l" rtl="0">
              <a:spcBef>
                <a:spcPts val="0"/>
              </a:spcBef>
              <a:spcAft>
                <a:spcPts val="0"/>
              </a:spcAft>
              <a:buSzPts val="1600"/>
              <a:buChar char="●"/>
            </a:pPr>
            <a:r>
              <a:rPr lang="en" sz="1600"/>
              <a:t>Simple</a:t>
            </a:r>
            <a:endParaRPr sz="1600"/>
          </a:p>
          <a:p>
            <a:pPr marL="457200" lvl="0" indent="-330200" algn="l" rtl="0">
              <a:spcBef>
                <a:spcPts val="0"/>
              </a:spcBef>
              <a:spcAft>
                <a:spcPts val="0"/>
              </a:spcAft>
              <a:buSzPts val="1600"/>
              <a:buChar char="●"/>
            </a:pPr>
            <a:r>
              <a:rPr lang="en" sz="1600"/>
              <a:t>Accessible</a:t>
            </a:r>
            <a:endParaRPr sz="1600"/>
          </a:p>
          <a:p>
            <a:pPr marL="457200" lvl="0" indent="-330200" algn="l" rtl="0">
              <a:spcBef>
                <a:spcPts val="0"/>
              </a:spcBef>
              <a:spcAft>
                <a:spcPts val="0"/>
              </a:spcAft>
              <a:buSzPts val="1600"/>
              <a:buChar char="●"/>
            </a:pPr>
            <a:r>
              <a:rPr lang="en" sz="1600"/>
              <a:t>Fiable</a:t>
            </a:r>
            <a:endParaRPr sz="1600"/>
          </a:p>
          <a:p>
            <a:pPr marL="457200" lvl="0" indent="-330200" algn="l" rtl="0">
              <a:spcBef>
                <a:spcPts val="0"/>
              </a:spcBef>
              <a:spcAft>
                <a:spcPts val="0"/>
              </a:spcAft>
              <a:buClr>
                <a:srgbClr val="FF0000"/>
              </a:buClr>
              <a:buSzPts val="1600"/>
              <a:buChar char="●"/>
            </a:pPr>
            <a:r>
              <a:rPr lang="en" sz="1600">
                <a:solidFill>
                  <a:srgbClr val="FF0000"/>
                </a:solidFill>
              </a:rPr>
              <a:t>Les signaux peuvent être mal entendu dans un milieu bruyant</a:t>
            </a:r>
            <a:endParaRPr sz="1600">
              <a:solidFill>
                <a:srgbClr val="FF0000"/>
              </a:solidFill>
            </a:endParaRPr>
          </a:p>
        </p:txBody>
      </p:sp>
      <p:sp>
        <p:nvSpPr>
          <p:cNvPr id="148" name="Google Shape;148;p15"/>
          <p:cNvSpPr txBox="1"/>
          <p:nvPr/>
        </p:nvSpPr>
        <p:spPr>
          <a:xfrm>
            <a:off x="393798" y="1507075"/>
            <a:ext cx="17517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u="sng">
                <a:solidFill>
                  <a:srgbClr val="FFFFFF"/>
                </a:solidFill>
                <a:latin typeface="Proxima Nova"/>
                <a:ea typeface="Proxima Nova"/>
                <a:cs typeface="Proxima Nova"/>
                <a:sym typeface="Proxima Nova"/>
              </a:rPr>
              <a:t>Idée 1</a:t>
            </a:r>
            <a:endParaRPr sz="2600" b="1" u="sng">
              <a:solidFill>
                <a:srgbClr val="FFFFFF"/>
              </a:solidFill>
              <a:latin typeface="Proxima Nova"/>
              <a:ea typeface="Proxima Nova"/>
              <a:cs typeface="Proxima Nova"/>
              <a:sym typeface="Proxima Nova"/>
            </a:endParaRPr>
          </a:p>
        </p:txBody>
      </p:sp>
      <p:sp>
        <p:nvSpPr>
          <p:cNvPr id="149" name="Google Shape;149;p15"/>
          <p:cNvSpPr txBox="1"/>
          <p:nvPr/>
        </p:nvSpPr>
        <p:spPr>
          <a:xfrm>
            <a:off x="3313600" y="1507075"/>
            <a:ext cx="1455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u="sng">
                <a:solidFill>
                  <a:srgbClr val="FFFFFF"/>
                </a:solidFill>
                <a:latin typeface="Proxima Nova"/>
                <a:ea typeface="Proxima Nova"/>
                <a:cs typeface="Proxima Nova"/>
                <a:sym typeface="Proxima Nova"/>
              </a:rPr>
              <a:t>Idée 2</a:t>
            </a:r>
            <a:endParaRPr sz="2600" b="1" u="sng">
              <a:solidFill>
                <a:srgbClr val="FFFFFF"/>
              </a:solidFill>
              <a:latin typeface="Proxima Nova"/>
              <a:ea typeface="Proxima Nova"/>
              <a:cs typeface="Proxima Nova"/>
              <a:sym typeface="Proxima Nova"/>
            </a:endParaRPr>
          </a:p>
        </p:txBody>
      </p:sp>
      <p:pic>
        <p:nvPicPr>
          <p:cNvPr id="150" name="Google Shape;150;p15"/>
          <p:cNvPicPr preferRelativeResize="0"/>
          <p:nvPr/>
        </p:nvPicPr>
        <p:blipFill>
          <a:blip r:embed="rId3">
            <a:alphaModFix/>
          </a:blip>
          <a:stretch>
            <a:fillRect/>
          </a:stretch>
        </p:blipFill>
        <p:spPr>
          <a:xfrm>
            <a:off x="8124243" y="1373770"/>
            <a:ext cx="754900" cy="1092954"/>
          </a:xfrm>
          <a:prstGeom prst="rect">
            <a:avLst/>
          </a:prstGeom>
          <a:noFill/>
          <a:ln>
            <a:noFill/>
          </a:ln>
        </p:spPr>
      </p:pic>
      <p:sp>
        <p:nvSpPr>
          <p:cNvPr id="151" name="Google Shape;151;p15"/>
          <p:cNvSpPr txBox="1">
            <a:spLocks noGrp="1"/>
          </p:cNvSpPr>
          <p:nvPr>
            <p:ph type="body" idx="1"/>
          </p:nvPr>
        </p:nvSpPr>
        <p:spPr>
          <a:xfrm>
            <a:off x="6267225" y="2128675"/>
            <a:ext cx="2328000" cy="2196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Utilisation d’une ampoule LED</a:t>
            </a:r>
            <a:endParaRPr sz="1600"/>
          </a:p>
          <a:p>
            <a:pPr marL="457200" lvl="0" indent="-330200" algn="l" rtl="0">
              <a:spcBef>
                <a:spcPts val="0"/>
              </a:spcBef>
              <a:spcAft>
                <a:spcPts val="0"/>
              </a:spcAft>
              <a:buSzPts val="1600"/>
              <a:buChar char="●"/>
            </a:pPr>
            <a:r>
              <a:rPr lang="en" sz="1600"/>
              <a:t>Simple</a:t>
            </a:r>
            <a:endParaRPr sz="1600"/>
          </a:p>
          <a:p>
            <a:pPr marL="457200" lvl="0" indent="-330200" algn="l" rtl="0">
              <a:spcBef>
                <a:spcPts val="0"/>
              </a:spcBef>
              <a:spcAft>
                <a:spcPts val="0"/>
              </a:spcAft>
              <a:buSzPts val="1600"/>
              <a:buChar char="●"/>
            </a:pPr>
            <a:r>
              <a:rPr lang="en" sz="1600"/>
              <a:t>Accessible</a:t>
            </a:r>
            <a:endParaRPr sz="1600"/>
          </a:p>
          <a:p>
            <a:pPr marL="457200" lvl="0" indent="-330200" algn="l" rtl="0">
              <a:spcBef>
                <a:spcPts val="0"/>
              </a:spcBef>
              <a:spcAft>
                <a:spcPts val="0"/>
              </a:spcAft>
              <a:buSzPts val="1600"/>
              <a:buChar char="●"/>
            </a:pPr>
            <a:r>
              <a:rPr lang="en" sz="1600"/>
              <a:t>Fiable</a:t>
            </a:r>
            <a:endParaRPr sz="1600"/>
          </a:p>
          <a:p>
            <a:pPr marL="457200" lvl="0" indent="-330200" algn="l" rtl="0">
              <a:spcBef>
                <a:spcPts val="0"/>
              </a:spcBef>
              <a:spcAft>
                <a:spcPts val="0"/>
              </a:spcAft>
              <a:buSzPts val="1600"/>
              <a:buChar char="●"/>
            </a:pPr>
            <a:r>
              <a:rPr lang="en" sz="1600"/>
              <a:t>Peu coûteux</a:t>
            </a:r>
            <a:endParaRPr sz="1600"/>
          </a:p>
        </p:txBody>
      </p:sp>
      <p:pic>
        <p:nvPicPr>
          <p:cNvPr id="152" name="Google Shape;152;p15"/>
          <p:cNvPicPr preferRelativeResize="0"/>
          <p:nvPr/>
        </p:nvPicPr>
        <p:blipFill>
          <a:blip r:embed="rId4">
            <a:alphaModFix/>
          </a:blip>
          <a:stretch>
            <a:fillRect/>
          </a:stretch>
        </p:blipFill>
        <p:spPr>
          <a:xfrm>
            <a:off x="1858150" y="1507075"/>
            <a:ext cx="621600" cy="621600"/>
          </a:xfrm>
          <a:prstGeom prst="rect">
            <a:avLst/>
          </a:prstGeom>
          <a:noFill/>
          <a:ln>
            <a:noFill/>
          </a:ln>
        </p:spPr>
      </p:pic>
      <p:sp>
        <p:nvSpPr>
          <p:cNvPr id="153" name="Google Shape;153;p15"/>
          <p:cNvSpPr txBox="1">
            <a:spLocks noGrp="1"/>
          </p:cNvSpPr>
          <p:nvPr>
            <p:ph type="body" idx="1"/>
          </p:nvPr>
        </p:nvSpPr>
        <p:spPr>
          <a:xfrm>
            <a:off x="3110550" y="2128675"/>
            <a:ext cx="2953500" cy="2871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Utilisation d’un écran LCD</a:t>
            </a:r>
            <a:endParaRPr sz="1600"/>
          </a:p>
          <a:p>
            <a:pPr marL="457200" lvl="0" indent="-330200" algn="l" rtl="0">
              <a:spcBef>
                <a:spcPts val="0"/>
              </a:spcBef>
              <a:spcAft>
                <a:spcPts val="0"/>
              </a:spcAft>
              <a:buSzPts val="1600"/>
              <a:buChar char="●"/>
            </a:pPr>
            <a:r>
              <a:rPr lang="en" sz="1600"/>
              <a:t>Accessible</a:t>
            </a:r>
            <a:endParaRPr sz="1600"/>
          </a:p>
          <a:p>
            <a:pPr marL="457200" lvl="0" indent="-330200" algn="l" rtl="0">
              <a:spcBef>
                <a:spcPts val="0"/>
              </a:spcBef>
              <a:spcAft>
                <a:spcPts val="0"/>
              </a:spcAft>
              <a:buSzPts val="1600"/>
              <a:buChar char="●"/>
            </a:pPr>
            <a:r>
              <a:rPr lang="en" sz="1600"/>
              <a:t>Fiable</a:t>
            </a:r>
            <a:endParaRPr sz="1600"/>
          </a:p>
          <a:p>
            <a:pPr marL="457200" lvl="0" indent="-330200" algn="l" rtl="0">
              <a:spcBef>
                <a:spcPts val="0"/>
              </a:spcBef>
              <a:spcAft>
                <a:spcPts val="0"/>
              </a:spcAft>
              <a:buSzPts val="1600"/>
              <a:buChar char="●"/>
            </a:pPr>
            <a:r>
              <a:rPr lang="en" sz="1600"/>
              <a:t>Donne plus d’informations</a:t>
            </a:r>
            <a:endParaRPr sz="1600"/>
          </a:p>
          <a:p>
            <a:pPr marL="457200" lvl="0" indent="-330200" algn="l" rtl="0">
              <a:spcBef>
                <a:spcPts val="0"/>
              </a:spcBef>
              <a:spcAft>
                <a:spcPts val="0"/>
              </a:spcAft>
              <a:buClr>
                <a:srgbClr val="FF0000"/>
              </a:buClr>
              <a:buSzPts val="1600"/>
              <a:buChar char="●"/>
            </a:pPr>
            <a:r>
              <a:rPr lang="en" sz="1600">
                <a:solidFill>
                  <a:srgbClr val="FF0000"/>
                </a:solidFill>
              </a:rPr>
              <a:t>Demande de la concentration et une expertise pour analyser les résultats.</a:t>
            </a:r>
            <a:endParaRPr sz="1600">
              <a:solidFill>
                <a:srgbClr val="FF0000"/>
              </a:solidFill>
            </a:endParaRPr>
          </a:p>
        </p:txBody>
      </p:sp>
      <p:sp>
        <p:nvSpPr>
          <p:cNvPr id="154" name="Google Shape;154;p15"/>
          <p:cNvSpPr txBox="1"/>
          <p:nvPr/>
        </p:nvSpPr>
        <p:spPr>
          <a:xfrm>
            <a:off x="6417252" y="1507076"/>
            <a:ext cx="1455000" cy="6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u="sng">
                <a:solidFill>
                  <a:srgbClr val="FFFFFF"/>
                </a:solidFill>
                <a:latin typeface="Proxima Nova"/>
                <a:ea typeface="Proxima Nova"/>
                <a:cs typeface="Proxima Nova"/>
                <a:sym typeface="Proxima Nova"/>
              </a:rPr>
              <a:t>Idée 3</a:t>
            </a:r>
            <a:endParaRPr sz="2600" b="1" u="sng">
              <a:solidFill>
                <a:srgbClr val="FFFFFF"/>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Protoype 1</a:t>
            </a:r>
            <a:endParaRPr b="1"/>
          </a:p>
        </p:txBody>
      </p:sp>
      <p:sp>
        <p:nvSpPr>
          <p:cNvPr id="160" name="Google Shape;160;p16"/>
          <p:cNvSpPr txBox="1"/>
          <p:nvPr/>
        </p:nvSpPr>
        <p:spPr>
          <a:xfrm>
            <a:off x="703550" y="1428963"/>
            <a:ext cx="3351600" cy="2862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Prototype virtuel</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Pas fonctionnel </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Permettre de cree le circuit</a:t>
            </a:r>
            <a:endParaRPr sz="2400">
              <a:solidFill>
                <a:srgbClr val="FFFFFF"/>
              </a:solidFill>
              <a:latin typeface="Proxima Nova"/>
              <a:ea typeface="Proxima Nova"/>
              <a:cs typeface="Proxima Nova"/>
              <a:sym typeface="Proxima Nova"/>
            </a:endParaRPr>
          </a:p>
        </p:txBody>
      </p:sp>
      <p:pic>
        <p:nvPicPr>
          <p:cNvPr id="161" name="Google Shape;161;p16"/>
          <p:cNvPicPr preferRelativeResize="0"/>
          <p:nvPr/>
        </p:nvPicPr>
        <p:blipFill rotWithShape="1">
          <a:blip r:embed="rId3">
            <a:alphaModFix/>
          </a:blip>
          <a:srcRect l="7418" r="23567"/>
          <a:stretch/>
        </p:blipFill>
        <p:spPr>
          <a:xfrm>
            <a:off x="4484775" y="512465"/>
            <a:ext cx="4184701" cy="42404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Prototype 2</a:t>
            </a:r>
            <a:endParaRPr b="1"/>
          </a:p>
        </p:txBody>
      </p:sp>
      <p:pic>
        <p:nvPicPr>
          <p:cNvPr id="167" name="Google Shape;167;p17"/>
          <p:cNvPicPr preferRelativeResize="0"/>
          <p:nvPr/>
        </p:nvPicPr>
        <p:blipFill>
          <a:blip r:embed="rId3">
            <a:alphaModFix/>
          </a:blip>
          <a:stretch>
            <a:fillRect/>
          </a:stretch>
        </p:blipFill>
        <p:spPr>
          <a:xfrm>
            <a:off x="4077975" y="916950"/>
            <a:ext cx="4412800" cy="3309600"/>
          </a:xfrm>
          <a:prstGeom prst="rect">
            <a:avLst/>
          </a:prstGeom>
          <a:noFill/>
          <a:ln>
            <a:noFill/>
          </a:ln>
        </p:spPr>
      </p:pic>
      <p:sp>
        <p:nvSpPr>
          <p:cNvPr id="168" name="Google Shape;168;p17"/>
          <p:cNvSpPr txBox="1"/>
          <p:nvPr/>
        </p:nvSpPr>
        <p:spPr>
          <a:xfrm>
            <a:off x="703550" y="1428963"/>
            <a:ext cx="3351600" cy="2862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Prototype physique</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semi-fonctionnel </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Simple</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Representatif</a:t>
            </a:r>
            <a:endParaRPr sz="240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2400">
              <a:solidFill>
                <a:srgbClr val="FFFFFF"/>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Prototype 2</a:t>
            </a:r>
            <a:endParaRPr b="1"/>
          </a:p>
        </p:txBody>
      </p:sp>
      <p:sp>
        <p:nvSpPr>
          <p:cNvPr id="174" name="Google Shape;174;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5" name="Google Shape;175;p18"/>
          <p:cNvPicPr preferRelativeResize="0"/>
          <p:nvPr/>
        </p:nvPicPr>
        <p:blipFill>
          <a:blip r:embed="rId3">
            <a:alphaModFix/>
          </a:blip>
          <a:stretch>
            <a:fillRect/>
          </a:stretch>
        </p:blipFill>
        <p:spPr>
          <a:xfrm>
            <a:off x="4422300" y="1392800"/>
            <a:ext cx="4207500" cy="3155625"/>
          </a:xfrm>
          <a:prstGeom prst="rect">
            <a:avLst/>
          </a:prstGeom>
          <a:noFill/>
          <a:ln>
            <a:noFill/>
          </a:ln>
        </p:spPr>
      </p:pic>
      <p:pic>
        <p:nvPicPr>
          <p:cNvPr id="176" name="Google Shape;176;p18"/>
          <p:cNvPicPr preferRelativeResize="0"/>
          <p:nvPr/>
        </p:nvPicPr>
        <p:blipFill>
          <a:blip r:embed="rId4">
            <a:alphaModFix/>
          </a:blip>
          <a:stretch>
            <a:fillRect/>
          </a:stretch>
        </p:blipFill>
        <p:spPr>
          <a:xfrm>
            <a:off x="141375" y="1392800"/>
            <a:ext cx="4207500" cy="315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Prototype 3</a:t>
            </a:r>
            <a:endParaRPr b="1"/>
          </a:p>
        </p:txBody>
      </p:sp>
      <p:sp>
        <p:nvSpPr>
          <p:cNvPr id="182" name="Google Shape;182;p19"/>
          <p:cNvSpPr txBox="1"/>
          <p:nvPr/>
        </p:nvSpPr>
        <p:spPr>
          <a:xfrm>
            <a:off x="703550" y="1428963"/>
            <a:ext cx="3351600" cy="2862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Prototype physique</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Fonctionnel </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Simple</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Representatif</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FFFF"/>
              </a:buClr>
              <a:buSzPts val="2400"/>
              <a:buFont typeface="Proxima Nova"/>
              <a:buChar char="●"/>
            </a:pPr>
            <a:r>
              <a:rPr lang="en" sz="2400">
                <a:solidFill>
                  <a:srgbClr val="FFFFFF"/>
                </a:solidFill>
                <a:latin typeface="Proxima Nova"/>
                <a:ea typeface="Proxima Nova"/>
                <a:cs typeface="Proxima Nova"/>
                <a:sym typeface="Proxima Nova"/>
              </a:rPr>
              <a:t>Fiable</a:t>
            </a:r>
            <a:endParaRPr sz="2400">
              <a:solidFill>
                <a:srgbClr val="FFFFFF"/>
              </a:solidFill>
              <a:latin typeface="Proxima Nova"/>
              <a:ea typeface="Proxima Nova"/>
              <a:cs typeface="Proxima Nova"/>
              <a:sym typeface="Proxima Nova"/>
            </a:endParaRPr>
          </a:p>
          <a:p>
            <a:pPr marL="457200" lvl="0" indent="-381000" algn="l" rtl="0">
              <a:spcBef>
                <a:spcPts val="0"/>
              </a:spcBef>
              <a:spcAft>
                <a:spcPts val="0"/>
              </a:spcAft>
              <a:buClr>
                <a:srgbClr val="FF0000"/>
              </a:buClr>
              <a:buSzPts val="2400"/>
              <a:buFont typeface="Proxima Nova"/>
              <a:buChar char="●"/>
            </a:pPr>
            <a:r>
              <a:rPr lang="en" sz="2400">
                <a:solidFill>
                  <a:srgbClr val="FF0000"/>
                </a:solidFill>
                <a:latin typeface="Proxima Nova"/>
                <a:ea typeface="Proxima Nova"/>
                <a:cs typeface="Proxima Nova"/>
                <a:sym typeface="Proxima Nova"/>
              </a:rPr>
              <a:t>Prototype final</a:t>
            </a:r>
            <a:endParaRPr sz="2400">
              <a:solidFill>
                <a:srgbClr val="FF0000"/>
              </a:solidFill>
              <a:latin typeface="Proxima Nova"/>
              <a:ea typeface="Proxima Nova"/>
              <a:cs typeface="Proxima Nova"/>
              <a:sym typeface="Proxima Nova"/>
            </a:endParaRPr>
          </a:p>
          <a:p>
            <a:pPr marL="0" lvl="0" indent="0" algn="l" rtl="0">
              <a:spcBef>
                <a:spcPts val="0"/>
              </a:spcBef>
              <a:spcAft>
                <a:spcPts val="0"/>
              </a:spcAft>
              <a:buNone/>
            </a:pPr>
            <a:endParaRPr sz="2400">
              <a:solidFill>
                <a:srgbClr val="FFFFFF"/>
              </a:solidFill>
              <a:latin typeface="Proxima Nova"/>
              <a:ea typeface="Proxima Nova"/>
              <a:cs typeface="Proxima Nova"/>
              <a:sym typeface="Proxima Nova"/>
            </a:endParaRPr>
          </a:p>
        </p:txBody>
      </p:sp>
      <p:pic>
        <p:nvPicPr>
          <p:cNvPr id="183" name="Google Shape;183;p19"/>
          <p:cNvPicPr preferRelativeResize="0"/>
          <p:nvPr/>
        </p:nvPicPr>
        <p:blipFill rotWithShape="1">
          <a:blip r:embed="rId3">
            <a:alphaModFix/>
          </a:blip>
          <a:srcRect t="8298" r="6550"/>
          <a:stretch/>
        </p:blipFill>
        <p:spPr>
          <a:xfrm>
            <a:off x="4055150" y="1121176"/>
            <a:ext cx="4726580" cy="347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txBox="1">
            <a:spLocks noGrp="1"/>
          </p:cNvSpPr>
          <p:nvPr>
            <p:ph type="title"/>
          </p:nvPr>
        </p:nvSpPr>
        <p:spPr>
          <a:xfrm>
            <a:off x="1205650" y="562150"/>
            <a:ext cx="3203100" cy="7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Modele 3D</a:t>
            </a:r>
            <a:endParaRPr sz="3000" b="1"/>
          </a:p>
        </p:txBody>
      </p:sp>
      <p:pic>
        <p:nvPicPr>
          <p:cNvPr id="189" name="Google Shape;189;p20"/>
          <p:cNvPicPr preferRelativeResize="0"/>
          <p:nvPr/>
        </p:nvPicPr>
        <p:blipFill>
          <a:blip r:embed="rId3">
            <a:alphaModFix/>
          </a:blip>
          <a:stretch>
            <a:fillRect/>
          </a:stretch>
        </p:blipFill>
        <p:spPr>
          <a:xfrm>
            <a:off x="5005075" y="1301050"/>
            <a:ext cx="3794929" cy="3530849"/>
          </a:xfrm>
          <a:prstGeom prst="rect">
            <a:avLst/>
          </a:prstGeom>
          <a:noFill/>
          <a:ln>
            <a:noFill/>
          </a:ln>
        </p:spPr>
      </p:pic>
      <p:pic>
        <p:nvPicPr>
          <p:cNvPr id="190" name="Google Shape;190;p20"/>
          <p:cNvPicPr preferRelativeResize="0"/>
          <p:nvPr/>
        </p:nvPicPr>
        <p:blipFill rotWithShape="1">
          <a:blip r:embed="rId4">
            <a:alphaModFix/>
          </a:blip>
          <a:srcRect l="8220" r="16085"/>
          <a:stretch/>
        </p:blipFill>
        <p:spPr>
          <a:xfrm>
            <a:off x="369774" y="1641700"/>
            <a:ext cx="4455751" cy="3190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1"/>
          <p:cNvPicPr preferRelativeResize="0"/>
          <p:nvPr/>
        </p:nvPicPr>
        <p:blipFill rotWithShape="1">
          <a:blip r:embed="rId3">
            <a:alphaModFix/>
          </a:blip>
          <a:srcRect l="14163" t="18073"/>
          <a:stretch/>
        </p:blipFill>
        <p:spPr>
          <a:xfrm>
            <a:off x="1774250" y="1072950"/>
            <a:ext cx="5639930" cy="4037048"/>
          </a:xfrm>
          <a:prstGeom prst="rect">
            <a:avLst/>
          </a:prstGeom>
          <a:noFill/>
          <a:ln>
            <a:noFill/>
          </a:ln>
        </p:spPr>
      </p:pic>
      <p:sp>
        <p:nvSpPr>
          <p:cNvPr id="196" name="Google Shape;196;p21"/>
          <p:cNvSpPr txBox="1">
            <a:spLocks noGrp="1"/>
          </p:cNvSpPr>
          <p:nvPr>
            <p:ph type="title"/>
          </p:nvPr>
        </p:nvSpPr>
        <p:spPr>
          <a:xfrm>
            <a:off x="1087550" y="210050"/>
            <a:ext cx="2499000" cy="67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t>Circuit</a:t>
            </a:r>
            <a:endParaRPr sz="3400" b="1"/>
          </a:p>
        </p:txBody>
      </p:sp>
      <p:cxnSp>
        <p:nvCxnSpPr>
          <p:cNvPr id="197" name="Google Shape;197;p21"/>
          <p:cNvCxnSpPr>
            <a:stCxn id="198" idx="1"/>
          </p:cNvCxnSpPr>
          <p:nvPr/>
        </p:nvCxnSpPr>
        <p:spPr>
          <a:xfrm flipH="1">
            <a:off x="6031325" y="3179950"/>
            <a:ext cx="1682100" cy="601200"/>
          </a:xfrm>
          <a:prstGeom prst="straightConnector1">
            <a:avLst/>
          </a:prstGeom>
          <a:noFill/>
          <a:ln w="38100" cap="flat" cmpd="sng">
            <a:solidFill>
              <a:srgbClr val="FF0000"/>
            </a:solidFill>
            <a:prstDash val="solid"/>
            <a:round/>
            <a:headEnd type="none" w="med" len="med"/>
            <a:tailEnd type="triangle" w="med" len="med"/>
          </a:ln>
        </p:spPr>
      </p:cxnSp>
      <p:cxnSp>
        <p:nvCxnSpPr>
          <p:cNvPr id="199" name="Google Shape;199;p21"/>
          <p:cNvCxnSpPr>
            <a:stCxn id="200" idx="2"/>
          </p:cNvCxnSpPr>
          <p:nvPr/>
        </p:nvCxnSpPr>
        <p:spPr>
          <a:xfrm flipH="1">
            <a:off x="4975200" y="958650"/>
            <a:ext cx="196200" cy="1750800"/>
          </a:xfrm>
          <a:prstGeom prst="straightConnector1">
            <a:avLst/>
          </a:prstGeom>
          <a:noFill/>
          <a:ln w="38100" cap="flat" cmpd="sng">
            <a:solidFill>
              <a:srgbClr val="FF0000"/>
            </a:solidFill>
            <a:prstDash val="solid"/>
            <a:round/>
            <a:headEnd type="none" w="med" len="med"/>
            <a:tailEnd type="triangle" w="med" len="med"/>
          </a:ln>
        </p:spPr>
      </p:cxnSp>
      <p:cxnSp>
        <p:nvCxnSpPr>
          <p:cNvPr id="201" name="Google Shape;201;p21"/>
          <p:cNvCxnSpPr>
            <a:stCxn id="202" idx="3"/>
          </p:cNvCxnSpPr>
          <p:nvPr/>
        </p:nvCxnSpPr>
        <p:spPr>
          <a:xfrm rot="10800000" flipH="1">
            <a:off x="1517250" y="3046300"/>
            <a:ext cx="1452600" cy="865500"/>
          </a:xfrm>
          <a:prstGeom prst="straightConnector1">
            <a:avLst/>
          </a:prstGeom>
          <a:noFill/>
          <a:ln w="38100" cap="flat" cmpd="sng">
            <a:solidFill>
              <a:srgbClr val="FF0000"/>
            </a:solidFill>
            <a:prstDash val="solid"/>
            <a:round/>
            <a:headEnd type="none" w="med" len="med"/>
            <a:tailEnd type="triangle" w="med" len="med"/>
          </a:ln>
        </p:spPr>
      </p:cxnSp>
      <p:sp>
        <p:nvSpPr>
          <p:cNvPr id="202" name="Google Shape;202;p21"/>
          <p:cNvSpPr txBox="1"/>
          <p:nvPr/>
        </p:nvSpPr>
        <p:spPr>
          <a:xfrm>
            <a:off x="76050" y="3686500"/>
            <a:ext cx="1441200"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latin typeface="Lato"/>
                <a:ea typeface="Lato"/>
                <a:cs typeface="Lato"/>
                <a:sym typeface="Lato"/>
              </a:rPr>
              <a:t>Arduino UNO</a:t>
            </a:r>
            <a:endParaRPr sz="1600" b="1">
              <a:solidFill>
                <a:srgbClr val="FFFFFF"/>
              </a:solidFill>
              <a:latin typeface="Lato"/>
              <a:ea typeface="Lato"/>
              <a:cs typeface="Lato"/>
              <a:sym typeface="Lato"/>
            </a:endParaRPr>
          </a:p>
        </p:txBody>
      </p:sp>
      <p:sp>
        <p:nvSpPr>
          <p:cNvPr id="198" name="Google Shape;198;p21"/>
          <p:cNvSpPr txBox="1"/>
          <p:nvPr/>
        </p:nvSpPr>
        <p:spPr>
          <a:xfrm>
            <a:off x="7713425" y="2880550"/>
            <a:ext cx="16362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latin typeface="Lato"/>
                <a:ea typeface="Lato"/>
                <a:cs typeface="Lato"/>
                <a:sym typeface="Lato"/>
              </a:rPr>
              <a:t>Capteur de pression</a:t>
            </a:r>
            <a:endParaRPr sz="1600" b="1">
              <a:solidFill>
                <a:srgbClr val="FFFFFF"/>
              </a:solidFill>
              <a:latin typeface="Lato"/>
              <a:ea typeface="Lato"/>
              <a:cs typeface="Lato"/>
              <a:sym typeface="Lato"/>
            </a:endParaRPr>
          </a:p>
        </p:txBody>
      </p:sp>
      <p:sp>
        <p:nvSpPr>
          <p:cNvPr id="200" name="Google Shape;200;p21"/>
          <p:cNvSpPr txBox="1"/>
          <p:nvPr/>
        </p:nvSpPr>
        <p:spPr>
          <a:xfrm>
            <a:off x="4577100" y="508050"/>
            <a:ext cx="1188600"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latin typeface="Lato"/>
                <a:ea typeface="Lato"/>
                <a:cs typeface="Lato"/>
                <a:sym typeface="Lato"/>
              </a:rPr>
              <a:t>Resistance</a:t>
            </a:r>
            <a:endParaRPr sz="1600" b="1">
              <a:solidFill>
                <a:srgbClr val="FFFFFF"/>
              </a:solidFill>
              <a:latin typeface="Lato"/>
              <a:ea typeface="Lato"/>
              <a:cs typeface="Lato"/>
              <a:sym typeface="Lato"/>
            </a:endParaRPr>
          </a:p>
        </p:txBody>
      </p:sp>
      <p:sp>
        <p:nvSpPr>
          <p:cNvPr id="203" name="Google Shape;203;p21"/>
          <p:cNvSpPr txBox="1"/>
          <p:nvPr/>
        </p:nvSpPr>
        <p:spPr>
          <a:xfrm>
            <a:off x="7435250" y="1715850"/>
            <a:ext cx="1666800" cy="5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lt1"/>
                </a:solidFill>
                <a:latin typeface="Lato"/>
                <a:ea typeface="Lato"/>
                <a:cs typeface="Lato"/>
                <a:sym typeface="Lato"/>
              </a:rPr>
              <a:t>Breadboard</a:t>
            </a:r>
            <a:endParaRPr>
              <a:latin typeface="Lato"/>
              <a:ea typeface="Lato"/>
              <a:cs typeface="Lato"/>
              <a:sym typeface="Lato"/>
            </a:endParaRPr>
          </a:p>
        </p:txBody>
      </p:sp>
      <p:cxnSp>
        <p:nvCxnSpPr>
          <p:cNvPr id="204" name="Google Shape;204;p21"/>
          <p:cNvCxnSpPr>
            <a:stCxn id="203" idx="1"/>
          </p:cNvCxnSpPr>
          <p:nvPr/>
        </p:nvCxnSpPr>
        <p:spPr>
          <a:xfrm flipH="1">
            <a:off x="6184550" y="2015250"/>
            <a:ext cx="1250700" cy="403500"/>
          </a:xfrm>
          <a:prstGeom prst="straightConnector1">
            <a:avLst/>
          </a:prstGeom>
          <a:noFill/>
          <a:ln w="38100" cap="flat" cmpd="sng">
            <a:solidFill>
              <a:srgbClr val="FF0000"/>
            </a:solidFill>
            <a:prstDash val="solid"/>
            <a:round/>
            <a:headEnd type="none" w="med" len="med"/>
            <a:tailEnd type="triangle" w="med" len="med"/>
          </a:ln>
        </p:spPr>
      </p:cxnSp>
      <p:sp>
        <p:nvSpPr>
          <p:cNvPr id="205" name="Google Shape;205;p21"/>
          <p:cNvSpPr txBox="1"/>
          <p:nvPr/>
        </p:nvSpPr>
        <p:spPr>
          <a:xfrm>
            <a:off x="8102950" y="3911800"/>
            <a:ext cx="637800" cy="45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latin typeface="Lato"/>
                <a:ea typeface="Lato"/>
                <a:cs typeface="Lato"/>
                <a:sym typeface="Lato"/>
              </a:rPr>
              <a:t>LED</a:t>
            </a:r>
            <a:endParaRPr sz="1600" b="1">
              <a:solidFill>
                <a:srgbClr val="FFFFFF"/>
              </a:solidFill>
              <a:latin typeface="Lato"/>
              <a:ea typeface="Lato"/>
              <a:cs typeface="Lato"/>
              <a:sym typeface="Lato"/>
            </a:endParaRPr>
          </a:p>
        </p:txBody>
      </p:sp>
      <p:cxnSp>
        <p:nvCxnSpPr>
          <p:cNvPr id="206" name="Google Shape;206;p21"/>
          <p:cNvCxnSpPr>
            <a:stCxn id="205" idx="1"/>
          </p:cNvCxnSpPr>
          <p:nvPr/>
        </p:nvCxnSpPr>
        <p:spPr>
          <a:xfrm flipH="1">
            <a:off x="7393750" y="4137100"/>
            <a:ext cx="709200" cy="4095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Words>
  <Application>Microsoft Office PowerPoint</Application>
  <PresentationFormat>Affichage à l'écran (16:9)</PresentationFormat>
  <Paragraphs>65</Paragraphs>
  <Slides>11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Proxima Nova</vt:lpstr>
      <vt:lpstr>Arial</vt:lpstr>
      <vt:lpstr>Montserrat</vt:lpstr>
      <vt:lpstr>Lato</vt:lpstr>
      <vt:lpstr>Focus</vt:lpstr>
      <vt:lpstr>BreathSaver: Controleur D’Ambu-Bag</vt:lpstr>
      <vt:lpstr>Besoins du client</vt:lpstr>
      <vt:lpstr>Conception</vt:lpstr>
      <vt:lpstr>Protoype 1</vt:lpstr>
      <vt:lpstr>Prototype 2</vt:lpstr>
      <vt:lpstr>Prototype 2</vt:lpstr>
      <vt:lpstr>Prototype 3</vt:lpstr>
      <vt:lpstr>Modele 3D</vt:lpstr>
      <vt:lpstr>Circuit</vt:lpstr>
      <vt:lpstr>Lecons apprises</vt:lpstr>
      <vt:lpstr>Démonstration!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BreathSaver: Controleur D’Ambu-Bag</dc:title>
  <cp:lastModifiedBy>Aymane Y</cp:lastModifiedBy>
  <cp:revision>1</cp:revision>
  <dcterms:modified xsi:type="dcterms:W3CDTF">2020-12-07T14:21:12Z</dcterms:modified>
</cp:coreProperties>
</file>