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11"/>
  </p:notesMasterIdLst>
  <p:sldIdLst>
    <p:sldId id="256" r:id="rId2"/>
    <p:sldId id="257" r:id="rId3"/>
    <p:sldId id="263" r:id="rId4"/>
    <p:sldId id="264" r:id="rId5"/>
    <p:sldId id="259" r:id="rId6"/>
    <p:sldId id="258" r:id="rId7"/>
    <p:sldId id="260" r:id="rId8"/>
    <p:sldId id="262" r:id="rId9"/>
    <p:sldId id="261"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Style moyen 3 - Accentuation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91"/>
    <p:restoredTop sz="73503"/>
  </p:normalViewPr>
  <p:slideViewPr>
    <p:cSldViewPr snapToGrid="0" snapToObjects="1">
      <p:cViewPr>
        <p:scale>
          <a:sx n="64" d="100"/>
          <a:sy n="64" d="100"/>
        </p:scale>
        <p:origin x="1456" y="240"/>
      </p:cViewPr>
      <p:guideLst/>
    </p:cSldViewPr>
  </p:slideViewPr>
  <p:notesTextViewPr>
    <p:cViewPr>
      <p:scale>
        <a:sx n="70" d="100"/>
        <a:sy n="7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22B70F-66C3-DC4F-A314-061DBD641C3F}" type="datetimeFigureOut">
              <a:rPr lang="fr-FR" smtClean="0"/>
              <a:t>26/03/2019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C84D11-CAAD-9D4A-8E8E-5419DBC66F89}" type="slidenum">
              <a:rPr lang="fr-FR" smtClean="0"/>
              <a:t>‹N°›</a:t>
            </a:fld>
            <a:endParaRPr lang="fr-FR"/>
          </a:p>
        </p:txBody>
      </p:sp>
    </p:spTree>
    <p:extLst>
      <p:ext uri="{BB962C8B-B14F-4D97-AF65-F5344CB8AC3E}">
        <p14:creationId xmlns:p14="http://schemas.microsoft.com/office/powerpoint/2010/main" val="521036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Introduction: </a:t>
            </a:r>
            <a:r>
              <a:rPr lang="fr-CA" dirty="0"/>
              <a:t>claire qui suscite l’intérêt de l’auditoire, identifie le problème et résume brièvement les résultats de recherches ou d’étalonnage important. Le contexte de votre travail devrait être clair</a:t>
            </a:r>
            <a:endParaRPr lang="fr-FR" dirty="0"/>
          </a:p>
          <a:p>
            <a:r>
              <a:rPr lang="fr-FR" dirty="0"/>
              <a:t>Corps: </a:t>
            </a:r>
          </a:p>
          <a:p>
            <a:r>
              <a:rPr lang="fr-CA" dirty="0"/>
              <a:t>Un résumé de votre projet </a:t>
            </a:r>
          </a:p>
          <a:p>
            <a:r>
              <a:rPr lang="fr-CA" dirty="0"/>
              <a:t>Options pour votre solution et le concept choisi (pourquoi/comment) </a:t>
            </a:r>
          </a:p>
          <a:p>
            <a:r>
              <a:rPr lang="fr-CA" dirty="0"/>
              <a:t>Les décisions prises </a:t>
            </a:r>
          </a:p>
          <a:p>
            <a:r>
              <a:rPr lang="fr-CA" dirty="0"/>
              <a:t>Les essais et difficultés, leçons apprises, travail futur, etc.</a:t>
            </a:r>
            <a:endParaRPr lang="fr-CA"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fld id="{6EC84D11-CAAD-9D4A-8E8E-5419DBC66F89}" type="slidenum">
              <a:rPr lang="fr-FR" smtClean="0"/>
              <a:t>1</a:t>
            </a:fld>
            <a:endParaRPr lang="fr-FR"/>
          </a:p>
        </p:txBody>
      </p:sp>
    </p:spTree>
    <p:extLst>
      <p:ext uri="{BB962C8B-B14F-4D97-AF65-F5344CB8AC3E}">
        <p14:creationId xmlns:p14="http://schemas.microsoft.com/office/powerpoint/2010/main" val="1041597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Parler de la problématique de départ, pourquoi avons-nous conçu ce robot cuisine. Et de l’importance de ce prototype des étapes suivis lors de ce projet</a:t>
            </a:r>
          </a:p>
        </p:txBody>
      </p:sp>
      <p:sp>
        <p:nvSpPr>
          <p:cNvPr id="4" name="Espace réservé du numéro de diapositive 3"/>
          <p:cNvSpPr>
            <a:spLocks noGrp="1"/>
          </p:cNvSpPr>
          <p:nvPr>
            <p:ph type="sldNum" sz="quarter" idx="5"/>
          </p:nvPr>
        </p:nvSpPr>
        <p:spPr/>
        <p:txBody>
          <a:bodyPr/>
          <a:lstStyle/>
          <a:p>
            <a:fld id="{6EC84D11-CAAD-9D4A-8E8E-5419DBC66F89}" type="slidenum">
              <a:rPr lang="fr-FR" smtClean="0"/>
              <a:t>2</a:t>
            </a:fld>
            <a:endParaRPr lang="fr-FR"/>
          </a:p>
        </p:txBody>
      </p:sp>
    </p:spTree>
    <p:extLst>
      <p:ext uri="{BB962C8B-B14F-4D97-AF65-F5344CB8AC3E}">
        <p14:creationId xmlns:p14="http://schemas.microsoft.com/office/powerpoint/2010/main" val="3883917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Problématique, critères de conceptions, étalonnage</a:t>
            </a:r>
          </a:p>
          <a:p>
            <a:endParaRPr lang="fr-FR" dirty="0"/>
          </a:p>
          <a:p>
            <a:r>
              <a:rPr lang="fr-FR" dirty="0"/>
              <a:t>Durant la phase d’empathie avec le client, il a été remarqué…. </a:t>
            </a:r>
          </a:p>
          <a:p>
            <a:r>
              <a:rPr lang="fr-FR" dirty="0"/>
              <a:t>Suite à la rencontre plusieurs besoins on été ciblés, de ses besoins des critères de conceptions ont étés définis. C’est donc basé sur ces critères qu’on était conçu les différents prototype qui seront présentés prochainement. </a:t>
            </a:r>
          </a:p>
          <a:p>
            <a:endParaRPr lang="fr-FR" dirty="0"/>
          </a:p>
          <a:p>
            <a:pPr rtl="0"/>
            <a:r>
              <a:rPr lang="fr-CA" sz="1200" b="0" i="0" u="none" strike="noStrike" kern="1200" dirty="0">
                <a:solidFill>
                  <a:schemeClr val="tx1"/>
                </a:solidFill>
                <a:effectLst/>
                <a:latin typeface="+mn-lt"/>
                <a:ea typeface="+mn-ea"/>
                <a:cs typeface="+mn-cs"/>
              </a:rPr>
              <a:t>Les cuisiniers ont besoin de préparer rapidement, tout en offrant de la consistance et de la qualité aux plats avec un équipement de cuisine robotisé qui est facile à manipuler et qui respecte les normes sanitaires. </a:t>
            </a:r>
          </a:p>
          <a:p>
            <a:pPr rtl="0"/>
            <a:endParaRPr lang="fr-CA"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solidFill>
                  <a:schemeClr val="tx1"/>
                </a:solidFill>
              </a:rPr>
              <a:t>Énoncé du problème : Les cuisiniers ont besoin de préparer rapidement, tout en offrant de la consistance et de la qualité aux plats avec un équipement de cuisine robotisé qui est facile à manipuler et qui respecte les normes sanitaires. </a:t>
            </a:r>
            <a:endParaRPr lang="fr-CA" dirty="0"/>
          </a:p>
          <a:p>
            <a:pPr rtl="0"/>
            <a:endParaRPr lang="fr-CA" b="0" dirty="0">
              <a:effectLst/>
            </a:endParaRPr>
          </a:p>
          <a:p>
            <a:br>
              <a:rPr lang="fr-CA" dirty="0"/>
            </a:br>
            <a:endParaRPr lang="fr-FR" dirty="0"/>
          </a:p>
        </p:txBody>
      </p:sp>
      <p:sp>
        <p:nvSpPr>
          <p:cNvPr id="4" name="Espace réservé du numéro de diapositive 3"/>
          <p:cNvSpPr>
            <a:spLocks noGrp="1"/>
          </p:cNvSpPr>
          <p:nvPr>
            <p:ph type="sldNum" sz="quarter" idx="5"/>
          </p:nvPr>
        </p:nvSpPr>
        <p:spPr/>
        <p:txBody>
          <a:bodyPr/>
          <a:lstStyle/>
          <a:p>
            <a:fld id="{6EC84D11-CAAD-9D4A-8E8E-5419DBC66F89}" type="slidenum">
              <a:rPr lang="fr-FR" smtClean="0"/>
              <a:t>3</a:t>
            </a:fld>
            <a:endParaRPr lang="fr-FR"/>
          </a:p>
        </p:txBody>
      </p:sp>
    </p:spTree>
    <p:extLst>
      <p:ext uri="{BB962C8B-B14F-4D97-AF65-F5344CB8AC3E}">
        <p14:creationId xmlns:p14="http://schemas.microsoft.com/office/powerpoint/2010/main" val="3822350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Par des premiers pas du processus de conception </a:t>
            </a:r>
          </a:p>
        </p:txBody>
      </p:sp>
      <p:sp>
        <p:nvSpPr>
          <p:cNvPr id="4" name="Espace réservé du numéro de diapositive 3"/>
          <p:cNvSpPr>
            <a:spLocks noGrp="1"/>
          </p:cNvSpPr>
          <p:nvPr>
            <p:ph type="sldNum" sz="quarter" idx="5"/>
          </p:nvPr>
        </p:nvSpPr>
        <p:spPr/>
        <p:txBody>
          <a:bodyPr/>
          <a:lstStyle/>
          <a:p>
            <a:fld id="{6EC84D11-CAAD-9D4A-8E8E-5419DBC66F89}" type="slidenum">
              <a:rPr lang="fr-FR" smtClean="0"/>
              <a:t>4</a:t>
            </a:fld>
            <a:endParaRPr lang="fr-FR"/>
          </a:p>
        </p:txBody>
      </p:sp>
    </p:spTree>
    <p:extLst>
      <p:ext uri="{BB962C8B-B14F-4D97-AF65-F5344CB8AC3E}">
        <p14:creationId xmlns:p14="http://schemas.microsoft.com/office/powerpoint/2010/main" val="2844794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Parler des choix de matériaux, plans d’essai et de la rétroaction qui nous a permis de concevoir 2</a:t>
            </a:r>
            <a:r>
              <a:rPr lang="fr-FR" baseline="30000" dirty="0"/>
              <a:t>e</a:t>
            </a:r>
            <a:r>
              <a:rPr lang="fr-FR" dirty="0"/>
              <a:t> prototype</a:t>
            </a:r>
          </a:p>
        </p:txBody>
      </p:sp>
      <p:sp>
        <p:nvSpPr>
          <p:cNvPr id="4" name="Espace réservé du numéro de diapositive 3"/>
          <p:cNvSpPr>
            <a:spLocks noGrp="1"/>
          </p:cNvSpPr>
          <p:nvPr>
            <p:ph type="sldNum" sz="quarter" idx="5"/>
          </p:nvPr>
        </p:nvSpPr>
        <p:spPr/>
        <p:txBody>
          <a:bodyPr/>
          <a:lstStyle/>
          <a:p>
            <a:fld id="{6EC84D11-CAAD-9D4A-8E8E-5419DBC66F89}" type="slidenum">
              <a:rPr lang="fr-FR" smtClean="0"/>
              <a:t>5</a:t>
            </a:fld>
            <a:endParaRPr lang="fr-FR"/>
          </a:p>
        </p:txBody>
      </p:sp>
    </p:spTree>
    <p:extLst>
      <p:ext uri="{BB962C8B-B14F-4D97-AF65-F5344CB8AC3E}">
        <p14:creationId xmlns:p14="http://schemas.microsoft.com/office/powerpoint/2010/main" val="3122899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Parler des choix, et de la rétroaction ce qui nous a permis de concevoir le 2</a:t>
            </a:r>
            <a:r>
              <a:rPr lang="fr-FR" baseline="30000" dirty="0"/>
              <a:t>e</a:t>
            </a:r>
            <a:r>
              <a:rPr lang="fr-FR" dirty="0"/>
              <a:t>, </a:t>
            </a:r>
          </a:p>
        </p:txBody>
      </p:sp>
      <p:sp>
        <p:nvSpPr>
          <p:cNvPr id="4" name="Espace réservé du numéro de diapositive 3"/>
          <p:cNvSpPr>
            <a:spLocks noGrp="1"/>
          </p:cNvSpPr>
          <p:nvPr>
            <p:ph type="sldNum" sz="quarter" idx="5"/>
          </p:nvPr>
        </p:nvSpPr>
        <p:spPr/>
        <p:txBody>
          <a:bodyPr/>
          <a:lstStyle/>
          <a:p>
            <a:fld id="{6EC84D11-CAAD-9D4A-8E8E-5419DBC66F89}" type="slidenum">
              <a:rPr lang="fr-FR" smtClean="0"/>
              <a:t>6</a:t>
            </a:fld>
            <a:endParaRPr lang="fr-FR"/>
          </a:p>
        </p:txBody>
      </p:sp>
    </p:spTree>
    <p:extLst>
      <p:ext uri="{BB962C8B-B14F-4D97-AF65-F5344CB8AC3E}">
        <p14:creationId xmlns:p14="http://schemas.microsoft.com/office/powerpoint/2010/main" val="226848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Parler des essais, des avantages</a:t>
            </a:r>
          </a:p>
        </p:txBody>
      </p:sp>
      <p:sp>
        <p:nvSpPr>
          <p:cNvPr id="4" name="Espace réservé du numéro de diapositive 3"/>
          <p:cNvSpPr>
            <a:spLocks noGrp="1"/>
          </p:cNvSpPr>
          <p:nvPr>
            <p:ph type="sldNum" sz="quarter" idx="5"/>
          </p:nvPr>
        </p:nvSpPr>
        <p:spPr/>
        <p:txBody>
          <a:bodyPr/>
          <a:lstStyle/>
          <a:p>
            <a:fld id="{6EC84D11-CAAD-9D4A-8E8E-5419DBC66F89}" type="slidenum">
              <a:rPr lang="fr-FR" smtClean="0"/>
              <a:t>7</a:t>
            </a:fld>
            <a:endParaRPr lang="fr-FR"/>
          </a:p>
        </p:txBody>
      </p:sp>
    </p:spTree>
    <p:extLst>
      <p:ext uri="{BB962C8B-B14F-4D97-AF65-F5344CB8AC3E}">
        <p14:creationId xmlns:p14="http://schemas.microsoft.com/office/powerpoint/2010/main" val="393462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Parler du coût total de la conception du projet</a:t>
            </a:r>
          </a:p>
        </p:txBody>
      </p:sp>
      <p:sp>
        <p:nvSpPr>
          <p:cNvPr id="4" name="Espace réservé du numéro de diapositive 3"/>
          <p:cNvSpPr>
            <a:spLocks noGrp="1"/>
          </p:cNvSpPr>
          <p:nvPr>
            <p:ph type="sldNum" sz="quarter" idx="5"/>
          </p:nvPr>
        </p:nvSpPr>
        <p:spPr/>
        <p:txBody>
          <a:bodyPr/>
          <a:lstStyle/>
          <a:p>
            <a:fld id="{6EC84D11-CAAD-9D4A-8E8E-5419DBC66F89}" type="slidenum">
              <a:rPr lang="fr-FR" smtClean="0"/>
              <a:t>8</a:t>
            </a:fld>
            <a:endParaRPr lang="fr-FR"/>
          </a:p>
        </p:txBody>
      </p:sp>
    </p:spTree>
    <p:extLst>
      <p:ext uri="{BB962C8B-B14F-4D97-AF65-F5344CB8AC3E}">
        <p14:creationId xmlns:p14="http://schemas.microsoft.com/office/powerpoint/2010/main" val="670665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EC84D11-CAAD-9D4A-8E8E-5419DBC66F89}" type="slidenum">
              <a:rPr lang="fr-FR" smtClean="0"/>
              <a:t>9</a:t>
            </a:fld>
            <a:endParaRPr lang="fr-FR"/>
          </a:p>
        </p:txBody>
      </p:sp>
    </p:spTree>
    <p:extLst>
      <p:ext uri="{BB962C8B-B14F-4D97-AF65-F5344CB8AC3E}">
        <p14:creationId xmlns:p14="http://schemas.microsoft.com/office/powerpoint/2010/main" val="3952334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fr-FR"/>
              <a:t>Modifiez le style du titre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3/26/19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3/26/19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3/26/19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3/26/19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fr-FR"/>
              <a:t>Modifiez le style du titre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7" name="Date Placeholder 6"/>
          <p:cNvSpPr>
            <a:spLocks noGrp="1"/>
          </p:cNvSpPr>
          <p:nvPr>
            <p:ph type="dt" sz="half" idx="10"/>
          </p:nvPr>
        </p:nvSpPr>
        <p:spPr/>
        <p:txBody>
          <a:bodyPr/>
          <a:lstStyle/>
          <a:p>
            <a:fld id="{1160EA64-D806-43AC-9DF2-F8C432F32B4C}" type="datetimeFigureOut">
              <a:rPr lang="en-US" dirty="0"/>
              <a:t>3/26/19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3/26/19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583436" y="3143250"/>
            <a:ext cx="4270248" cy="25967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7" name="Date Placeholder 6"/>
          <p:cNvSpPr>
            <a:spLocks noGrp="1"/>
          </p:cNvSpPr>
          <p:nvPr>
            <p:ph type="dt" sz="half" idx="10"/>
          </p:nvPr>
        </p:nvSpPr>
        <p:spPr/>
        <p:txBody>
          <a:bodyPr/>
          <a:lstStyle/>
          <a:p>
            <a:fld id="{4F7D4976-E339-4826-83B7-FBD03F55ECF8}" type="datetimeFigureOut">
              <a:rPr lang="en-US" dirty="0"/>
              <a:t>3/26/19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‹N°›</a:t>
            </a:fld>
            <a:endParaRPr lang="en-US" dirty="0"/>
          </a:p>
        </p:txBody>
      </p:sp>
      <p:sp>
        <p:nvSpPr>
          <p:cNvPr id="10" name="Title 9"/>
          <p:cNvSpPr>
            <a:spLocks noGrp="1"/>
          </p:cNvSpPr>
          <p:nvPr>
            <p:ph type="title"/>
          </p:nvPr>
        </p:nvSpPr>
        <p:spPr/>
        <p:txBody>
          <a:bodyPr/>
          <a:lstStyle/>
          <a:p>
            <a:r>
              <a:rPr lang="fr-FR"/>
              <a:t>Modifiez le style du titre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3/26/19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3/26/19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fr-FR"/>
              <a:t>Modifiez le style du titre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9" name="Date Placeholder 8"/>
          <p:cNvSpPr>
            <a:spLocks noGrp="1"/>
          </p:cNvSpPr>
          <p:nvPr>
            <p:ph type="dt" sz="half" idx="10"/>
          </p:nvPr>
        </p:nvSpPr>
        <p:spPr/>
        <p:txBody>
          <a:bodyPr/>
          <a:lstStyle/>
          <a:p>
            <a:fld id="{D1BE4249-C0D0-4B06-8692-E8BB871AF643}" type="datetimeFigureOut">
              <a:rPr lang="en-US" dirty="0"/>
              <a:t>3/26/19</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3/26/19</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3/26/19</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98803F-612F-7F43-8D43-3E87BB688DED}"/>
              </a:ext>
            </a:extLst>
          </p:cNvPr>
          <p:cNvSpPr>
            <a:spLocks noGrp="1"/>
          </p:cNvSpPr>
          <p:nvPr>
            <p:ph type="ctrTitle"/>
          </p:nvPr>
        </p:nvSpPr>
        <p:spPr>
          <a:xfrm>
            <a:off x="1600200" y="600474"/>
            <a:ext cx="8991600" cy="1645920"/>
          </a:xfrm>
        </p:spPr>
        <p:txBody>
          <a:bodyPr/>
          <a:lstStyle/>
          <a:p>
            <a:r>
              <a:rPr lang="fr-FR"/>
              <a:t>Robot cuisine</a:t>
            </a:r>
            <a:endParaRPr lang="fr-FR" dirty="0"/>
          </a:p>
        </p:txBody>
      </p:sp>
      <p:sp>
        <p:nvSpPr>
          <p:cNvPr id="3" name="Sous-titre 2">
            <a:extLst>
              <a:ext uri="{FF2B5EF4-FFF2-40B4-BE49-F238E27FC236}">
                <a16:creationId xmlns:a16="http://schemas.microsoft.com/office/drawing/2014/main" id="{7DF842B6-1240-FC47-AA85-43DFA792CF5C}"/>
              </a:ext>
            </a:extLst>
          </p:cNvPr>
          <p:cNvSpPr>
            <a:spLocks noGrp="1"/>
          </p:cNvSpPr>
          <p:nvPr>
            <p:ph type="subTitle" idx="1"/>
          </p:nvPr>
        </p:nvSpPr>
        <p:spPr>
          <a:xfrm>
            <a:off x="2028444" y="5017632"/>
            <a:ext cx="8830056" cy="1239894"/>
          </a:xfrm>
        </p:spPr>
        <p:txBody>
          <a:bodyPr/>
          <a:lstStyle/>
          <a:p>
            <a:r>
              <a:rPr lang="fr-CA" dirty="0"/>
              <a:t>Steven Blouin, Sébastien Charron, Hamza </a:t>
            </a:r>
            <a:r>
              <a:rPr lang="fr-CA" dirty="0" err="1"/>
              <a:t>Ourahhou</a:t>
            </a:r>
            <a:r>
              <a:rPr lang="fr-CA" dirty="0"/>
              <a:t>, </a:t>
            </a:r>
          </a:p>
          <a:p>
            <a:r>
              <a:rPr lang="fr-CA" dirty="0"/>
              <a:t>Frédérique Pinard et </a:t>
            </a:r>
            <a:r>
              <a:rPr lang="fr-CA" dirty="0" err="1"/>
              <a:t>Raouia</a:t>
            </a:r>
            <a:r>
              <a:rPr lang="fr-CA" dirty="0"/>
              <a:t> </a:t>
            </a:r>
            <a:r>
              <a:rPr lang="fr-CA" dirty="0" err="1"/>
              <a:t>Yzzogh</a:t>
            </a:r>
            <a:endParaRPr lang="fr-CA" dirty="0"/>
          </a:p>
        </p:txBody>
      </p:sp>
    </p:spTree>
    <p:extLst>
      <p:ext uri="{BB962C8B-B14F-4D97-AF65-F5344CB8AC3E}">
        <p14:creationId xmlns:p14="http://schemas.microsoft.com/office/powerpoint/2010/main" val="90393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3ED03601-4724-4293-A32A-3A0879C5D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5E433AC3-E189-483B-9E8C-DFD5D2A186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8509"/>
            <a:ext cx="12192000" cy="19394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BD29C9D-9E63-A546-B611-5DA01AA6888F}"/>
              </a:ext>
            </a:extLst>
          </p:cNvPr>
          <p:cNvSpPr>
            <a:spLocks noGrp="1"/>
          </p:cNvSpPr>
          <p:nvPr>
            <p:ph type="title"/>
          </p:nvPr>
        </p:nvSpPr>
        <p:spPr>
          <a:xfrm>
            <a:off x="1600200" y="4269282"/>
            <a:ext cx="8991600" cy="1264762"/>
          </a:xfrm>
        </p:spPr>
        <p:txBody>
          <a:bodyPr vert="horz" lIns="274320" tIns="182880" rIns="274320" bIns="182880" rtlCol="0" anchor="ctr" anchorCtr="1">
            <a:normAutofit/>
          </a:bodyPr>
          <a:lstStyle/>
          <a:p>
            <a:r>
              <a:rPr lang="en-US" sz="3200"/>
              <a:t>Processus de conception</a:t>
            </a:r>
          </a:p>
        </p:txBody>
      </p:sp>
      <p:pic>
        <p:nvPicPr>
          <p:cNvPr id="1025" name="Picture 1" descr="page39image62780416">
            <a:extLst>
              <a:ext uri="{FF2B5EF4-FFF2-40B4-BE49-F238E27FC236}">
                <a16:creationId xmlns:a16="http://schemas.microsoft.com/office/drawing/2014/main" id="{30CC2FEE-FF18-1748-A4B8-8BFA2E8614A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95194" y="726361"/>
            <a:ext cx="6801612" cy="3128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833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28D7CF-D4BD-1348-A859-CC883A89836C}"/>
              </a:ext>
            </a:extLst>
          </p:cNvPr>
          <p:cNvSpPr>
            <a:spLocks noGrp="1"/>
          </p:cNvSpPr>
          <p:nvPr>
            <p:ph type="title"/>
          </p:nvPr>
        </p:nvSpPr>
        <p:spPr/>
        <p:txBody>
          <a:bodyPr/>
          <a:lstStyle/>
          <a:p>
            <a:r>
              <a:rPr lang="fr-FR" dirty="0"/>
              <a:t>Problématique</a:t>
            </a:r>
          </a:p>
        </p:txBody>
      </p:sp>
      <p:sp>
        <p:nvSpPr>
          <p:cNvPr id="3" name="Espace réservé du contenu 2">
            <a:extLst>
              <a:ext uri="{FF2B5EF4-FFF2-40B4-BE49-F238E27FC236}">
                <a16:creationId xmlns:a16="http://schemas.microsoft.com/office/drawing/2014/main" id="{C4BD4429-9EFC-CA44-BFE1-418739EE8215}"/>
              </a:ext>
            </a:extLst>
          </p:cNvPr>
          <p:cNvSpPr>
            <a:spLocks noGrp="1"/>
          </p:cNvSpPr>
          <p:nvPr>
            <p:ph idx="1"/>
          </p:nvPr>
        </p:nvSpPr>
        <p:spPr>
          <a:xfrm>
            <a:off x="1465395" y="2791325"/>
            <a:ext cx="9261209" cy="3101983"/>
          </a:xfrm>
        </p:spPr>
        <p:txBody>
          <a:bodyPr/>
          <a:lstStyle/>
          <a:p>
            <a:endParaRPr lang="fr-FR" dirty="0"/>
          </a:p>
        </p:txBody>
      </p:sp>
    </p:spTree>
    <p:extLst>
      <p:ext uri="{BB962C8B-B14F-4D97-AF65-F5344CB8AC3E}">
        <p14:creationId xmlns:p14="http://schemas.microsoft.com/office/powerpoint/2010/main" val="910441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D948ED-FB7D-DA43-9448-F2B20FE43DC1}"/>
              </a:ext>
            </a:extLst>
          </p:cNvPr>
          <p:cNvSpPr>
            <a:spLocks noGrp="1"/>
          </p:cNvSpPr>
          <p:nvPr>
            <p:ph type="title"/>
          </p:nvPr>
        </p:nvSpPr>
        <p:spPr/>
        <p:txBody>
          <a:bodyPr/>
          <a:lstStyle/>
          <a:p>
            <a:r>
              <a:rPr lang="fr-FR" dirty="0"/>
              <a:t>Première esquisse</a:t>
            </a:r>
          </a:p>
        </p:txBody>
      </p:sp>
      <p:pic>
        <p:nvPicPr>
          <p:cNvPr id="5" name="Picture 2" descr="https://lh3.googleusercontent.com/N9TKIJ8arE8z6yj2dLbV63VEC4uRkTAtGOO_mWCpD8FHgvwQT0v_jQZRydq7IllGHyCwku46nvLeV_np0ii3kQz49evyEpcU6v1IGejCyxSe-fEHpwFBrittMM8ZUdU-UWnijoDo">
            <a:extLst>
              <a:ext uri="{FF2B5EF4-FFF2-40B4-BE49-F238E27FC236}">
                <a16:creationId xmlns:a16="http://schemas.microsoft.com/office/drawing/2014/main" id="{1F5C13FB-D73F-7F4E-B056-C84EDEF3D1E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735763" y="1623584"/>
            <a:ext cx="4816475" cy="3610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121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763F8C-106E-C146-B216-2325A650C79A}"/>
              </a:ext>
            </a:extLst>
          </p:cNvPr>
          <p:cNvSpPr>
            <a:spLocks noGrp="1"/>
          </p:cNvSpPr>
          <p:nvPr>
            <p:ph type="title"/>
          </p:nvPr>
        </p:nvSpPr>
        <p:spPr>
          <a:xfrm>
            <a:off x="769620" y="543297"/>
            <a:ext cx="4486656" cy="1141497"/>
          </a:xfrm>
        </p:spPr>
        <p:txBody>
          <a:bodyPr/>
          <a:lstStyle/>
          <a:p>
            <a:r>
              <a:rPr lang="fr-FR" dirty="0"/>
              <a:t>Prototype 1</a:t>
            </a:r>
          </a:p>
        </p:txBody>
      </p:sp>
      <p:sp>
        <p:nvSpPr>
          <p:cNvPr id="5" name="Espace réservé du texte 4">
            <a:extLst>
              <a:ext uri="{FF2B5EF4-FFF2-40B4-BE49-F238E27FC236}">
                <a16:creationId xmlns:a16="http://schemas.microsoft.com/office/drawing/2014/main" id="{257DBE54-CE4D-1440-9822-BC1116D1240E}"/>
              </a:ext>
            </a:extLst>
          </p:cNvPr>
          <p:cNvSpPr>
            <a:spLocks noGrp="1"/>
          </p:cNvSpPr>
          <p:nvPr>
            <p:ph type="body" sz="half" idx="2"/>
          </p:nvPr>
        </p:nvSpPr>
        <p:spPr>
          <a:xfrm>
            <a:off x="769619" y="2084563"/>
            <a:ext cx="4486655" cy="4230140"/>
          </a:xfrm>
        </p:spPr>
        <p:txBody>
          <a:bodyPr>
            <a:normAutofit/>
          </a:bodyPr>
          <a:lstStyle/>
          <a:p>
            <a:pPr algn="l"/>
            <a:r>
              <a:rPr lang="fr-CA" b="1" dirty="0"/>
              <a:t>Légende:</a:t>
            </a:r>
            <a:endParaRPr lang="fr-CA" dirty="0"/>
          </a:p>
          <a:p>
            <a:pPr algn="l"/>
            <a:r>
              <a:rPr lang="fr-CA" dirty="0"/>
              <a:t>Rouge: Plaque chauffante</a:t>
            </a:r>
          </a:p>
          <a:p>
            <a:pPr algn="l"/>
            <a:r>
              <a:rPr lang="fr-CA" dirty="0"/>
              <a:t>Jaune: Tuyau d’arrosage muni d’un système de gicleur </a:t>
            </a:r>
          </a:p>
          <a:p>
            <a:pPr algn="l"/>
            <a:r>
              <a:rPr lang="fr-CA" dirty="0"/>
              <a:t>Vert: Savon collé à la paroi de la section nettoyante,  inspiré des cuvettes de toilette </a:t>
            </a:r>
          </a:p>
          <a:p>
            <a:pPr algn="l"/>
            <a:r>
              <a:rPr lang="fr-CA" dirty="0"/>
              <a:t>Mauve: Poêle reliée à un moteur permettant la rotation </a:t>
            </a:r>
          </a:p>
          <a:p>
            <a:pPr algn="l"/>
            <a:r>
              <a:rPr lang="fr-CA" dirty="0"/>
              <a:t>Noir: Assiette </a:t>
            </a:r>
          </a:p>
          <a:p>
            <a:pPr algn="l"/>
            <a:r>
              <a:rPr lang="fr-CA" dirty="0"/>
              <a:t>Bleu: Bras mélangeur fixé à un moteur permettant la rotation </a:t>
            </a:r>
            <a:endParaRPr lang="fr-FR" dirty="0"/>
          </a:p>
        </p:txBody>
      </p:sp>
      <p:pic>
        <p:nvPicPr>
          <p:cNvPr id="6" name="Picture 4" descr="https://lh3.googleusercontent.com/GS7OofuMC5wHKdI0hh28-T-bNo1_CrrPEyezeYcLH1EWVIq2eeiyT93DSssfZRI06KZCwSqmzAlI-9ZG3yPaEFdgQC_-Pmg8SLZEH-ShY-DiI6_JYwinf2b14e0_MSqzb3UCShRw">
            <a:extLst>
              <a:ext uri="{FF2B5EF4-FFF2-40B4-BE49-F238E27FC236}">
                <a16:creationId xmlns:a16="http://schemas.microsoft.com/office/drawing/2014/main" id="{2073365C-606C-DD40-AB22-736044DB46D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735763" y="1622822"/>
            <a:ext cx="4816475" cy="3612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547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B67CA75-17E4-B747-8C62-8F7007B0EB8B}"/>
              </a:ext>
            </a:extLst>
          </p:cNvPr>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dirty="0"/>
              <a:t>Prototype 2</a:t>
            </a:r>
          </a:p>
        </p:txBody>
      </p:sp>
      <p:pic>
        <p:nvPicPr>
          <p:cNvPr id="1026" name="Picture 2" descr="https://lh3.googleusercontent.com/3Gb0sf23hNEVS0wZXBlaFpLSbxcRU6sIYOh8hru4yMEejqPpw_xcn4V5qjoIt9UE0Cr6Tv4E2bXjh9RInE6fYONBH3nDLjRYB38g2tXQ9j1w_9jKnAtfOkcIcDYnE-B2tGp1qAre">
            <a:extLst>
              <a:ext uri="{FF2B5EF4-FFF2-40B4-BE49-F238E27FC236}">
                <a16:creationId xmlns:a16="http://schemas.microsoft.com/office/drawing/2014/main" id="{15266E0B-2BBA-494E-A730-F1A56979C3D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436169" y="1640586"/>
            <a:ext cx="4951159" cy="3156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771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D735F0-911A-6C43-B369-FAA2DD9C0A48}"/>
              </a:ext>
            </a:extLst>
          </p:cNvPr>
          <p:cNvSpPr>
            <a:spLocks noGrp="1"/>
          </p:cNvSpPr>
          <p:nvPr>
            <p:ph type="title"/>
          </p:nvPr>
        </p:nvSpPr>
        <p:spPr/>
        <p:txBody>
          <a:bodyPr/>
          <a:lstStyle/>
          <a:p>
            <a:r>
              <a:rPr lang="fr-FR" dirty="0"/>
              <a:t>Prototype 3</a:t>
            </a:r>
          </a:p>
        </p:txBody>
      </p:sp>
      <p:sp>
        <p:nvSpPr>
          <p:cNvPr id="3" name="Espace réservé du contenu 2">
            <a:extLst>
              <a:ext uri="{FF2B5EF4-FFF2-40B4-BE49-F238E27FC236}">
                <a16:creationId xmlns:a16="http://schemas.microsoft.com/office/drawing/2014/main" id="{63B8945C-3BD9-6E4A-9239-631631CECAB8}"/>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2087356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447393-58E6-1F43-AABC-8ADD391C4211}"/>
              </a:ext>
            </a:extLst>
          </p:cNvPr>
          <p:cNvSpPr>
            <a:spLocks noGrp="1"/>
          </p:cNvSpPr>
          <p:nvPr>
            <p:ph type="title"/>
          </p:nvPr>
        </p:nvSpPr>
        <p:spPr/>
        <p:txBody>
          <a:bodyPr/>
          <a:lstStyle/>
          <a:p>
            <a:r>
              <a:rPr lang="fr-FR" dirty="0"/>
              <a:t>LE coût du projet</a:t>
            </a:r>
          </a:p>
        </p:txBody>
      </p:sp>
      <p:graphicFrame>
        <p:nvGraphicFramePr>
          <p:cNvPr id="12" name="Espace réservé du contenu 11">
            <a:extLst>
              <a:ext uri="{FF2B5EF4-FFF2-40B4-BE49-F238E27FC236}">
                <a16:creationId xmlns:a16="http://schemas.microsoft.com/office/drawing/2014/main" id="{84468D48-0147-524E-96BE-322D9488FE96}"/>
              </a:ext>
            </a:extLst>
          </p:cNvPr>
          <p:cNvGraphicFramePr>
            <a:graphicFrameLocks noGrp="1"/>
          </p:cNvGraphicFramePr>
          <p:nvPr>
            <p:ph type="pic" idx="1"/>
            <p:extLst>
              <p:ext uri="{D42A27DB-BD31-4B8C-83A1-F6EECF244321}">
                <p14:modId xmlns:p14="http://schemas.microsoft.com/office/powerpoint/2010/main" val="440669066"/>
              </p:ext>
            </p:extLst>
          </p:nvPr>
        </p:nvGraphicFramePr>
        <p:xfrm>
          <a:off x="6096001" y="1"/>
          <a:ext cx="6096000" cy="6858000"/>
        </p:xfrm>
        <a:graphic>
          <a:graphicData uri="http://schemas.openxmlformats.org/drawingml/2006/table">
            <a:tbl>
              <a:tblPr firstRow="1" bandRow="1">
                <a:tableStyleId>{85BE263C-DBD7-4A20-BB59-AAB30ACAA65A}</a:tableStyleId>
              </a:tblPr>
              <a:tblGrid>
                <a:gridCol w="1374651">
                  <a:extLst>
                    <a:ext uri="{9D8B030D-6E8A-4147-A177-3AD203B41FA5}">
                      <a16:colId xmlns:a16="http://schemas.microsoft.com/office/drawing/2014/main" val="2379643167"/>
                    </a:ext>
                  </a:extLst>
                </a:gridCol>
                <a:gridCol w="1573783">
                  <a:extLst>
                    <a:ext uri="{9D8B030D-6E8A-4147-A177-3AD203B41FA5}">
                      <a16:colId xmlns:a16="http://schemas.microsoft.com/office/drawing/2014/main" val="635322091"/>
                    </a:ext>
                  </a:extLst>
                </a:gridCol>
                <a:gridCol w="1573783">
                  <a:extLst>
                    <a:ext uri="{9D8B030D-6E8A-4147-A177-3AD203B41FA5}">
                      <a16:colId xmlns:a16="http://schemas.microsoft.com/office/drawing/2014/main" val="4168827375"/>
                    </a:ext>
                  </a:extLst>
                </a:gridCol>
                <a:gridCol w="1573783">
                  <a:extLst>
                    <a:ext uri="{9D8B030D-6E8A-4147-A177-3AD203B41FA5}">
                      <a16:colId xmlns:a16="http://schemas.microsoft.com/office/drawing/2014/main" val="3366981074"/>
                    </a:ext>
                  </a:extLst>
                </a:gridCol>
              </a:tblGrid>
              <a:tr h="313511">
                <a:tc>
                  <a:txBody>
                    <a:bodyPr/>
                    <a:lstStyle/>
                    <a:p>
                      <a:pPr rtl="0" fontAlgn="t">
                        <a:spcBef>
                          <a:spcPts val="0"/>
                        </a:spcBef>
                        <a:spcAft>
                          <a:spcPts val="0"/>
                        </a:spcAft>
                      </a:pPr>
                      <a:r>
                        <a:rPr lang="fr-CA" sz="1200" b="1" i="0" u="none" strike="noStrike" dirty="0">
                          <a:solidFill>
                            <a:srgbClr val="000000"/>
                          </a:solidFill>
                          <a:effectLst/>
                          <a:latin typeface="Arial" panose="020B0604020202020204" pitchFamily="34" charset="0"/>
                        </a:rPr>
                        <a:t>Matériel </a:t>
                      </a:r>
                      <a:endParaRPr lang="fr-CA" dirty="0">
                        <a:effectLst/>
                      </a:endParaRPr>
                    </a:p>
                  </a:txBody>
                  <a:tcPr marL="51518" marR="51518" marT="63500" marB="63500"/>
                </a:tc>
                <a:tc>
                  <a:txBody>
                    <a:bodyPr/>
                    <a:lstStyle/>
                    <a:p>
                      <a:pPr rtl="0" fontAlgn="t">
                        <a:spcBef>
                          <a:spcPts val="0"/>
                        </a:spcBef>
                        <a:spcAft>
                          <a:spcPts val="0"/>
                        </a:spcAft>
                      </a:pPr>
                      <a:r>
                        <a:rPr lang="fr-CA" sz="1200" b="1" i="0" u="none" strike="noStrike" dirty="0">
                          <a:solidFill>
                            <a:srgbClr val="000000"/>
                          </a:solidFill>
                          <a:effectLst/>
                          <a:latin typeface="Arial" panose="020B0604020202020204" pitchFamily="34" charset="0"/>
                        </a:rPr>
                        <a:t>Unité</a:t>
                      </a:r>
                      <a:endParaRPr lang="fr-CA" dirty="0">
                        <a:effectLst/>
                      </a:endParaRPr>
                    </a:p>
                  </a:txBody>
                  <a:tcPr marL="51518" marR="51518" marT="63500" marB="63500"/>
                </a:tc>
                <a:tc>
                  <a:txBody>
                    <a:bodyPr/>
                    <a:lstStyle/>
                    <a:p>
                      <a:pPr rtl="0" fontAlgn="t">
                        <a:spcBef>
                          <a:spcPts val="0"/>
                        </a:spcBef>
                        <a:spcAft>
                          <a:spcPts val="0"/>
                        </a:spcAft>
                      </a:pPr>
                      <a:r>
                        <a:rPr lang="fr-CA" sz="1200" b="1" i="0" u="none" strike="noStrike">
                          <a:solidFill>
                            <a:srgbClr val="000000"/>
                          </a:solidFill>
                          <a:effectLst/>
                          <a:latin typeface="Arial" panose="020B0604020202020204" pitchFamily="34" charset="0"/>
                        </a:rPr>
                        <a:t>Coût unitaire</a:t>
                      </a:r>
                      <a:endParaRPr lang="fr-CA">
                        <a:effectLst/>
                      </a:endParaRPr>
                    </a:p>
                  </a:txBody>
                  <a:tcPr marL="51518" marR="51518" marT="63500" marB="63500"/>
                </a:tc>
                <a:tc>
                  <a:txBody>
                    <a:bodyPr/>
                    <a:lstStyle/>
                    <a:p>
                      <a:pPr rtl="0" fontAlgn="t">
                        <a:spcBef>
                          <a:spcPts val="0"/>
                        </a:spcBef>
                        <a:spcAft>
                          <a:spcPts val="0"/>
                        </a:spcAft>
                      </a:pPr>
                      <a:r>
                        <a:rPr lang="fr-CA" sz="1200" b="1" i="0" u="none" strike="noStrike" dirty="0">
                          <a:solidFill>
                            <a:srgbClr val="000000"/>
                          </a:solidFill>
                          <a:effectLst/>
                          <a:latin typeface="Arial" panose="020B0604020202020204" pitchFamily="34" charset="0"/>
                        </a:rPr>
                        <a:t>Coût total</a:t>
                      </a:r>
                      <a:endParaRPr lang="fr-CA" dirty="0">
                        <a:effectLst/>
                      </a:endParaRPr>
                    </a:p>
                  </a:txBody>
                  <a:tcPr marL="51518" marR="51518" marT="63500" marB="63500"/>
                </a:tc>
                <a:extLst>
                  <a:ext uri="{0D108BD9-81ED-4DB2-BD59-A6C34878D82A}">
                    <a16:rowId xmlns:a16="http://schemas.microsoft.com/office/drawing/2014/main" val="1263678504"/>
                  </a:ext>
                </a:extLst>
              </a:tr>
              <a:tr h="313511">
                <a:tc>
                  <a:txBody>
                    <a:bodyPr/>
                    <a:lstStyle/>
                    <a:p>
                      <a:pPr rtl="0" fontAlgn="t">
                        <a:spcBef>
                          <a:spcPts val="0"/>
                        </a:spcBef>
                        <a:spcAft>
                          <a:spcPts val="0"/>
                        </a:spcAft>
                      </a:pPr>
                      <a:r>
                        <a:rPr lang="fr-CA" sz="1200" b="0" i="0" u="none" strike="noStrike" dirty="0" err="1">
                          <a:solidFill>
                            <a:srgbClr val="000000"/>
                          </a:solidFill>
                          <a:effectLst/>
                          <a:latin typeface="Arial" panose="020B0604020202020204" pitchFamily="34" charset="0"/>
                        </a:rPr>
                        <a:t>Breadboard</a:t>
                      </a:r>
                      <a:r>
                        <a:rPr lang="fr-CA" sz="1200" b="0" i="0" u="none" strike="noStrike" dirty="0">
                          <a:solidFill>
                            <a:srgbClr val="000000"/>
                          </a:solidFill>
                          <a:effectLst/>
                          <a:latin typeface="Arial" panose="020B0604020202020204" pitchFamily="34" charset="0"/>
                        </a:rPr>
                        <a:t> </a:t>
                      </a:r>
                      <a:endParaRPr lang="fr-CA" dirty="0">
                        <a:effectLst/>
                      </a:endParaRPr>
                    </a:p>
                  </a:txBody>
                  <a:tcPr marL="51518" marR="51518" marT="63500" marB="63500"/>
                </a:tc>
                <a:tc>
                  <a:txBody>
                    <a:bodyPr/>
                    <a:lstStyle/>
                    <a:p>
                      <a:pPr rtl="0" fontAlgn="t">
                        <a:spcBef>
                          <a:spcPts val="0"/>
                        </a:spcBef>
                        <a:spcAft>
                          <a:spcPts val="0"/>
                        </a:spcAft>
                      </a:pPr>
                      <a:r>
                        <a:rPr lang="fr-CA" sz="1200" b="0" i="0" u="none" strike="noStrike">
                          <a:solidFill>
                            <a:srgbClr val="000000"/>
                          </a:solidFill>
                          <a:effectLst/>
                          <a:latin typeface="Arial" panose="020B0604020202020204" pitchFamily="34" charset="0"/>
                        </a:rPr>
                        <a:t>1</a:t>
                      </a:r>
                      <a:endParaRPr lang="fr-CA">
                        <a:effectLst/>
                      </a:endParaRPr>
                    </a:p>
                  </a:txBody>
                  <a:tcPr marL="51518" marR="51518" marT="63500" marB="63500"/>
                </a:tc>
                <a:tc>
                  <a:txBody>
                    <a:bodyPr/>
                    <a:lstStyle/>
                    <a:p>
                      <a:pPr rtl="0" fontAlgn="t">
                        <a:spcBef>
                          <a:spcPts val="0"/>
                        </a:spcBef>
                        <a:spcAft>
                          <a:spcPts val="0"/>
                        </a:spcAft>
                      </a:pPr>
                      <a:r>
                        <a:rPr lang="fr-CA" sz="1200" b="0" i="0" u="none" strike="noStrike">
                          <a:solidFill>
                            <a:srgbClr val="000000"/>
                          </a:solidFill>
                          <a:effectLst/>
                          <a:latin typeface="Arial" panose="020B0604020202020204" pitchFamily="34" charset="0"/>
                        </a:rPr>
                        <a:t>1,60$</a:t>
                      </a:r>
                      <a:endParaRPr lang="fr-CA">
                        <a:effectLst/>
                      </a:endParaRPr>
                    </a:p>
                  </a:txBody>
                  <a:tcPr marL="51518" marR="51518" marT="63500" marB="63500"/>
                </a:tc>
                <a:tc>
                  <a:txBody>
                    <a:bodyPr/>
                    <a:lstStyle/>
                    <a:p>
                      <a:pPr rtl="0" fontAlgn="t">
                        <a:spcBef>
                          <a:spcPts val="0"/>
                        </a:spcBef>
                        <a:spcAft>
                          <a:spcPts val="0"/>
                        </a:spcAft>
                      </a:pPr>
                      <a:r>
                        <a:rPr lang="fr-CA" sz="1200" b="0" i="0" u="none" strike="noStrike">
                          <a:solidFill>
                            <a:srgbClr val="000000"/>
                          </a:solidFill>
                          <a:effectLst/>
                          <a:latin typeface="Arial" panose="020B0604020202020204" pitchFamily="34" charset="0"/>
                        </a:rPr>
                        <a:t>1,60$</a:t>
                      </a:r>
                      <a:endParaRPr lang="fr-CA">
                        <a:effectLst/>
                      </a:endParaRPr>
                    </a:p>
                  </a:txBody>
                  <a:tcPr marL="51518" marR="51518" marT="63500" marB="63500"/>
                </a:tc>
                <a:extLst>
                  <a:ext uri="{0D108BD9-81ED-4DB2-BD59-A6C34878D82A}">
                    <a16:rowId xmlns:a16="http://schemas.microsoft.com/office/drawing/2014/main" val="2430095661"/>
                  </a:ext>
                </a:extLst>
              </a:tr>
              <a:tr h="313511">
                <a:tc>
                  <a:txBody>
                    <a:bodyPr/>
                    <a:lstStyle/>
                    <a:p>
                      <a:pPr rtl="0" fontAlgn="t">
                        <a:spcBef>
                          <a:spcPts val="0"/>
                        </a:spcBef>
                        <a:spcAft>
                          <a:spcPts val="0"/>
                        </a:spcAft>
                      </a:pPr>
                      <a:r>
                        <a:rPr lang="fr-CA" sz="1200" b="0" i="0" u="none" strike="noStrike">
                          <a:solidFill>
                            <a:srgbClr val="000000"/>
                          </a:solidFill>
                          <a:effectLst/>
                          <a:latin typeface="Arial" panose="020B0604020202020204" pitchFamily="34" charset="0"/>
                        </a:rPr>
                        <a:t>Carte arduino</a:t>
                      </a:r>
                      <a:endParaRPr lang="fr-CA">
                        <a:effectLst/>
                      </a:endParaRPr>
                    </a:p>
                  </a:txBody>
                  <a:tcPr marL="51518" marR="51518" marT="63500" marB="63500"/>
                </a:tc>
                <a:tc>
                  <a:txBody>
                    <a:bodyPr/>
                    <a:lstStyle/>
                    <a:p>
                      <a:pPr rtl="0" fontAlgn="t">
                        <a:spcBef>
                          <a:spcPts val="0"/>
                        </a:spcBef>
                        <a:spcAft>
                          <a:spcPts val="0"/>
                        </a:spcAft>
                      </a:pPr>
                      <a:r>
                        <a:rPr lang="fr-CA" sz="1200" b="0" i="0" u="none" strike="noStrike">
                          <a:solidFill>
                            <a:srgbClr val="000000"/>
                          </a:solidFill>
                          <a:effectLst/>
                          <a:latin typeface="Arial" panose="020B0604020202020204" pitchFamily="34" charset="0"/>
                        </a:rPr>
                        <a:t>1</a:t>
                      </a:r>
                      <a:endParaRPr lang="fr-CA">
                        <a:effectLst/>
                      </a:endParaRPr>
                    </a:p>
                  </a:txBody>
                  <a:tcPr marL="51518" marR="51518" marT="63500" marB="63500"/>
                </a:tc>
                <a:tc>
                  <a:txBody>
                    <a:bodyPr/>
                    <a:lstStyle/>
                    <a:p>
                      <a:pPr rtl="0" fontAlgn="t">
                        <a:spcBef>
                          <a:spcPts val="0"/>
                        </a:spcBef>
                        <a:spcAft>
                          <a:spcPts val="0"/>
                        </a:spcAft>
                      </a:pPr>
                      <a:r>
                        <a:rPr lang="fr-CA" sz="1200" b="0" i="0" u="none" strike="noStrike">
                          <a:solidFill>
                            <a:srgbClr val="000000"/>
                          </a:solidFill>
                          <a:effectLst/>
                          <a:latin typeface="Arial" panose="020B0604020202020204" pitchFamily="34" charset="0"/>
                        </a:rPr>
                        <a:t>13,00$</a:t>
                      </a:r>
                      <a:endParaRPr lang="fr-CA">
                        <a:effectLst/>
                      </a:endParaRPr>
                    </a:p>
                  </a:txBody>
                  <a:tcPr marL="51518" marR="51518" marT="63500" marB="63500"/>
                </a:tc>
                <a:tc>
                  <a:txBody>
                    <a:bodyPr/>
                    <a:lstStyle/>
                    <a:p>
                      <a:pPr rtl="0" fontAlgn="t">
                        <a:spcBef>
                          <a:spcPts val="0"/>
                        </a:spcBef>
                        <a:spcAft>
                          <a:spcPts val="0"/>
                        </a:spcAft>
                      </a:pPr>
                      <a:r>
                        <a:rPr lang="fr-CA" sz="1200" b="0" i="0" u="none" strike="noStrike">
                          <a:solidFill>
                            <a:srgbClr val="000000"/>
                          </a:solidFill>
                          <a:effectLst/>
                          <a:latin typeface="Arial" panose="020B0604020202020204" pitchFamily="34" charset="0"/>
                        </a:rPr>
                        <a:t>13,00$</a:t>
                      </a:r>
                      <a:endParaRPr lang="fr-CA">
                        <a:effectLst/>
                      </a:endParaRPr>
                    </a:p>
                  </a:txBody>
                  <a:tcPr marL="51518" marR="51518" marT="63500" marB="63500"/>
                </a:tc>
                <a:extLst>
                  <a:ext uri="{0D108BD9-81ED-4DB2-BD59-A6C34878D82A}">
                    <a16:rowId xmlns:a16="http://schemas.microsoft.com/office/drawing/2014/main" val="476022595"/>
                  </a:ext>
                </a:extLst>
              </a:tr>
              <a:tr h="498533">
                <a:tc>
                  <a:txBody>
                    <a:bodyPr/>
                    <a:lstStyle/>
                    <a:p>
                      <a:pPr rtl="0" fontAlgn="t">
                        <a:spcBef>
                          <a:spcPts val="0"/>
                        </a:spcBef>
                        <a:spcAft>
                          <a:spcPts val="0"/>
                        </a:spcAft>
                      </a:pPr>
                      <a:r>
                        <a:rPr lang="fr-CA" sz="1200" b="0" i="0" u="none" strike="noStrike">
                          <a:solidFill>
                            <a:srgbClr val="000000"/>
                          </a:solidFill>
                          <a:effectLst/>
                          <a:latin typeface="Arial" panose="020B0604020202020204" pitchFamily="34" charset="0"/>
                        </a:rPr>
                        <a:t>Servo moteur 180° (DSS-m15) </a:t>
                      </a:r>
                      <a:endParaRPr lang="fr-CA">
                        <a:effectLst/>
                      </a:endParaRPr>
                    </a:p>
                  </a:txBody>
                  <a:tcPr marL="51518" marR="51518" marT="63500" marB="63500"/>
                </a:tc>
                <a:tc>
                  <a:txBody>
                    <a:bodyPr/>
                    <a:lstStyle/>
                    <a:p>
                      <a:pPr rtl="0" fontAlgn="t">
                        <a:spcBef>
                          <a:spcPts val="0"/>
                        </a:spcBef>
                        <a:spcAft>
                          <a:spcPts val="0"/>
                        </a:spcAft>
                      </a:pPr>
                      <a:r>
                        <a:rPr lang="fr-CA" sz="1200" b="0" i="0" u="none" strike="noStrike">
                          <a:solidFill>
                            <a:srgbClr val="000000"/>
                          </a:solidFill>
                          <a:effectLst/>
                          <a:latin typeface="Arial" panose="020B0604020202020204" pitchFamily="34" charset="0"/>
                        </a:rPr>
                        <a:t>2</a:t>
                      </a:r>
                      <a:endParaRPr lang="fr-CA">
                        <a:effectLst/>
                      </a:endParaRPr>
                    </a:p>
                  </a:txBody>
                  <a:tcPr marL="51518" marR="51518" marT="63500" marB="63500"/>
                </a:tc>
                <a:tc>
                  <a:txBody>
                    <a:bodyPr/>
                    <a:lstStyle/>
                    <a:p>
                      <a:pPr rtl="0" fontAlgn="t">
                        <a:spcBef>
                          <a:spcPts val="0"/>
                        </a:spcBef>
                        <a:spcAft>
                          <a:spcPts val="0"/>
                        </a:spcAft>
                      </a:pPr>
                      <a:r>
                        <a:rPr lang="fr-CA" sz="1200" b="0" i="0" u="none" strike="noStrike">
                          <a:solidFill>
                            <a:srgbClr val="000000"/>
                          </a:solidFill>
                          <a:effectLst/>
                          <a:latin typeface="Arial" panose="020B0604020202020204" pitchFamily="34" charset="0"/>
                        </a:rPr>
                        <a:t>10,00$</a:t>
                      </a:r>
                      <a:endParaRPr lang="fr-CA">
                        <a:effectLst/>
                      </a:endParaRPr>
                    </a:p>
                  </a:txBody>
                  <a:tcPr marL="51518" marR="51518" marT="63500" marB="63500"/>
                </a:tc>
                <a:tc>
                  <a:txBody>
                    <a:bodyPr/>
                    <a:lstStyle/>
                    <a:p>
                      <a:pPr rtl="0" fontAlgn="t">
                        <a:spcBef>
                          <a:spcPts val="0"/>
                        </a:spcBef>
                        <a:spcAft>
                          <a:spcPts val="0"/>
                        </a:spcAft>
                      </a:pPr>
                      <a:r>
                        <a:rPr lang="fr-CA" sz="1200" b="0" i="0" u="none" strike="noStrike">
                          <a:solidFill>
                            <a:srgbClr val="000000"/>
                          </a:solidFill>
                          <a:effectLst/>
                          <a:latin typeface="Arial" panose="020B0604020202020204" pitchFamily="34" charset="0"/>
                        </a:rPr>
                        <a:t>20,00$</a:t>
                      </a:r>
                      <a:endParaRPr lang="fr-CA">
                        <a:effectLst/>
                      </a:endParaRPr>
                    </a:p>
                  </a:txBody>
                  <a:tcPr marL="51518" marR="51518" marT="63500" marB="63500"/>
                </a:tc>
                <a:extLst>
                  <a:ext uri="{0D108BD9-81ED-4DB2-BD59-A6C34878D82A}">
                    <a16:rowId xmlns:a16="http://schemas.microsoft.com/office/drawing/2014/main" val="219446094"/>
                  </a:ext>
                </a:extLst>
              </a:tr>
              <a:tr h="868578">
                <a:tc>
                  <a:txBody>
                    <a:bodyPr/>
                    <a:lstStyle/>
                    <a:p>
                      <a:pPr rtl="0" fontAlgn="t">
                        <a:spcBef>
                          <a:spcPts val="0"/>
                        </a:spcBef>
                        <a:spcAft>
                          <a:spcPts val="0"/>
                        </a:spcAft>
                      </a:pPr>
                      <a:r>
                        <a:rPr lang="fr-CA" sz="1200" b="0" i="0" u="none" strike="noStrike">
                          <a:solidFill>
                            <a:srgbClr val="000000"/>
                          </a:solidFill>
                          <a:effectLst/>
                          <a:latin typeface="Arial" panose="020B0604020202020204" pitchFamily="34" charset="0"/>
                        </a:rPr>
                        <a:t>Moteur DC avec roue 12V</a:t>
                      </a:r>
                      <a:endParaRPr lang="fr-CA">
                        <a:effectLst/>
                      </a:endParaRPr>
                    </a:p>
                  </a:txBody>
                  <a:tcPr marL="51518" marR="51518" marT="63500" marB="63500"/>
                </a:tc>
                <a:tc>
                  <a:txBody>
                    <a:bodyPr/>
                    <a:lstStyle/>
                    <a:p>
                      <a:pPr rtl="0" fontAlgn="t">
                        <a:spcBef>
                          <a:spcPts val="0"/>
                        </a:spcBef>
                        <a:spcAft>
                          <a:spcPts val="0"/>
                        </a:spcAft>
                      </a:pPr>
                      <a:r>
                        <a:rPr lang="fr-CA" sz="1200" b="0" i="0" u="none" strike="noStrike">
                          <a:solidFill>
                            <a:srgbClr val="000000"/>
                          </a:solidFill>
                          <a:effectLst/>
                          <a:latin typeface="Arial" panose="020B0604020202020204" pitchFamily="34" charset="0"/>
                        </a:rPr>
                        <a:t>1</a:t>
                      </a:r>
                      <a:endParaRPr lang="fr-CA">
                        <a:effectLst/>
                      </a:endParaRPr>
                    </a:p>
                    <a:p>
                      <a:pPr fontAlgn="t"/>
                      <a:br>
                        <a:rPr lang="fr-CA">
                          <a:effectLst/>
                        </a:rPr>
                      </a:br>
                      <a:endParaRPr lang="fr-CA">
                        <a:effectLst/>
                      </a:endParaRPr>
                    </a:p>
                  </a:txBody>
                  <a:tcPr marL="51518" marR="51518" marT="63500" marB="63500"/>
                </a:tc>
                <a:tc>
                  <a:txBody>
                    <a:bodyPr/>
                    <a:lstStyle/>
                    <a:p>
                      <a:pPr rtl="0" fontAlgn="t">
                        <a:spcBef>
                          <a:spcPts val="0"/>
                        </a:spcBef>
                        <a:spcAft>
                          <a:spcPts val="0"/>
                        </a:spcAft>
                      </a:pPr>
                      <a:r>
                        <a:rPr lang="fr-CA" sz="1200" b="0" i="0" u="none" strike="noStrike">
                          <a:solidFill>
                            <a:srgbClr val="000000"/>
                          </a:solidFill>
                          <a:effectLst/>
                          <a:latin typeface="Arial" panose="020B0604020202020204" pitchFamily="34" charset="0"/>
                        </a:rPr>
                        <a:t>10,00</a:t>
                      </a:r>
                      <a:endParaRPr lang="fr-CA">
                        <a:effectLst/>
                      </a:endParaRPr>
                    </a:p>
                  </a:txBody>
                  <a:tcPr marL="51518" marR="51518" marT="63500" marB="63500"/>
                </a:tc>
                <a:tc>
                  <a:txBody>
                    <a:bodyPr/>
                    <a:lstStyle/>
                    <a:p>
                      <a:pPr rtl="0" fontAlgn="t">
                        <a:spcBef>
                          <a:spcPts val="0"/>
                        </a:spcBef>
                        <a:spcAft>
                          <a:spcPts val="0"/>
                        </a:spcAft>
                      </a:pPr>
                      <a:r>
                        <a:rPr lang="fr-CA" sz="1200" b="0" i="0" u="none" strike="noStrike">
                          <a:solidFill>
                            <a:srgbClr val="000000"/>
                          </a:solidFill>
                          <a:effectLst/>
                          <a:latin typeface="Arial" panose="020B0604020202020204" pitchFamily="34" charset="0"/>
                        </a:rPr>
                        <a:t>10,00$</a:t>
                      </a:r>
                      <a:endParaRPr lang="fr-CA">
                        <a:effectLst/>
                      </a:endParaRPr>
                    </a:p>
                  </a:txBody>
                  <a:tcPr marL="51518" marR="51518" marT="63500" marB="63500"/>
                </a:tc>
                <a:extLst>
                  <a:ext uri="{0D108BD9-81ED-4DB2-BD59-A6C34878D82A}">
                    <a16:rowId xmlns:a16="http://schemas.microsoft.com/office/drawing/2014/main" val="1583842231"/>
                  </a:ext>
                </a:extLst>
              </a:tr>
              <a:tr h="313511">
                <a:tc>
                  <a:txBody>
                    <a:bodyPr/>
                    <a:lstStyle/>
                    <a:p>
                      <a:pPr rtl="0" fontAlgn="t">
                        <a:spcBef>
                          <a:spcPts val="0"/>
                        </a:spcBef>
                        <a:spcAft>
                          <a:spcPts val="0"/>
                        </a:spcAft>
                      </a:pPr>
                      <a:r>
                        <a:rPr lang="fr-CA" sz="1200" b="0" i="0" u="none" strike="noStrike">
                          <a:solidFill>
                            <a:srgbClr val="000000"/>
                          </a:solidFill>
                          <a:effectLst/>
                          <a:latin typeface="Arial" panose="020B0604020202020204" pitchFamily="34" charset="0"/>
                        </a:rPr>
                        <a:t>Aluminium </a:t>
                      </a:r>
                      <a:endParaRPr lang="fr-CA">
                        <a:effectLst/>
                      </a:endParaRPr>
                    </a:p>
                  </a:txBody>
                  <a:tcPr marL="51518" marR="51518" marT="63500" marB="63500"/>
                </a:tc>
                <a:tc>
                  <a:txBody>
                    <a:bodyPr/>
                    <a:lstStyle/>
                    <a:p>
                      <a:pPr rtl="0" fontAlgn="t">
                        <a:spcBef>
                          <a:spcPts val="0"/>
                        </a:spcBef>
                        <a:spcAft>
                          <a:spcPts val="0"/>
                        </a:spcAft>
                      </a:pPr>
                      <a:r>
                        <a:rPr lang="fr-CA" sz="1200" b="0" i="0" u="none" strike="noStrike">
                          <a:solidFill>
                            <a:srgbClr val="000000"/>
                          </a:solidFill>
                          <a:effectLst/>
                          <a:latin typeface="Arial" panose="020B0604020202020204" pitchFamily="34" charset="0"/>
                        </a:rPr>
                        <a:t>4</a:t>
                      </a:r>
                      <a:endParaRPr lang="fr-CA">
                        <a:effectLst/>
                      </a:endParaRPr>
                    </a:p>
                  </a:txBody>
                  <a:tcPr marL="51518" marR="51518" marT="63500" marB="63500"/>
                </a:tc>
                <a:tc>
                  <a:txBody>
                    <a:bodyPr/>
                    <a:lstStyle/>
                    <a:p>
                      <a:pPr rtl="0" fontAlgn="t">
                        <a:spcBef>
                          <a:spcPts val="0"/>
                        </a:spcBef>
                        <a:spcAft>
                          <a:spcPts val="0"/>
                        </a:spcAft>
                      </a:pPr>
                      <a:r>
                        <a:rPr lang="fr-CA" sz="1200" b="0" i="0" u="none" strike="noStrike" dirty="0">
                          <a:solidFill>
                            <a:srgbClr val="000000"/>
                          </a:solidFill>
                          <a:effectLst/>
                          <a:latin typeface="Arial" panose="020B0604020202020204" pitchFamily="34" charset="0"/>
                        </a:rPr>
                        <a:t>2,00$</a:t>
                      </a:r>
                      <a:endParaRPr lang="fr-CA" dirty="0">
                        <a:effectLst/>
                      </a:endParaRPr>
                    </a:p>
                  </a:txBody>
                  <a:tcPr marL="51518" marR="51518" marT="63500" marB="63500"/>
                </a:tc>
                <a:tc>
                  <a:txBody>
                    <a:bodyPr/>
                    <a:lstStyle/>
                    <a:p>
                      <a:pPr rtl="0" fontAlgn="t">
                        <a:spcBef>
                          <a:spcPts val="0"/>
                        </a:spcBef>
                        <a:spcAft>
                          <a:spcPts val="0"/>
                        </a:spcAft>
                      </a:pPr>
                      <a:r>
                        <a:rPr lang="fr-CA" sz="1200" b="0" i="0" u="none" strike="noStrike">
                          <a:solidFill>
                            <a:srgbClr val="000000"/>
                          </a:solidFill>
                          <a:effectLst/>
                          <a:latin typeface="Arial" panose="020B0604020202020204" pitchFamily="34" charset="0"/>
                        </a:rPr>
                        <a:t>8,00$</a:t>
                      </a:r>
                      <a:endParaRPr lang="fr-CA">
                        <a:effectLst/>
                      </a:endParaRPr>
                    </a:p>
                  </a:txBody>
                  <a:tcPr marL="51518" marR="51518" marT="63500" marB="63500"/>
                </a:tc>
                <a:extLst>
                  <a:ext uri="{0D108BD9-81ED-4DB2-BD59-A6C34878D82A}">
                    <a16:rowId xmlns:a16="http://schemas.microsoft.com/office/drawing/2014/main" val="3636374792"/>
                  </a:ext>
                </a:extLst>
              </a:tr>
              <a:tr h="498533">
                <a:tc>
                  <a:txBody>
                    <a:bodyPr/>
                    <a:lstStyle/>
                    <a:p>
                      <a:pPr rtl="0" fontAlgn="t">
                        <a:spcBef>
                          <a:spcPts val="0"/>
                        </a:spcBef>
                        <a:spcAft>
                          <a:spcPts val="0"/>
                        </a:spcAft>
                      </a:pPr>
                      <a:r>
                        <a:rPr lang="fr-CA" sz="1200" b="0" i="0" u="none" strike="noStrike">
                          <a:solidFill>
                            <a:srgbClr val="000000"/>
                          </a:solidFill>
                          <a:effectLst/>
                          <a:latin typeface="Arial" panose="020B0604020202020204" pitchFamily="34" charset="0"/>
                        </a:rPr>
                        <a:t>Poêle de cuisson en aluminium </a:t>
                      </a:r>
                      <a:endParaRPr lang="fr-CA">
                        <a:effectLst/>
                      </a:endParaRPr>
                    </a:p>
                  </a:txBody>
                  <a:tcPr marL="51518" marR="51518" marT="63500" marB="63500"/>
                </a:tc>
                <a:tc>
                  <a:txBody>
                    <a:bodyPr/>
                    <a:lstStyle/>
                    <a:p>
                      <a:pPr rtl="0" fontAlgn="t">
                        <a:spcBef>
                          <a:spcPts val="0"/>
                        </a:spcBef>
                        <a:spcAft>
                          <a:spcPts val="0"/>
                        </a:spcAft>
                      </a:pPr>
                      <a:r>
                        <a:rPr lang="fr-CA" sz="1200" b="0" i="0" u="none" strike="noStrike">
                          <a:solidFill>
                            <a:srgbClr val="000000"/>
                          </a:solidFill>
                          <a:effectLst/>
                          <a:latin typeface="Arial" panose="020B0604020202020204" pitchFamily="34" charset="0"/>
                        </a:rPr>
                        <a:t>1</a:t>
                      </a:r>
                      <a:endParaRPr lang="fr-CA">
                        <a:effectLst/>
                      </a:endParaRPr>
                    </a:p>
                  </a:txBody>
                  <a:tcPr marL="51518" marR="51518" marT="63500" marB="63500"/>
                </a:tc>
                <a:tc>
                  <a:txBody>
                    <a:bodyPr/>
                    <a:lstStyle/>
                    <a:p>
                      <a:pPr rtl="0" fontAlgn="t">
                        <a:spcBef>
                          <a:spcPts val="0"/>
                        </a:spcBef>
                        <a:spcAft>
                          <a:spcPts val="0"/>
                        </a:spcAft>
                      </a:pPr>
                      <a:r>
                        <a:rPr lang="fr-CA" sz="1200" b="0" i="0" u="none" strike="noStrike">
                          <a:solidFill>
                            <a:srgbClr val="000000"/>
                          </a:solidFill>
                          <a:effectLst/>
                          <a:latin typeface="Arial" panose="020B0604020202020204" pitchFamily="34" charset="0"/>
                        </a:rPr>
                        <a:t>5,00$</a:t>
                      </a:r>
                      <a:endParaRPr lang="fr-CA">
                        <a:effectLst/>
                      </a:endParaRPr>
                    </a:p>
                  </a:txBody>
                  <a:tcPr marL="51518" marR="51518" marT="63500" marB="63500"/>
                </a:tc>
                <a:tc>
                  <a:txBody>
                    <a:bodyPr/>
                    <a:lstStyle/>
                    <a:p>
                      <a:pPr rtl="0" fontAlgn="t">
                        <a:spcBef>
                          <a:spcPts val="0"/>
                        </a:spcBef>
                        <a:spcAft>
                          <a:spcPts val="0"/>
                        </a:spcAft>
                      </a:pPr>
                      <a:r>
                        <a:rPr lang="fr-CA" sz="1200" b="0" i="0" u="none" strike="noStrike">
                          <a:solidFill>
                            <a:srgbClr val="000000"/>
                          </a:solidFill>
                          <a:effectLst/>
                          <a:latin typeface="Arial" panose="020B0604020202020204" pitchFamily="34" charset="0"/>
                        </a:rPr>
                        <a:t>5,00$</a:t>
                      </a:r>
                      <a:endParaRPr lang="fr-CA">
                        <a:effectLst/>
                      </a:endParaRPr>
                    </a:p>
                  </a:txBody>
                  <a:tcPr marL="51518" marR="51518" marT="63500" marB="63500"/>
                </a:tc>
                <a:extLst>
                  <a:ext uri="{0D108BD9-81ED-4DB2-BD59-A6C34878D82A}">
                    <a16:rowId xmlns:a16="http://schemas.microsoft.com/office/drawing/2014/main" val="1499869937"/>
                  </a:ext>
                </a:extLst>
              </a:tr>
              <a:tr h="498533">
                <a:tc>
                  <a:txBody>
                    <a:bodyPr/>
                    <a:lstStyle/>
                    <a:p>
                      <a:pPr rtl="0" fontAlgn="t">
                        <a:spcBef>
                          <a:spcPts val="0"/>
                        </a:spcBef>
                        <a:spcAft>
                          <a:spcPts val="0"/>
                        </a:spcAft>
                      </a:pPr>
                      <a:r>
                        <a:rPr lang="fr-CA" sz="1200" b="0" i="0" u="none" strike="noStrike">
                          <a:solidFill>
                            <a:srgbClr val="000000"/>
                          </a:solidFill>
                          <a:effectLst/>
                          <a:latin typeface="Arial" panose="020B0604020202020204" pitchFamily="34" charset="0"/>
                        </a:rPr>
                        <a:t>Tubes de caoutchouc </a:t>
                      </a:r>
                      <a:endParaRPr lang="fr-CA">
                        <a:effectLst/>
                      </a:endParaRPr>
                    </a:p>
                  </a:txBody>
                  <a:tcPr marL="51518" marR="51518" marT="63500" marB="63500"/>
                </a:tc>
                <a:tc>
                  <a:txBody>
                    <a:bodyPr/>
                    <a:lstStyle/>
                    <a:p>
                      <a:pPr rtl="0" fontAlgn="t">
                        <a:spcBef>
                          <a:spcPts val="0"/>
                        </a:spcBef>
                        <a:spcAft>
                          <a:spcPts val="0"/>
                        </a:spcAft>
                      </a:pPr>
                      <a:r>
                        <a:rPr lang="fr-CA" sz="1200" b="0" i="0" u="none" strike="noStrike">
                          <a:solidFill>
                            <a:srgbClr val="000000"/>
                          </a:solidFill>
                          <a:effectLst/>
                          <a:latin typeface="Arial" panose="020B0604020202020204" pitchFamily="34" charset="0"/>
                        </a:rPr>
                        <a:t>1</a:t>
                      </a:r>
                      <a:endParaRPr lang="fr-CA">
                        <a:effectLst/>
                      </a:endParaRPr>
                    </a:p>
                  </a:txBody>
                  <a:tcPr marL="51518" marR="51518" marT="63500" marB="63500"/>
                </a:tc>
                <a:tc>
                  <a:txBody>
                    <a:bodyPr/>
                    <a:lstStyle/>
                    <a:p>
                      <a:pPr rtl="0" fontAlgn="t">
                        <a:spcBef>
                          <a:spcPts val="0"/>
                        </a:spcBef>
                        <a:spcAft>
                          <a:spcPts val="0"/>
                        </a:spcAft>
                      </a:pPr>
                      <a:r>
                        <a:rPr lang="fr-CA" sz="1200" b="0" i="0" u="none" strike="noStrike">
                          <a:solidFill>
                            <a:srgbClr val="000000"/>
                          </a:solidFill>
                          <a:effectLst/>
                          <a:latin typeface="Arial" panose="020B0604020202020204" pitchFamily="34" charset="0"/>
                        </a:rPr>
                        <a:t>4,00$</a:t>
                      </a:r>
                      <a:endParaRPr lang="fr-CA">
                        <a:effectLst/>
                      </a:endParaRPr>
                    </a:p>
                  </a:txBody>
                  <a:tcPr marL="51518" marR="51518" marT="63500" marB="63500"/>
                </a:tc>
                <a:tc>
                  <a:txBody>
                    <a:bodyPr/>
                    <a:lstStyle/>
                    <a:p>
                      <a:pPr rtl="0" fontAlgn="t">
                        <a:spcBef>
                          <a:spcPts val="0"/>
                        </a:spcBef>
                        <a:spcAft>
                          <a:spcPts val="0"/>
                        </a:spcAft>
                      </a:pPr>
                      <a:r>
                        <a:rPr lang="fr-CA" sz="1200" b="0" i="0" u="none" strike="noStrike">
                          <a:solidFill>
                            <a:srgbClr val="000000"/>
                          </a:solidFill>
                          <a:effectLst/>
                          <a:latin typeface="Arial" panose="020B0604020202020204" pitchFamily="34" charset="0"/>
                        </a:rPr>
                        <a:t>4,00$</a:t>
                      </a:r>
                      <a:endParaRPr lang="fr-CA">
                        <a:effectLst/>
                      </a:endParaRPr>
                    </a:p>
                  </a:txBody>
                  <a:tcPr marL="51518" marR="51518" marT="63500" marB="63500"/>
                </a:tc>
                <a:extLst>
                  <a:ext uri="{0D108BD9-81ED-4DB2-BD59-A6C34878D82A}">
                    <a16:rowId xmlns:a16="http://schemas.microsoft.com/office/drawing/2014/main" val="2033628340"/>
                  </a:ext>
                </a:extLst>
              </a:tr>
              <a:tr h="498533">
                <a:tc>
                  <a:txBody>
                    <a:bodyPr/>
                    <a:lstStyle/>
                    <a:p>
                      <a:pPr rtl="0" fontAlgn="t">
                        <a:spcBef>
                          <a:spcPts val="0"/>
                        </a:spcBef>
                        <a:spcAft>
                          <a:spcPts val="0"/>
                        </a:spcAft>
                      </a:pPr>
                      <a:r>
                        <a:rPr lang="fr-CA" sz="1200" b="0" i="0" u="none" strike="noStrike">
                          <a:solidFill>
                            <a:srgbClr val="000000"/>
                          </a:solidFill>
                          <a:effectLst/>
                          <a:latin typeface="Arial" panose="020B0604020202020204" pitchFamily="34" charset="0"/>
                        </a:rPr>
                        <a:t>Spatule en acier inoxydable </a:t>
                      </a:r>
                      <a:endParaRPr lang="fr-CA">
                        <a:effectLst/>
                      </a:endParaRPr>
                    </a:p>
                  </a:txBody>
                  <a:tcPr marL="51518" marR="51518" marT="63500" marB="63500"/>
                </a:tc>
                <a:tc>
                  <a:txBody>
                    <a:bodyPr/>
                    <a:lstStyle/>
                    <a:p>
                      <a:pPr rtl="0" fontAlgn="t">
                        <a:spcBef>
                          <a:spcPts val="0"/>
                        </a:spcBef>
                        <a:spcAft>
                          <a:spcPts val="0"/>
                        </a:spcAft>
                      </a:pPr>
                      <a:r>
                        <a:rPr lang="fr-CA" sz="1200" b="0" i="0" u="none" strike="noStrike">
                          <a:solidFill>
                            <a:srgbClr val="000000"/>
                          </a:solidFill>
                          <a:effectLst/>
                          <a:latin typeface="Arial" panose="020B0604020202020204" pitchFamily="34" charset="0"/>
                        </a:rPr>
                        <a:t>1</a:t>
                      </a:r>
                      <a:endParaRPr lang="fr-CA">
                        <a:effectLst/>
                      </a:endParaRPr>
                    </a:p>
                  </a:txBody>
                  <a:tcPr marL="51518" marR="51518" marT="63500" marB="63500"/>
                </a:tc>
                <a:tc>
                  <a:txBody>
                    <a:bodyPr/>
                    <a:lstStyle/>
                    <a:p>
                      <a:pPr rtl="0" fontAlgn="t">
                        <a:spcBef>
                          <a:spcPts val="0"/>
                        </a:spcBef>
                        <a:spcAft>
                          <a:spcPts val="0"/>
                        </a:spcAft>
                      </a:pPr>
                      <a:r>
                        <a:rPr lang="fr-CA" sz="1200" b="0" i="0" u="none" strike="noStrike">
                          <a:solidFill>
                            <a:srgbClr val="000000"/>
                          </a:solidFill>
                          <a:effectLst/>
                          <a:latin typeface="Arial" panose="020B0604020202020204" pitchFamily="34" charset="0"/>
                        </a:rPr>
                        <a:t>1,00$</a:t>
                      </a:r>
                      <a:endParaRPr lang="fr-CA">
                        <a:effectLst/>
                      </a:endParaRPr>
                    </a:p>
                  </a:txBody>
                  <a:tcPr marL="51518" marR="51518" marT="63500" marB="63500"/>
                </a:tc>
                <a:tc>
                  <a:txBody>
                    <a:bodyPr/>
                    <a:lstStyle/>
                    <a:p>
                      <a:pPr rtl="0" fontAlgn="t">
                        <a:spcBef>
                          <a:spcPts val="0"/>
                        </a:spcBef>
                        <a:spcAft>
                          <a:spcPts val="0"/>
                        </a:spcAft>
                      </a:pPr>
                      <a:r>
                        <a:rPr lang="fr-CA" sz="1200" b="0" i="0" u="none" strike="noStrike">
                          <a:solidFill>
                            <a:srgbClr val="000000"/>
                          </a:solidFill>
                          <a:effectLst/>
                          <a:latin typeface="Arial" panose="020B0604020202020204" pitchFamily="34" charset="0"/>
                        </a:rPr>
                        <a:t>1,00$</a:t>
                      </a:r>
                      <a:endParaRPr lang="fr-CA">
                        <a:effectLst/>
                      </a:endParaRPr>
                    </a:p>
                  </a:txBody>
                  <a:tcPr marL="51518" marR="51518" marT="63500" marB="63500"/>
                </a:tc>
                <a:extLst>
                  <a:ext uri="{0D108BD9-81ED-4DB2-BD59-A6C34878D82A}">
                    <a16:rowId xmlns:a16="http://schemas.microsoft.com/office/drawing/2014/main" val="769015115"/>
                  </a:ext>
                </a:extLst>
              </a:tr>
              <a:tr h="465123">
                <a:tc>
                  <a:txBody>
                    <a:bodyPr/>
                    <a:lstStyle/>
                    <a:p>
                      <a:pPr rtl="0" fontAlgn="t">
                        <a:spcBef>
                          <a:spcPts val="0"/>
                        </a:spcBef>
                        <a:spcAft>
                          <a:spcPts val="0"/>
                        </a:spcAft>
                      </a:pPr>
                      <a:r>
                        <a:rPr lang="fr-CA" sz="1200" b="0" i="0" u="none" strike="noStrike">
                          <a:solidFill>
                            <a:srgbClr val="000000"/>
                          </a:solidFill>
                          <a:effectLst/>
                          <a:latin typeface="Arial" panose="020B0604020202020204" pitchFamily="34" charset="0"/>
                        </a:rPr>
                        <a:t>Engrenages 35-20</a:t>
                      </a:r>
                      <a:endParaRPr lang="fr-CA">
                        <a:effectLst/>
                      </a:endParaRPr>
                    </a:p>
                  </a:txBody>
                  <a:tcPr marL="51518" marR="51518" marT="63500" marB="63500"/>
                </a:tc>
                <a:tc>
                  <a:txBody>
                    <a:bodyPr/>
                    <a:lstStyle/>
                    <a:p>
                      <a:pPr rtl="0" fontAlgn="t">
                        <a:spcBef>
                          <a:spcPts val="0"/>
                        </a:spcBef>
                        <a:spcAft>
                          <a:spcPts val="0"/>
                        </a:spcAft>
                      </a:pPr>
                      <a:r>
                        <a:rPr lang="fr-CA" sz="1200" b="0" i="0" u="none" strike="noStrike">
                          <a:solidFill>
                            <a:srgbClr val="000000"/>
                          </a:solidFill>
                          <a:effectLst/>
                          <a:latin typeface="Arial" panose="020B0604020202020204" pitchFamily="34" charset="0"/>
                        </a:rPr>
                        <a:t>2</a:t>
                      </a:r>
                      <a:endParaRPr lang="fr-CA">
                        <a:effectLst/>
                      </a:endParaRPr>
                    </a:p>
                  </a:txBody>
                  <a:tcPr marL="51518" marR="51518" marT="63500" marB="63500"/>
                </a:tc>
                <a:tc>
                  <a:txBody>
                    <a:bodyPr/>
                    <a:lstStyle/>
                    <a:p>
                      <a:pPr rtl="0" fontAlgn="t">
                        <a:spcBef>
                          <a:spcPts val="0"/>
                        </a:spcBef>
                        <a:spcAft>
                          <a:spcPts val="0"/>
                        </a:spcAft>
                      </a:pPr>
                      <a:r>
                        <a:rPr lang="fr-CA" sz="1200" b="0" i="0" u="none" strike="noStrike">
                          <a:solidFill>
                            <a:srgbClr val="000000"/>
                          </a:solidFill>
                          <a:effectLst/>
                          <a:latin typeface="Arial" panose="020B0604020202020204" pitchFamily="34" charset="0"/>
                        </a:rPr>
                        <a:t>5,00$</a:t>
                      </a:r>
                      <a:endParaRPr lang="fr-CA">
                        <a:effectLst/>
                      </a:endParaRPr>
                    </a:p>
                  </a:txBody>
                  <a:tcPr marL="51518" marR="51518" marT="63500" marB="63500"/>
                </a:tc>
                <a:tc>
                  <a:txBody>
                    <a:bodyPr/>
                    <a:lstStyle/>
                    <a:p>
                      <a:pPr rtl="0" fontAlgn="t">
                        <a:spcBef>
                          <a:spcPts val="0"/>
                        </a:spcBef>
                        <a:spcAft>
                          <a:spcPts val="0"/>
                        </a:spcAft>
                      </a:pPr>
                      <a:r>
                        <a:rPr lang="fr-CA" sz="1200" b="0" i="0" u="none" strike="noStrike">
                          <a:solidFill>
                            <a:srgbClr val="000000"/>
                          </a:solidFill>
                          <a:effectLst/>
                          <a:latin typeface="Arial" panose="020B0604020202020204" pitchFamily="34" charset="0"/>
                        </a:rPr>
                        <a:t>10,00$</a:t>
                      </a:r>
                      <a:endParaRPr lang="fr-CA">
                        <a:effectLst/>
                      </a:endParaRPr>
                    </a:p>
                  </a:txBody>
                  <a:tcPr marL="51518" marR="51518" marT="63500" marB="63500"/>
                </a:tc>
                <a:extLst>
                  <a:ext uri="{0D108BD9-81ED-4DB2-BD59-A6C34878D82A}">
                    <a16:rowId xmlns:a16="http://schemas.microsoft.com/office/drawing/2014/main" val="1042417037"/>
                  </a:ext>
                </a:extLst>
              </a:tr>
              <a:tr h="592869">
                <a:tc>
                  <a:txBody>
                    <a:bodyPr/>
                    <a:lstStyle/>
                    <a:p>
                      <a:pPr rtl="0" fontAlgn="t">
                        <a:spcBef>
                          <a:spcPts val="0"/>
                        </a:spcBef>
                        <a:spcAft>
                          <a:spcPts val="0"/>
                        </a:spcAft>
                      </a:pPr>
                      <a:r>
                        <a:rPr lang="fr-CA" sz="1200" b="0" i="0" u="none" strike="noStrike">
                          <a:solidFill>
                            <a:srgbClr val="000000"/>
                          </a:solidFill>
                          <a:effectLst/>
                          <a:latin typeface="Arial" panose="020B0604020202020204" pitchFamily="34" charset="0"/>
                        </a:rPr>
                        <a:t>Convertisseur 5.8 ampère sunforce</a:t>
                      </a:r>
                      <a:endParaRPr lang="fr-CA">
                        <a:effectLst/>
                      </a:endParaRPr>
                    </a:p>
                  </a:txBody>
                  <a:tcPr marL="51518" marR="51518" marT="63500" marB="63500"/>
                </a:tc>
                <a:tc>
                  <a:txBody>
                    <a:bodyPr/>
                    <a:lstStyle/>
                    <a:p>
                      <a:pPr rtl="0" fontAlgn="t">
                        <a:spcBef>
                          <a:spcPts val="0"/>
                        </a:spcBef>
                        <a:spcAft>
                          <a:spcPts val="0"/>
                        </a:spcAft>
                      </a:pPr>
                      <a:r>
                        <a:rPr lang="fr-CA" sz="1200" b="0" i="0" u="none" strike="noStrike">
                          <a:solidFill>
                            <a:srgbClr val="000000"/>
                          </a:solidFill>
                          <a:effectLst/>
                          <a:latin typeface="Arial" panose="020B0604020202020204" pitchFamily="34" charset="0"/>
                        </a:rPr>
                        <a:t>1</a:t>
                      </a:r>
                      <a:endParaRPr lang="fr-CA">
                        <a:effectLst/>
                      </a:endParaRPr>
                    </a:p>
                  </a:txBody>
                  <a:tcPr marL="51518" marR="51518" marT="63500" marB="63500"/>
                </a:tc>
                <a:tc>
                  <a:txBody>
                    <a:bodyPr/>
                    <a:lstStyle/>
                    <a:p>
                      <a:pPr rtl="0" fontAlgn="t">
                        <a:spcBef>
                          <a:spcPts val="0"/>
                        </a:spcBef>
                        <a:spcAft>
                          <a:spcPts val="0"/>
                        </a:spcAft>
                      </a:pPr>
                      <a:r>
                        <a:rPr lang="fr-CA" sz="1200" b="0" i="0" u="none" strike="noStrike" dirty="0">
                          <a:solidFill>
                            <a:srgbClr val="000000"/>
                          </a:solidFill>
                          <a:effectLst/>
                          <a:latin typeface="Arial" panose="020B0604020202020204" pitchFamily="34" charset="0"/>
                        </a:rPr>
                        <a:t>14,99$</a:t>
                      </a:r>
                      <a:endParaRPr lang="fr-CA" dirty="0">
                        <a:effectLst/>
                      </a:endParaRPr>
                    </a:p>
                  </a:txBody>
                  <a:tcPr marL="51518" marR="51518" marT="63500" marB="63500"/>
                </a:tc>
                <a:tc>
                  <a:txBody>
                    <a:bodyPr/>
                    <a:lstStyle/>
                    <a:p>
                      <a:pPr rtl="0" fontAlgn="t">
                        <a:spcBef>
                          <a:spcPts val="0"/>
                        </a:spcBef>
                        <a:spcAft>
                          <a:spcPts val="0"/>
                        </a:spcAft>
                      </a:pPr>
                      <a:r>
                        <a:rPr lang="fr-CA" sz="1200" b="0" i="0" u="none" strike="noStrike" dirty="0">
                          <a:solidFill>
                            <a:srgbClr val="000000"/>
                          </a:solidFill>
                          <a:effectLst/>
                          <a:latin typeface="Arial" panose="020B0604020202020204" pitchFamily="34" charset="0"/>
                        </a:rPr>
                        <a:t>14,99$</a:t>
                      </a:r>
                      <a:endParaRPr lang="fr-CA" dirty="0">
                        <a:effectLst/>
                      </a:endParaRPr>
                    </a:p>
                  </a:txBody>
                  <a:tcPr marL="51518" marR="51518" marT="63500" marB="63500"/>
                </a:tc>
                <a:extLst>
                  <a:ext uri="{0D108BD9-81ED-4DB2-BD59-A6C34878D82A}">
                    <a16:rowId xmlns:a16="http://schemas.microsoft.com/office/drawing/2014/main" val="2116764505"/>
                  </a:ext>
                </a:extLst>
              </a:tr>
              <a:tr h="664324">
                <a:tc>
                  <a:txBody>
                    <a:bodyPr/>
                    <a:lstStyle/>
                    <a:p>
                      <a:pPr rtl="0" fontAlgn="t">
                        <a:spcBef>
                          <a:spcPts val="0"/>
                        </a:spcBef>
                        <a:spcAft>
                          <a:spcPts val="0"/>
                        </a:spcAft>
                      </a:pPr>
                      <a:r>
                        <a:rPr lang="fr-CA" sz="1200" b="0" i="0" u="none" strike="noStrike">
                          <a:solidFill>
                            <a:srgbClr val="000000"/>
                          </a:solidFill>
                          <a:effectLst/>
                          <a:latin typeface="Arial" panose="020B0604020202020204" pitchFamily="34" charset="0"/>
                        </a:rPr>
                        <a:t>Adapteur 6 V DC</a:t>
                      </a:r>
                      <a:endParaRPr lang="fr-CA">
                        <a:effectLst/>
                      </a:endParaRPr>
                    </a:p>
                  </a:txBody>
                  <a:tcPr marL="51518" marR="51518" marT="63500" marB="63500"/>
                </a:tc>
                <a:tc>
                  <a:txBody>
                    <a:bodyPr/>
                    <a:lstStyle/>
                    <a:p>
                      <a:pPr rtl="0" fontAlgn="t">
                        <a:spcBef>
                          <a:spcPts val="0"/>
                        </a:spcBef>
                        <a:spcAft>
                          <a:spcPts val="0"/>
                        </a:spcAft>
                      </a:pPr>
                      <a:r>
                        <a:rPr lang="fr-CA" sz="1200" b="0" i="0" u="none" strike="noStrike">
                          <a:solidFill>
                            <a:srgbClr val="000000"/>
                          </a:solidFill>
                          <a:effectLst/>
                          <a:latin typeface="Arial" panose="020B0604020202020204" pitchFamily="34" charset="0"/>
                        </a:rPr>
                        <a:t>1</a:t>
                      </a:r>
                      <a:endParaRPr lang="fr-CA">
                        <a:effectLst/>
                      </a:endParaRPr>
                    </a:p>
                  </a:txBody>
                  <a:tcPr marL="51518" marR="51518" marT="63500" marB="63500"/>
                </a:tc>
                <a:tc>
                  <a:txBody>
                    <a:bodyPr/>
                    <a:lstStyle/>
                    <a:p>
                      <a:pPr rtl="0" fontAlgn="t">
                        <a:spcBef>
                          <a:spcPts val="0"/>
                        </a:spcBef>
                        <a:spcAft>
                          <a:spcPts val="0"/>
                        </a:spcAft>
                      </a:pPr>
                      <a:r>
                        <a:rPr lang="fr-CA" sz="1200" b="0" i="0" u="none" strike="noStrike" dirty="0">
                          <a:solidFill>
                            <a:srgbClr val="000000"/>
                          </a:solidFill>
                          <a:effectLst/>
                          <a:latin typeface="Arial" panose="020B0604020202020204" pitchFamily="34" charset="0"/>
                        </a:rPr>
                        <a:t>5,00$</a:t>
                      </a:r>
                      <a:endParaRPr lang="fr-CA" dirty="0">
                        <a:effectLst/>
                      </a:endParaRPr>
                    </a:p>
                  </a:txBody>
                  <a:tcPr marL="51518" marR="51518" marT="63500" marB="6350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5,00$</a:t>
                      </a:r>
                      <a:endParaRPr kumimoji="0" lang="fr-CA" sz="1800" b="0" i="0" u="none" strike="noStrike" kern="1200" cap="none" spc="0" normalizeH="0" baseline="0" noProof="0" dirty="0">
                        <a:ln>
                          <a:noFill/>
                        </a:ln>
                        <a:solidFill>
                          <a:srgbClr val="000000"/>
                        </a:solidFill>
                        <a:effectLst/>
                        <a:uLnTx/>
                        <a:uFillTx/>
                        <a:latin typeface="+mn-lt"/>
                        <a:ea typeface="+mn-ea"/>
                        <a:cs typeface="+mn-cs"/>
                      </a:endParaRPr>
                    </a:p>
                  </a:txBody>
                  <a:tcPr marL="51518" marR="51518" marT="63500" marB="63500"/>
                </a:tc>
                <a:extLst>
                  <a:ext uri="{0D108BD9-81ED-4DB2-BD59-A6C34878D82A}">
                    <a16:rowId xmlns:a16="http://schemas.microsoft.com/office/drawing/2014/main" val="2788567801"/>
                  </a:ext>
                </a:extLst>
              </a:tr>
              <a:tr h="1018930">
                <a:tc>
                  <a:txBody>
                    <a:bodyPr/>
                    <a:lstStyle/>
                    <a:p>
                      <a:pPr rtl="0" fontAlgn="t">
                        <a:spcBef>
                          <a:spcPts val="0"/>
                        </a:spcBef>
                        <a:spcAft>
                          <a:spcPts val="0"/>
                        </a:spcAft>
                      </a:pPr>
                      <a:r>
                        <a:rPr lang="fr-CA" sz="1200" b="1" i="0" u="none" strike="noStrike" dirty="0">
                          <a:solidFill>
                            <a:srgbClr val="000000"/>
                          </a:solidFill>
                          <a:effectLst/>
                          <a:latin typeface="Arial" panose="020B0604020202020204" pitchFamily="34" charset="0"/>
                        </a:rPr>
                        <a:t>TOTAL</a:t>
                      </a:r>
                      <a:endParaRPr lang="fr-CA" dirty="0">
                        <a:effectLst/>
                      </a:endParaRPr>
                    </a:p>
                  </a:txBody>
                  <a:tcPr marL="51518" marR="51518" marT="63500" marB="63500"/>
                </a:tc>
                <a:tc>
                  <a:txBody>
                    <a:bodyPr/>
                    <a:lstStyle/>
                    <a:p>
                      <a:pPr fontAlgn="t"/>
                      <a:br>
                        <a:rPr lang="fr-CA" dirty="0">
                          <a:effectLst/>
                        </a:rPr>
                      </a:br>
                      <a:endParaRPr lang="fr-CA" dirty="0">
                        <a:effectLst/>
                      </a:endParaRPr>
                    </a:p>
                  </a:txBody>
                  <a:tcPr marL="51518" marR="51518" marT="63500" marB="63500"/>
                </a:tc>
                <a:tc>
                  <a:txBody>
                    <a:bodyPr/>
                    <a:lstStyle/>
                    <a:p>
                      <a:pPr fontAlgn="t"/>
                      <a:br>
                        <a:rPr lang="fr-CA" dirty="0">
                          <a:effectLst/>
                        </a:rPr>
                      </a:br>
                      <a:endParaRPr lang="fr-CA" dirty="0">
                        <a:effectLst/>
                      </a:endParaRPr>
                    </a:p>
                  </a:txBody>
                  <a:tcPr marL="51518" marR="51518" marT="63500" marB="63500"/>
                </a:tc>
                <a:tc>
                  <a:txBody>
                    <a:bodyPr/>
                    <a:lstStyle/>
                    <a:p>
                      <a:pPr rtl="0" fontAlgn="t">
                        <a:spcBef>
                          <a:spcPts val="0"/>
                        </a:spcBef>
                        <a:spcAft>
                          <a:spcPts val="0"/>
                        </a:spcAft>
                      </a:pPr>
                      <a:r>
                        <a:rPr lang="fr-CA" sz="1200" b="0" i="0" u="none" strike="noStrike" dirty="0">
                          <a:solidFill>
                            <a:srgbClr val="000000"/>
                          </a:solidFill>
                          <a:effectLst/>
                          <a:latin typeface="Arial" panose="020B0604020202020204" pitchFamily="34" charset="0"/>
                        </a:rPr>
                        <a:t>92,59$</a:t>
                      </a:r>
                      <a:endParaRPr lang="fr-CA" dirty="0">
                        <a:effectLst/>
                      </a:endParaRPr>
                    </a:p>
                  </a:txBody>
                  <a:tcPr marL="51518" marR="51518" marT="63500" marB="63500"/>
                </a:tc>
                <a:extLst>
                  <a:ext uri="{0D108BD9-81ED-4DB2-BD59-A6C34878D82A}">
                    <a16:rowId xmlns:a16="http://schemas.microsoft.com/office/drawing/2014/main" val="686180668"/>
                  </a:ext>
                </a:extLst>
              </a:tr>
            </a:tbl>
          </a:graphicData>
        </a:graphic>
      </p:graphicFrame>
    </p:spTree>
    <p:extLst>
      <p:ext uri="{BB962C8B-B14F-4D97-AF65-F5344CB8AC3E}">
        <p14:creationId xmlns:p14="http://schemas.microsoft.com/office/powerpoint/2010/main" val="3490177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906EC5-9022-FA4D-A43C-9373CFDCACE0}"/>
              </a:ext>
            </a:extLst>
          </p:cNvPr>
          <p:cNvSpPr>
            <a:spLocks noGrp="1"/>
          </p:cNvSpPr>
          <p:nvPr>
            <p:ph type="title"/>
          </p:nvPr>
        </p:nvSpPr>
        <p:spPr/>
        <p:txBody>
          <a:bodyPr/>
          <a:lstStyle/>
          <a:p>
            <a:r>
              <a:rPr lang="fr-FR" dirty="0"/>
              <a:t>Apprentissage</a:t>
            </a:r>
          </a:p>
        </p:txBody>
      </p:sp>
      <p:sp>
        <p:nvSpPr>
          <p:cNvPr id="3" name="Espace réservé du contenu 2">
            <a:extLst>
              <a:ext uri="{FF2B5EF4-FFF2-40B4-BE49-F238E27FC236}">
                <a16:creationId xmlns:a16="http://schemas.microsoft.com/office/drawing/2014/main" id="{D888C983-3E4D-B542-9BC7-4AD60C9F000F}"/>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755651669"/>
      </p:ext>
    </p:extLst>
  </p:cSld>
  <p:clrMapOvr>
    <a:masterClrMapping/>
  </p:clrMapOvr>
</p:sld>
</file>

<file path=ppt/theme/theme1.xml><?xml version="1.0" encoding="utf-8"?>
<a:theme xmlns:a="http://schemas.openxmlformats.org/drawingml/2006/main" name="Colis">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463</Words>
  <Application>Microsoft Macintosh PowerPoint</Application>
  <PresentationFormat>Grand écran</PresentationFormat>
  <Paragraphs>102</Paragraphs>
  <Slides>9</Slides>
  <Notes>9</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9</vt:i4>
      </vt:variant>
    </vt:vector>
  </HeadingPairs>
  <TitlesOfParts>
    <vt:vector size="13" baseType="lpstr">
      <vt:lpstr>Arial</vt:lpstr>
      <vt:lpstr>Calibri</vt:lpstr>
      <vt:lpstr>Gill Sans MT</vt:lpstr>
      <vt:lpstr>Colis</vt:lpstr>
      <vt:lpstr>Robot cuisine</vt:lpstr>
      <vt:lpstr>Processus de conception</vt:lpstr>
      <vt:lpstr>Problématique</vt:lpstr>
      <vt:lpstr>Première esquisse</vt:lpstr>
      <vt:lpstr>Prototype 1</vt:lpstr>
      <vt:lpstr>Prototype 2</vt:lpstr>
      <vt:lpstr>Prototype 3</vt:lpstr>
      <vt:lpstr>LE coût du projet</vt:lpstr>
      <vt:lpstr>Apprentissage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Robot cuisine</dc:title>
  <dc:creator>Pinard Frédérique</dc:creator>
  <cp:lastModifiedBy>Pinard Frédérique</cp:lastModifiedBy>
  <cp:revision>9</cp:revision>
  <dcterms:created xsi:type="dcterms:W3CDTF">2019-03-22T19:55:04Z</dcterms:created>
  <dcterms:modified xsi:type="dcterms:W3CDTF">2019-03-26T19:42:08Z</dcterms:modified>
</cp:coreProperties>
</file>