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Lato" panose="020B0604020202020204" charset="0"/>
      <p:regular r:id="rId43"/>
      <p:bold r:id="rId44"/>
      <p:italic r:id="rId45"/>
      <p:boldItalic r:id="rId46"/>
    </p:embeddedFont>
    <p:embeddedFont>
      <p:font typeface="Raleway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8" d="100"/>
          <a:sy n="128" d="100"/>
        </p:scale>
        <p:origin x="63" y="8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0c108bc50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0c108bc50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0c108bc50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0c108bc50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5253356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5253356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0c108bc50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0c108bc50_4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0c108bc50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0c108bc50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4d44899e4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4d44899e4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4d44899e4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4d44899e4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47f08e51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47f08e51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d44899e4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d44899e4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4d44899e4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4d44899e4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4d44899e4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4d44899e4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4d44899e4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4d44899e4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4d44899e4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4d44899e4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4d44899e4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4d44899e4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4d44899e4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4d44899e4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4d44899e4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4d44899e4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4d44899e4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4d44899e4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4d44899e4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4d44899e4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4d44899e4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4d44899e4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f3b04a73e50cb7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f3b04a73e50cb7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0c108bc50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0c108bc50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4d44899e4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4d44899e4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4d44899e4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4d44899e4_2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4d44899e4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4d44899e4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0c108bc5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0c108bc5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4d44899e4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4d44899e4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44899e4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44899e4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4b33545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4b33545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4b33545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4b33545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4d44899e4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4d44899e4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44899e4_2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44899e4_2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fd50cb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fd50cb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ebf08d96a69c7e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ebf08d96a69c7e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4d44899e4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4d44899e4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4d44899e4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4d44899e4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4d44899e4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4d44899e4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0c108bc50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0c108bc50_4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520a559c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520a559c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5253356f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5253356f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Ingredientomatic 5000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Group 15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Gregory Battista, Margarita Taravkova,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Curtis Mauschitz, Kymen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Kwan</a:t>
            </a:r>
            <a:r>
              <a:rPr lang="en"/>
              <a:t>, 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Laurel Peters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l="23889" r="24580" b="12395"/>
          <a:stretch/>
        </p:blipFill>
        <p:spPr>
          <a:xfrm>
            <a:off x="7014575" y="506775"/>
            <a:ext cx="2129425" cy="4636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8050" y="1339525"/>
            <a:ext cx="29853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FuA-Men Restaurant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225" y="498925"/>
            <a:ext cx="5433774" cy="46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576150" y="1293575"/>
            <a:ext cx="13275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Creator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9" name="Google Shape;149;p23" descr="Image result for creator burge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700" y="500025"/>
            <a:ext cx="5978300" cy="4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50" y="681038"/>
            <a:ext cx="7534275" cy="37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807725" y="1383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Design Criteria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0" name="Google Shape;160;p25" descr="Image result for design criteria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675" y="1122150"/>
            <a:ext cx="3491750" cy="34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Specifications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Consistency = yes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Volume of storage vessel = 4L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Cleanliness = yes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Removable connections = yes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Food grade materials = yes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Durability = yes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Cost &lt;= $50,000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Height above ground &gt;= 0.15m (6 inches)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Speed &lt;= 2min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Weight of one entire unit &lt;=  20kg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26" descr="Image result for specifications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000" y="1666050"/>
            <a:ext cx="2494368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Ideation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421" y="766875"/>
            <a:ext cx="2434950" cy="26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311700" y="45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Subsystem Idea generation</a:t>
            </a:r>
            <a:endParaRPr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l="27565" t="10158" r="31187" b="9982"/>
          <a:stretch/>
        </p:blipFill>
        <p:spPr>
          <a:xfrm rot="-5400000">
            <a:off x="5824300" y="-445925"/>
            <a:ext cx="1923300" cy="47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 rotWithShape="1">
          <a:blip r:embed="rId4">
            <a:alphaModFix/>
          </a:blip>
          <a:srcRect l="4737" t="9186" r="7688" b="32265"/>
          <a:stretch/>
        </p:blipFill>
        <p:spPr>
          <a:xfrm>
            <a:off x="4421800" y="2993575"/>
            <a:ext cx="4722200" cy="21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311700" y="2177550"/>
            <a:ext cx="3493500" cy="1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3 ideas per subset (collecting, holding, transporting, washing)</a:t>
            </a:r>
            <a:endParaRPr sz="1800"/>
          </a:p>
        </p:txBody>
      </p:sp>
      <p:sp>
        <p:nvSpPr>
          <p:cNvPr id="182" name="Google Shape;182;p28"/>
          <p:cNvSpPr txBox="1"/>
          <p:nvPr/>
        </p:nvSpPr>
        <p:spPr>
          <a:xfrm>
            <a:off x="311700" y="1314250"/>
            <a:ext cx="2907300" cy="1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Syringe Idea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Gumball dispenser idea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Idea</a:t>
            </a:r>
            <a:endParaRPr/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l="14496" t="14227" r="2667" b="5302"/>
          <a:stretch/>
        </p:blipFill>
        <p:spPr>
          <a:xfrm>
            <a:off x="3387975" y="474925"/>
            <a:ext cx="5756026" cy="466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Prototype 1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b="28243"/>
          <a:stretch/>
        </p:blipFill>
        <p:spPr>
          <a:xfrm>
            <a:off x="4934850" y="497800"/>
            <a:ext cx="4209150" cy="464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Problem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Identifying Client Needs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Determining Specifications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Ideation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Prototype 1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Prototype 2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Final Prototype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Actual Product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Lessons Learned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Questions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Plan</a:t>
            </a:r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 for smooth rotation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Make sure food falls into the container below</a:t>
            </a:r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 b="8172"/>
          <a:stretch/>
        </p:blipFill>
        <p:spPr>
          <a:xfrm>
            <a:off x="5116275" y="469000"/>
            <a:ext cx="4027725" cy="46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Rotation was smooth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a better ingredient collection vessel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 better material to improve durability</a:t>
            </a:r>
            <a:endParaRPr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725" y="487125"/>
            <a:ext cx="3492282" cy="46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Prototype 2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endParaRPr/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350" y="513050"/>
            <a:ext cx="4145650" cy="46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Plan</a:t>
            </a:r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 to see if ingredients land in the bowl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 rotation of the measurement system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 efficiency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 to see if it dispenses correct portions</a:t>
            </a:r>
            <a:endParaRPr/>
          </a:p>
        </p:txBody>
      </p:sp>
      <p:pic>
        <p:nvPicPr>
          <p:cNvPr id="231" name="Google Shape;231;p36"/>
          <p:cNvPicPr preferRelativeResize="0"/>
          <p:nvPr/>
        </p:nvPicPr>
        <p:blipFill rotWithShape="1">
          <a:blip r:embed="rId3">
            <a:alphaModFix/>
          </a:blip>
          <a:srcRect t="16971"/>
          <a:stretch/>
        </p:blipFill>
        <p:spPr>
          <a:xfrm>
            <a:off x="4898575" y="485125"/>
            <a:ext cx="4245425" cy="465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Correct portions were dispensed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dirty="0"/>
              <a:t>Fix seal around food measurement system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Smooth rotation</a:t>
            </a:r>
            <a:endParaRPr dirty="0"/>
          </a:p>
        </p:txBody>
      </p:sp>
      <p:pic>
        <p:nvPicPr>
          <p:cNvPr id="238" name="Google Shape;238;p37"/>
          <p:cNvPicPr preferRelativeResize="0"/>
          <p:nvPr/>
        </p:nvPicPr>
        <p:blipFill rotWithShape="1">
          <a:blip r:embed="rId3">
            <a:alphaModFix/>
          </a:blip>
          <a:srcRect l="-2451" t="3025" r="19340" b="13863"/>
          <a:stretch/>
        </p:blipFill>
        <p:spPr>
          <a:xfrm>
            <a:off x="5025575" y="487675"/>
            <a:ext cx="4118425" cy="465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Final Prototype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9"/>
          <p:cNvPicPr preferRelativeResize="0"/>
          <p:nvPr/>
        </p:nvPicPr>
        <p:blipFill rotWithShape="1">
          <a:blip r:embed="rId3">
            <a:alphaModFix/>
          </a:blip>
          <a:srcRect l="8271" t="6357" r="28296" b="10100"/>
          <a:stretch/>
        </p:blipFill>
        <p:spPr>
          <a:xfrm>
            <a:off x="2286000" y="498925"/>
            <a:ext cx="2431152" cy="464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 rotWithShape="1">
          <a:blip r:embed="rId4">
            <a:alphaModFix/>
          </a:blip>
          <a:srcRect l="24226" t="8645" r="27213" b="11233"/>
          <a:stretch/>
        </p:blipFill>
        <p:spPr>
          <a:xfrm>
            <a:off x="7131450" y="498925"/>
            <a:ext cx="2012548" cy="464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 rotWithShape="1">
          <a:blip r:embed="rId5">
            <a:alphaModFix/>
          </a:blip>
          <a:srcRect l="18278" t="8107" r="28909" b="15620"/>
          <a:stretch/>
        </p:blipFill>
        <p:spPr>
          <a:xfrm>
            <a:off x="4837575" y="498925"/>
            <a:ext cx="2231402" cy="464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9"/>
          <p:cNvSpPr txBox="1"/>
          <p:nvPr/>
        </p:nvSpPr>
        <p:spPr>
          <a:xfrm>
            <a:off x="267975" y="1521450"/>
            <a:ext cx="21006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Raleway"/>
                <a:ea typeface="Raleway"/>
                <a:cs typeface="Raleway"/>
                <a:sym typeface="Raleway"/>
              </a:rPr>
              <a:t>Final </a:t>
            </a:r>
            <a:endParaRPr sz="30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Raleway"/>
                <a:ea typeface="Raleway"/>
                <a:cs typeface="Raleway"/>
                <a:sym typeface="Raleway"/>
              </a:rPr>
              <a:t>Prototype</a:t>
            </a:r>
            <a:endParaRPr sz="30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Liquid Dispenser </a:t>
            </a:r>
            <a:endParaRPr/>
          </a:p>
        </p:txBody>
      </p:sp>
      <p:pic>
        <p:nvPicPr>
          <p:cNvPr id="257" name="Google Shape;257;p40"/>
          <p:cNvPicPr preferRelativeResize="0"/>
          <p:nvPr/>
        </p:nvPicPr>
        <p:blipFill rotWithShape="1">
          <a:blip r:embed="rId3">
            <a:alphaModFix/>
          </a:blip>
          <a:srcRect l="88517" t="19288" r="83612" b="19165"/>
          <a:stretch/>
        </p:blipFill>
        <p:spPr>
          <a:xfrm flipH="1">
            <a:off x="5407077" y="481875"/>
            <a:ext cx="3736923" cy="46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0"/>
          <p:cNvSpPr txBox="1"/>
          <p:nvPr/>
        </p:nvSpPr>
        <p:spPr>
          <a:xfrm>
            <a:off x="914400" y="2144197"/>
            <a:ext cx="25974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Motion Sensor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Cup goes under spout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Was tested separately with ketchup</a:t>
            </a:r>
            <a:endParaRPr sz="1300">
              <a:solidFill>
                <a:srgbClr val="666666"/>
              </a:solidFill>
            </a:endParaRPr>
          </a:p>
        </p:txBody>
      </p:sp>
      <p:pic>
        <p:nvPicPr>
          <p:cNvPr id="1026" name="Picture 2" descr="https://lh3.googleusercontent.com/RfcK3gBreG1yGYsi0vhEpT5Eh4iNTMHKy35EGg79xsBOZ4G8lsmzy7MLHAu9N98XJNTM8sFXf4gopQYTCLHLDfoaFTSNwjWAAgF1zUZcjzN9Ivist1jVm5m2vFYepii-c4fAUmvZ10M">
            <a:extLst>
              <a:ext uri="{FF2B5EF4-FFF2-40B4-BE49-F238E27FC236}">
                <a16:creationId xmlns:a16="http://schemas.microsoft.com/office/drawing/2014/main" id="{8C08FA35-17C7-47E7-AF9B-8535F9090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97" y="481872"/>
            <a:ext cx="3668797" cy="46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Test Plan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body" idx="1"/>
          </p:nvPr>
        </p:nvSpPr>
        <p:spPr>
          <a:xfrm>
            <a:off x="311775" y="1810075"/>
            <a:ext cx="234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Code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Automatic motor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Shoot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Minimal mess</a:t>
            </a:r>
            <a:endParaRPr/>
          </a:p>
        </p:txBody>
      </p:sp>
      <p:pic>
        <p:nvPicPr>
          <p:cNvPr id="265" name="Google Shape;265;p41"/>
          <p:cNvPicPr preferRelativeResize="0"/>
          <p:nvPr/>
        </p:nvPicPr>
        <p:blipFill rotWithShape="1">
          <a:blip r:embed="rId3">
            <a:alphaModFix/>
          </a:blip>
          <a:srcRect t="17154" b="11099"/>
          <a:stretch/>
        </p:blipFill>
        <p:spPr>
          <a:xfrm>
            <a:off x="5832925" y="498950"/>
            <a:ext cx="3311075" cy="464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1"/>
          <p:cNvPicPr preferRelativeResize="0"/>
          <p:nvPr/>
        </p:nvPicPr>
        <p:blipFill rotWithShape="1">
          <a:blip r:embed="rId4">
            <a:alphaModFix/>
          </a:blip>
          <a:srcRect l="23488"/>
          <a:stretch/>
        </p:blipFill>
        <p:spPr>
          <a:xfrm>
            <a:off x="2652375" y="498950"/>
            <a:ext cx="3071699" cy="464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27800" y="1343325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Problem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1801" y="1200692"/>
            <a:ext cx="4113200" cy="27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l="17759" r="4449" b="2553"/>
          <a:stretch/>
        </p:blipFill>
        <p:spPr>
          <a:xfrm>
            <a:off x="6690900" y="498925"/>
            <a:ext cx="2453100" cy="464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>
            <a:alphaModFix/>
          </a:blip>
          <a:srcRect l="23280" r="3625"/>
          <a:stretch/>
        </p:blipFill>
        <p:spPr>
          <a:xfrm>
            <a:off x="1732775" y="498925"/>
            <a:ext cx="2355475" cy="464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 rotWithShape="1">
          <a:blip r:embed="rId5">
            <a:alphaModFix/>
          </a:blip>
          <a:srcRect l="19039" r="6848"/>
          <a:stretch/>
        </p:blipFill>
        <p:spPr>
          <a:xfrm>
            <a:off x="4163024" y="498925"/>
            <a:ext cx="2453100" cy="4644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2"/>
          <p:cNvSpPr/>
          <p:nvPr/>
        </p:nvSpPr>
        <p:spPr>
          <a:xfrm>
            <a:off x="580575" y="689400"/>
            <a:ext cx="814200" cy="26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2"/>
          <p:cNvSpPr txBox="1"/>
          <p:nvPr/>
        </p:nvSpPr>
        <p:spPr>
          <a:xfrm>
            <a:off x="380925" y="1206525"/>
            <a:ext cx="17418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Testing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Shield was very useful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motor will need to be stronger than the one we are using for certain foods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 stick material would be beneficial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Proper fasteners &gt; Gorilla glue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be taken apart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Easy to clean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Easy to fix </a:t>
            </a:r>
            <a:endParaRPr/>
          </a:p>
        </p:txBody>
      </p:sp>
      <p:pic>
        <p:nvPicPr>
          <p:cNvPr id="288" name="Google Shape;2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75" y="487700"/>
            <a:ext cx="5678724" cy="46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Actual Product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Size and Materials</a:t>
            </a:r>
            <a:endParaRPr/>
          </a:p>
        </p:txBody>
      </p:sp>
      <p:sp>
        <p:nvSpPr>
          <p:cNvPr id="299" name="Google Shape;299;p46"/>
          <p:cNvSpPr txBox="1">
            <a:spLocks noGrp="1"/>
          </p:cNvSpPr>
          <p:nvPr>
            <p:ph type="body" idx="1"/>
          </p:nvPr>
        </p:nvSpPr>
        <p:spPr>
          <a:xfrm>
            <a:off x="729450" y="1923700"/>
            <a:ext cx="429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Tank ≅ 25x20x23 cm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Ceramic coated Titanium 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HDPE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Bowl ≅ 11x11x6 cm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300"/>
              <a:t>Ceramic coated Titanium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Base ≅ 25x20x5.5 cm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HDPE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Stand ≅ 25x20x22 cm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HDPE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Food Measurement Device ≅ 13(L)x8(d) cm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300"/>
              <a:t>Ceramic coated Titanium</a:t>
            </a: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 rotWithShape="1">
          <a:blip r:embed="rId3">
            <a:alphaModFix/>
          </a:blip>
          <a:srcRect l="36350" t="18276" r="33693" b="10161"/>
          <a:stretch/>
        </p:blipFill>
        <p:spPr>
          <a:xfrm>
            <a:off x="5803725" y="488025"/>
            <a:ext cx="3340276" cy="465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Cooling System</a:t>
            </a:r>
            <a:endParaRPr/>
          </a:p>
        </p:txBody>
      </p:sp>
      <p:sp>
        <p:nvSpPr>
          <p:cNvPr id="306" name="Google Shape;306;p4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842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Walk-in Fridge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Stores ingredients between 0-4°C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Ingredients are kept between 6”  and 5.5’ off the ground</a:t>
            </a:r>
            <a:endParaRPr/>
          </a:p>
        </p:txBody>
      </p:sp>
      <p:pic>
        <p:nvPicPr>
          <p:cNvPr id="307" name="Google Shape;307;p47"/>
          <p:cNvPicPr preferRelativeResize="0"/>
          <p:nvPr/>
        </p:nvPicPr>
        <p:blipFill rotWithShape="1">
          <a:blip r:embed="rId3">
            <a:alphaModFix/>
          </a:blip>
          <a:srcRect l="40056" t="23570" r="29433" b="15129"/>
          <a:stretch/>
        </p:blipFill>
        <p:spPr>
          <a:xfrm>
            <a:off x="5020534" y="485599"/>
            <a:ext cx="4123466" cy="465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</a:t>
            </a:r>
            <a:endParaRPr/>
          </a:p>
        </p:txBody>
      </p:sp>
      <p:sp>
        <p:nvSpPr>
          <p:cNvPr id="313" name="Google Shape;313;p48"/>
          <p:cNvSpPr txBox="1">
            <a:spLocks noGrp="1"/>
          </p:cNvSpPr>
          <p:nvPr>
            <p:ph type="body" idx="1"/>
          </p:nvPr>
        </p:nvSpPr>
        <p:spPr>
          <a:xfrm>
            <a:off x="606475" y="1853850"/>
            <a:ext cx="3476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Tank ≅ $150-200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25x20x24 cm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Tank Stand ≅ $30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25x20x22 cm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Base ≅ $30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25x20x6 cm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Bowls ≅ $30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11x11x6 cm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Measuring System ≅ $40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13(L)x8(d) cm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Walk-in Cooler ≅ $10,000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Electrical Installation ≅ $8,000-10,000</a:t>
            </a:r>
            <a:endParaRPr/>
          </a:p>
        </p:txBody>
      </p:sp>
      <p:sp>
        <p:nvSpPr>
          <p:cNvPr id="314" name="Google Shape;314;p48"/>
          <p:cNvSpPr txBox="1"/>
          <p:nvPr/>
        </p:nvSpPr>
        <p:spPr>
          <a:xfrm>
            <a:off x="3987525" y="1318650"/>
            <a:ext cx="982200" cy="3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>
                <a:latin typeface="Lato"/>
                <a:ea typeface="Lato"/>
                <a:cs typeface="Lato"/>
                <a:sym typeface="Lato"/>
              </a:rPr>
              <a:t>}</a:t>
            </a:r>
            <a:endParaRPr sz="2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48"/>
          <p:cNvSpPr txBox="1"/>
          <p:nvPr/>
        </p:nvSpPr>
        <p:spPr>
          <a:xfrm>
            <a:off x="4969725" y="2628125"/>
            <a:ext cx="39456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Lato"/>
                <a:ea typeface="Lato"/>
                <a:cs typeface="Lato"/>
                <a:sym typeface="Lato"/>
              </a:rPr>
              <a:t>$25,000-30,000</a:t>
            </a:r>
            <a:endParaRPr sz="40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*Not including Bowls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Lessons Learned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21" name="Google Shape;321;p49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>
            <a:off x="1844111" y="2088842"/>
            <a:ext cx="5455799" cy="27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Learned</a:t>
            </a:r>
            <a:endParaRPr/>
          </a:p>
        </p:txBody>
      </p:sp>
      <p:sp>
        <p:nvSpPr>
          <p:cNvPr id="327" name="Google Shape;327;p50"/>
          <p:cNvSpPr txBox="1">
            <a:spLocks noGrp="1"/>
          </p:cNvSpPr>
          <p:nvPr>
            <p:ph type="body" idx="1"/>
          </p:nvPr>
        </p:nvSpPr>
        <p:spPr>
          <a:xfrm>
            <a:off x="311709" y="185384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How to apply the design process to a real project with clients;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Using software to create 3D representations of subsystems;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Working with different materials, such as MDF, acrylic sheets, and PLA (3D printing material);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Using the laser cutter and 3D printer to process and create pieces of our design;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Understanding which software that needs to be used according to the electronic parts for our dispensing mechanism; and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How to stay on track for the deadlines of each component of the project.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Would Change</a:t>
            </a:r>
            <a:endParaRPr/>
          </a:p>
        </p:txBody>
      </p:sp>
      <p:sp>
        <p:nvSpPr>
          <p:cNvPr id="333" name="Google Shape;333;p5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Metal parts for the funnel;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stationary way to remove the motor from the dispenser; and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 ideation at a small specific point, such as a dispensing mechanism, rather than the entire functioning system.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The University of Ottawa’s Food Services needs a safe and fully automated ingredient measuring system, to enhance the consistency and production speed of food products.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2" descr="Image result for questions backgroun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4" y="429025"/>
            <a:ext cx="4199280" cy="249602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2"/>
          <p:cNvSpPr txBox="1">
            <a:spLocks noGrp="1"/>
          </p:cNvSpPr>
          <p:nvPr>
            <p:ph type="title"/>
          </p:nvPr>
        </p:nvSpPr>
        <p:spPr>
          <a:xfrm>
            <a:off x="771000" y="13797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Questions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311700" y="13380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Identifying Client Needs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275" y="2169050"/>
            <a:ext cx="5359300" cy="297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Needs 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Food grade materials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Must be at least 6 inches above the floor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Easy to clean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Measures accurately and consistently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Fully automated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Easy to dismantle/assemble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Conserves space</a:t>
            </a:r>
            <a:endParaRPr/>
          </a:p>
        </p:txBody>
      </p:sp>
      <p:pic>
        <p:nvPicPr>
          <p:cNvPr id="119" name="Google Shape;119;p18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025" y="958975"/>
            <a:ext cx="4655000" cy="258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773000" y="13598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Determining Specifications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5" name="Google Shape;125;p19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125" y="2001425"/>
            <a:ext cx="3962000" cy="30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742450" y="7589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Benchmarking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l="11264" t="33387" r="12626" b="8979"/>
          <a:stretch/>
        </p:blipFill>
        <p:spPr>
          <a:xfrm>
            <a:off x="6" y="1600750"/>
            <a:ext cx="5813938" cy="354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Spyce</a:t>
            </a:r>
            <a:endParaRPr sz="1800"/>
          </a:p>
        </p:txBody>
      </p:sp>
      <p:pic>
        <p:nvPicPr>
          <p:cNvPr id="137" name="Google Shape;137;p21" descr="Image result for spy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000" y="1252150"/>
            <a:ext cx="5255926" cy="350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597</Words>
  <Application>Microsoft Office PowerPoint</Application>
  <PresentationFormat>On-screen Show (16:9)</PresentationFormat>
  <Paragraphs>138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Raleway</vt:lpstr>
      <vt:lpstr>Arial</vt:lpstr>
      <vt:lpstr>Lato</vt:lpstr>
      <vt:lpstr>Streamline</vt:lpstr>
      <vt:lpstr>Ingredientomatic 5000</vt:lpstr>
      <vt:lpstr>Outline</vt:lpstr>
      <vt:lpstr>Problem</vt:lpstr>
      <vt:lpstr>Problem Statement</vt:lpstr>
      <vt:lpstr>Identifying Client Needs</vt:lpstr>
      <vt:lpstr>Client Needs </vt:lpstr>
      <vt:lpstr>Determining Specifications</vt:lpstr>
      <vt:lpstr>Benchmarking</vt:lpstr>
      <vt:lpstr>Spyce</vt:lpstr>
      <vt:lpstr>FuA-Men Restaurant</vt:lpstr>
      <vt:lpstr>Creator</vt:lpstr>
      <vt:lpstr>PowerPoint Presentation</vt:lpstr>
      <vt:lpstr>Design Criteria</vt:lpstr>
      <vt:lpstr>Target Specifications</vt:lpstr>
      <vt:lpstr>Ideation</vt:lpstr>
      <vt:lpstr>Subsystem Idea generation</vt:lpstr>
      <vt:lpstr>Original Idea</vt:lpstr>
      <vt:lpstr>Prototype 1</vt:lpstr>
      <vt:lpstr>Prototype</vt:lpstr>
      <vt:lpstr>Test Plan</vt:lpstr>
      <vt:lpstr>Lessons Learned</vt:lpstr>
      <vt:lpstr>Prototype 2</vt:lpstr>
      <vt:lpstr>Prototype</vt:lpstr>
      <vt:lpstr>Test Plan</vt:lpstr>
      <vt:lpstr>Lessons Learned</vt:lpstr>
      <vt:lpstr>Final Prototype</vt:lpstr>
      <vt:lpstr>PowerPoint Presentation</vt:lpstr>
      <vt:lpstr>Liquid Dispenser </vt:lpstr>
      <vt:lpstr>Test Plan </vt:lpstr>
      <vt:lpstr>PowerPoint Presentation</vt:lpstr>
      <vt:lpstr>Lessons Learned</vt:lpstr>
      <vt:lpstr>Key Feature</vt:lpstr>
      <vt:lpstr>Actual Product</vt:lpstr>
      <vt:lpstr>Size and Materials</vt:lpstr>
      <vt:lpstr>Cooling System</vt:lpstr>
      <vt:lpstr>Cost</vt:lpstr>
      <vt:lpstr>Lessons Learned</vt:lpstr>
      <vt:lpstr>What We Learned</vt:lpstr>
      <vt:lpstr>What We Would Change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Ingredientomatic 5000</dc:title>
  <dc:creator>Kymen Kwan</dc:creator>
  <cp:lastModifiedBy>Kymen Kwan</cp:lastModifiedBy>
  <cp:revision>3</cp:revision>
  <dcterms:modified xsi:type="dcterms:W3CDTF">2019-04-02T14:48:38Z</dcterms:modified>
</cp:coreProperties>
</file>