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Audiowide"/>
      <p:regular r:id="rId10"/>
    </p:embeddedFont>
    <p:embeddedFont>
      <p:font typeface="Catamaran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  <p:embeddedFont>
      <p:font typeface="Fira Sans Extra Condensed Medium"/>
      <p:regular r:id="rId17"/>
      <p:bold r:id="rId18"/>
      <p:italic r:id="rId19"/>
      <p:boldItalic r:id="rId20"/>
    </p:embeddedFont>
    <p:embeddedFont>
      <p:font typeface="Livvic"/>
      <p:regular r:id="rId21"/>
      <p:bold r:id="rId22"/>
      <p:italic r:id="rId23"/>
      <p:boldItalic r:id="rId24"/>
    </p:embeddedFont>
    <p:embeddedFont>
      <p:font typeface="Catamaran Light"/>
      <p:regular r:id="rId25"/>
      <p:bold r:id="rId26"/>
    </p:embeddedFont>
    <p:embeddedFont>
      <p:font typeface="Catamaran Medium"/>
      <p:regular r:id="rId27"/>
      <p:bold r:id="rId28"/>
    </p:embeddedFont>
    <p:embeddedFont>
      <p:font typeface="Livvic SemiBold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boldItalic.fntdata"/><Relationship Id="rId22" Type="http://schemas.openxmlformats.org/officeDocument/2006/relationships/font" Target="fonts/Livvic-bold.fntdata"/><Relationship Id="rId21" Type="http://schemas.openxmlformats.org/officeDocument/2006/relationships/font" Target="fonts/Livvic-regular.fntdata"/><Relationship Id="rId24" Type="http://schemas.openxmlformats.org/officeDocument/2006/relationships/font" Target="fonts/Livvic-boldItalic.fntdata"/><Relationship Id="rId23" Type="http://schemas.openxmlformats.org/officeDocument/2006/relationships/font" Target="fonts/Livvic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tamaranLight-bold.fntdata"/><Relationship Id="rId25" Type="http://schemas.openxmlformats.org/officeDocument/2006/relationships/font" Target="fonts/CatamaranLight-regular.fntdata"/><Relationship Id="rId28" Type="http://schemas.openxmlformats.org/officeDocument/2006/relationships/font" Target="fonts/CatamaranMedium-bold.fntdata"/><Relationship Id="rId27" Type="http://schemas.openxmlformats.org/officeDocument/2006/relationships/font" Target="fonts/Catamaran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ivvicSemiBo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ivvicSemiBold-italic.fntdata"/><Relationship Id="rId30" Type="http://schemas.openxmlformats.org/officeDocument/2006/relationships/font" Target="fonts/LivvicSemiBold-bold.fntdata"/><Relationship Id="rId11" Type="http://schemas.openxmlformats.org/officeDocument/2006/relationships/font" Target="fonts/Catamaran-regular.fntdata"/><Relationship Id="rId10" Type="http://schemas.openxmlformats.org/officeDocument/2006/relationships/font" Target="fonts/Audiowide-regular.fntdata"/><Relationship Id="rId32" Type="http://schemas.openxmlformats.org/officeDocument/2006/relationships/font" Target="fonts/LivvicSemiBold-boldItalic.fntdata"/><Relationship Id="rId13" Type="http://schemas.openxmlformats.org/officeDocument/2006/relationships/font" Target="fonts/Roboto-regular.fntdata"/><Relationship Id="rId12" Type="http://schemas.openxmlformats.org/officeDocument/2006/relationships/font" Target="fonts/Catamaran-bold.fntdata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FiraSansExtraCondensedMedium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FiraSansExtraCondensedMedium-italic.fntdata"/><Relationship Id="rId18" Type="http://schemas.openxmlformats.org/officeDocument/2006/relationships/font" Target="fonts/FiraSansExtraCondense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b42e6e848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b42e6e848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050"/>
              <a:buFont typeface="Roboto"/>
              <a:buChar char="-"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Research about autonomous robots to prepare to ask questions at first client meeting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050"/>
              <a:buFont typeface="Roboto"/>
              <a:buChar char="-"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Considered other target audience but client specified that 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050"/>
              <a:buFont typeface="Roboto"/>
              <a:buChar char="-"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050"/>
              <a:buFont typeface="Roboto"/>
              <a:buChar char="-"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b42e6e848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b42e6e848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b42e6e84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eb42e6e84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e2f99048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e2f99048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3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38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ctrTitle"/>
          </p:nvPr>
        </p:nvSpPr>
        <p:spPr>
          <a:xfrm>
            <a:off x="769725" y="1310050"/>
            <a:ext cx="343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5" name="Google Shape;65;p12"/>
          <p:cNvSpPr txBox="1"/>
          <p:nvPr>
            <p:ph hasCustomPrompt="1" idx="2" type="title"/>
          </p:nvPr>
        </p:nvSpPr>
        <p:spPr>
          <a:xfrm rot="5400000">
            <a:off x="7142178" y="3570226"/>
            <a:ext cx="1738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30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3"/>
          <p:cNvSpPr txBox="1"/>
          <p:nvPr>
            <p:ph idx="2" type="ctrTitle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0" name="Google Shape;70;p13"/>
          <p:cNvSpPr txBox="1"/>
          <p:nvPr>
            <p:ph idx="3" type="subTitle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3"/>
          <p:cNvSpPr txBox="1"/>
          <p:nvPr>
            <p:ph idx="4" type="ctrTitle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" name="Google Shape;72;p13"/>
          <p:cNvSpPr txBox="1"/>
          <p:nvPr>
            <p:ph idx="5" type="subTitle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3"/>
          <p:cNvSpPr txBox="1"/>
          <p:nvPr>
            <p:ph idx="6" type="ctrTitle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4" name="Google Shape;74;p13"/>
          <p:cNvSpPr txBox="1"/>
          <p:nvPr>
            <p:ph idx="7" type="ctrTitle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" name="Google Shape;75;p13"/>
          <p:cNvSpPr txBox="1"/>
          <p:nvPr>
            <p:ph idx="8" type="subTitle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3"/>
          <p:cNvSpPr txBox="1"/>
          <p:nvPr>
            <p:ph idx="9" type="ctrTitle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3"/>
          <p:cNvSpPr txBox="1"/>
          <p:nvPr>
            <p:ph idx="13" type="subTitle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3"/>
          <p:cNvSpPr txBox="1"/>
          <p:nvPr>
            <p:ph idx="14" type="ctrTitle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13"/>
          <p:cNvSpPr txBox="1"/>
          <p:nvPr>
            <p:ph idx="15" type="subTitle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3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CUSTOM_2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5"/>
          <p:cNvSpPr txBox="1"/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15"/>
          <p:cNvSpPr txBox="1"/>
          <p:nvPr>
            <p:ph idx="3" type="ctrTitle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7" name="Google Shape;87;p15"/>
          <p:cNvSpPr txBox="1"/>
          <p:nvPr>
            <p:ph idx="4" type="ctrTitle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5">
  <p:cSld name="CUSTOM_3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3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subTitle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2" type="subTitle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p17"/>
          <p:cNvSpPr txBox="1"/>
          <p:nvPr>
            <p:ph idx="3" type="ctrTitle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17"/>
          <p:cNvSpPr txBox="1"/>
          <p:nvPr>
            <p:ph idx="4" type="subTitle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5" type="ctrTitle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17"/>
          <p:cNvSpPr txBox="1"/>
          <p:nvPr>
            <p:ph idx="6"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34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2" type="ctrTitle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8"/>
          <p:cNvSpPr txBox="1"/>
          <p:nvPr>
            <p:ph idx="3" type="subTitle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4" type="ctrTitle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6">
  <p:cSld name="CUSTOM_11_1_2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25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3" type="ctrTitle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4" type="subTitle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5" type="title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6" type="ctrTitle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3"/>
          <p:cNvSpPr txBox="1"/>
          <p:nvPr>
            <p:ph idx="7" type="subTitle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8" type="title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9" type="ctrTitle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" name="Google Shape;22;p3"/>
          <p:cNvSpPr txBox="1"/>
          <p:nvPr>
            <p:ph idx="13" type="ctrTitle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3"/>
          <p:cNvSpPr txBox="1"/>
          <p:nvPr>
            <p:ph idx="14" type="subTitle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15" type="title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/>
          <p:nvPr>
            <p:ph idx="16" type="ctrTitle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6" name="Google Shape;26;p3"/>
          <p:cNvSpPr txBox="1"/>
          <p:nvPr>
            <p:ph idx="17" type="subTitle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18" type="title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25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21"/>
          <p:cNvSpPr txBox="1"/>
          <p:nvPr>
            <p:ph idx="2" type="subTitle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b="17753" l="0" r="0" t="1620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>
            <p:ph type="ctrTitle"/>
          </p:nvPr>
        </p:nvSpPr>
        <p:spPr>
          <a:xfrm>
            <a:off x="1625850" y="1317528"/>
            <a:ext cx="5892300" cy="2358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Audiowide"/>
                <a:ea typeface="Audiowide"/>
                <a:cs typeface="Audiowide"/>
                <a:sym typeface="Audiowid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1625850" y="3778500"/>
            <a:ext cx="5892300" cy="473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1011050" y="-447675"/>
            <a:ext cx="5892301" cy="36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4261050" y="1962150"/>
            <a:ext cx="5892301" cy="36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1">
  <p:cSld name="CUSTOM_27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5"/>
          <p:cNvSpPr txBox="1"/>
          <p:nvPr>
            <p:ph idx="2" type="ctrTitle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3" type="subTitle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5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6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5"/>
          <p:cNvSpPr txBox="1"/>
          <p:nvPr>
            <p:ph idx="7" type="ctrTitle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8" type="subTitle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27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subTitle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6"/>
          <p:cNvSpPr txBox="1"/>
          <p:nvPr>
            <p:ph idx="2" type="ctrTitle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subTitle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6"/>
          <p:cNvSpPr txBox="1"/>
          <p:nvPr>
            <p:ph idx="4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6"/>
          <p:cNvSpPr txBox="1"/>
          <p:nvPr>
            <p:ph idx="5" type="ctrTitle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6" type="subTitle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4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8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915175" y="3380775"/>
            <a:ext cx="39606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subTitle"/>
          </p:nvPr>
        </p:nvSpPr>
        <p:spPr>
          <a:xfrm>
            <a:off x="915175" y="4004575"/>
            <a:ext cx="18210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16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4">
  <p:cSld name="CUSTOM_16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subTitle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/>
          <p:nvPr/>
        </p:nvSpPr>
        <p:spPr>
          <a:xfrm>
            <a:off x="-17050" y="-25600"/>
            <a:ext cx="9144000" cy="5169000"/>
          </a:xfrm>
          <a:prstGeom prst="rect">
            <a:avLst/>
          </a:prstGeom>
          <a:solidFill>
            <a:srgbClr val="FFFAE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050" y="-1285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/>
          <p:nvPr/>
        </p:nvSpPr>
        <p:spPr>
          <a:xfrm rot="5400000">
            <a:off x="431725" y="-474400"/>
            <a:ext cx="2078700" cy="2976300"/>
          </a:xfrm>
          <a:prstGeom prst="rect">
            <a:avLst/>
          </a:prstGeom>
          <a:solidFill>
            <a:srgbClr val="96B4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/>
          <p:nvPr/>
        </p:nvSpPr>
        <p:spPr>
          <a:xfrm flipH="1" rot="-5400000">
            <a:off x="7354200" y="2416550"/>
            <a:ext cx="3358800" cy="2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/>
          <p:nvPr/>
        </p:nvSpPr>
        <p:spPr>
          <a:xfrm rot="5400000">
            <a:off x="2880375" y="-861250"/>
            <a:ext cx="5167200" cy="6840300"/>
          </a:xfrm>
          <a:prstGeom prst="rect">
            <a:avLst/>
          </a:prstGeom>
          <a:solidFill>
            <a:srgbClr val="3C495F">
              <a:alpha val="42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/>
          <p:nvPr/>
        </p:nvSpPr>
        <p:spPr>
          <a:xfrm>
            <a:off x="-9250" y="-34900"/>
            <a:ext cx="2968500" cy="207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0850" y="1125700"/>
            <a:ext cx="30108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Sami Al-khawaldeh, Amanda Doku, Jordon Li, </a:t>
            </a:r>
            <a:r>
              <a:rPr lang="en" sz="1400">
                <a:solidFill>
                  <a:schemeClr val="lt1"/>
                </a:solidFill>
              </a:rPr>
              <a:t>F</a:t>
            </a:r>
            <a:r>
              <a:rPr lang="en" sz="1400">
                <a:solidFill>
                  <a:schemeClr val="lt1"/>
                </a:solidFill>
              </a:rPr>
              <a:t>atima-El-Zahra Hamimed, Mahmoud Zourob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35" name="Google Shape;135;p23"/>
          <p:cNvSpPr txBox="1"/>
          <p:nvPr>
            <p:ph type="ctrTitle"/>
          </p:nvPr>
        </p:nvSpPr>
        <p:spPr>
          <a:xfrm>
            <a:off x="81525" y="160475"/>
            <a:ext cx="4592400" cy="101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10-10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23"/>
          <p:cNvSpPr/>
          <p:nvPr/>
        </p:nvSpPr>
        <p:spPr>
          <a:xfrm rot="-1984676">
            <a:off x="4298679" y="3456902"/>
            <a:ext cx="599693" cy="753959"/>
          </a:xfrm>
          <a:prstGeom prst="rect">
            <a:avLst/>
          </a:prstGeom>
          <a:solidFill>
            <a:srgbClr val="B0ABAB">
              <a:alpha val="56879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>
            <a:off x="-17100" y="0"/>
            <a:ext cx="9178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600" y="648176"/>
            <a:ext cx="3950501" cy="26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>
            <p:ph idx="4" type="ctrTitle"/>
          </p:nvPr>
        </p:nvSpPr>
        <p:spPr>
          <a:xfrm>
            <a:off x="77750" y="-53800"/>
            <a:ext cx="4293300" cy="12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CLIENT</a:t>
            </a:r>
            <a:endParaRPr sz="5000"/>
          </a:p>
        </p:txBody>
      </p:sp>
      <p:sp>
        <p:nvSpPr>
          <p:cNvPr id="144" name="Google Shape;144;p24"/>
          <p:cNvSpPr/>
          <p:nvPr/>
        </p:nvSpPr>
        <p:spPr>
          <a:xfrm>
            <a:off x="0" y="3425800"/>
            <a:ext cx="9144000" cy="171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>
            <p:ph idx="1" type="subTitle"/>
          </p:nvPr>
        </p:nvSpPr>
        <p:spPr>
          <a:xfrm>
            <a:off x="6498801" y="4056175"/>
            <a:ext cx="22251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A virtual reality experience that demonstrates the dangers of AI weaponry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46" name="Google Shape;146;p24"/>
          <p:cNvSpPr txBox="1"/>
          <p:nvPr>
            <p:ph idx="3" type="subTitle"/>
          </p:nvPr>
        </p:nvSpPr>
        <p:spPr>
          <a:xfrm>
            <a:off x="77750" y="4056175"/>
            <a:ext cx="27402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Humanitarian foundation whose main cause is the prevention of AI weapons entering </a:t>
            </a:r>
            <a:r>
              <a:rPr lang="en" sz="1400">
                <a:solidFill>
                  <a:schemeClr val="lt1"/>
                </a:solidFill>
              </a:rPr>
              <a:t>military</a:t>
            </a:r>
            <a:r>
              <a:rPr lang="en" sz="1400">
                <a:solidFill>
                  <a:schemeClr val="lt1"/>
                </a:solidFill>
              </a:rPr>
              <a:t> and conventional use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47" name="Google Shape;147;p24"/>
          <p:cNvSpPr txBox="1"/>
          <p:nvPr>
            <p:ph idx="2" type="ctrTitle"/>
          </p:nvPr>
        </p:nvSpPr>
        <p:spPr>
          <a:xfrm>
            <a:off x="77751" y="3723775"/>
            <a:ext cx="2450400" cy="44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MINES ACTION CANADA</a:t>
            </a:r>
            <a:endParaRPr/>
          </a:p>
        </p:txBody>
      </p:sp>
      <p:sp>
        <p:nvSpPr>
          <p:cNvPr id="148" name="Google Shape;148;p24"/>
          <p:cNvSpPr txBox="1"/>
          <p:nvPr>
            <p:ph type="ctrTitle"/>
          </p:nvPr>
        </p:nvSpPr>
        <p:spPr>
          <a:xfrm>
            <a:off x="6687348" y="3565812"/>
            <a:ext cx="1848000" cy="44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</a:t>
            </a:r>
            <a:endParaRPr/>
          </a:p>
        </p:txBody>
      </p:sp>
      <p:sp>
        <p:nvSpPr>
          <p:cNvPr id="149" name="Google Shape;149;p24"/>
          <p:cNvSpPr txBox="1"/>
          <p:nvPr>
            <p:ph idx="5" type="ctrTitle"/>
          </p:nvPr>
        </p:nvSpPr>
        <p:spPr>
          <a:xfrm>
            <a:off x="3226000" y="3431400"/>
            <a:ext cx="2450400" cy="57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AUDIENCE</a:t>
            </a:r>
            <a:endParaRPr/>
          </a:p>
        </p:txBody>
      </p:sp>
      <p:sp>
        <p:nvSpPr>
          <p:cNvPr id="150" name="Google Shape;150;p24"/>
          <p:cNvSpPr txBox="1"/>
          <p:nvPr>
            <p:ph idx="6" type="subTitle"/>
          </p:nvPr>
        </p:nvSpPr>
        <p:spPr>
          <a:xfrm>
            <a:off x="3165875" y="3980150"/>
            <a:ext cx="26952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Representatives and </a:t>
            </a:r>
            <a:r>
              <a:rPr lang="en" sz="1400">
                <a:solidFill>
                  <a:schemeClr val="lt1"/>
                </a:solidFill>
              </a:rPr>
              <a:t>international</a:t>
            </a:r>
            <a:r>
              <a:rPr lang="en" sz="1400">
                <a:solidFill>
                  <a:schemeClr val="lt1"/>
                </a:solidFill>
              </a:rPr>
              <a:t> decision makers who pass policy on the rules of war (politicians, government off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24"/>
          <p:cNvSpPr/>
          <p:nvPr/>
        </p:nvSpPr>
        <p:spPr>
          <a:xfrm flipH="1" rot="10800000">
            <a:off x="0" y="3283900"/>
            <a:ext cx="9157200" cy="1419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28861"/>
            <a:ext cx="5193500" cy="235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/>
          <p:nvPr/>
        </p:nvSpPr>
        <p:spPr>
          <a:xfrm flipH="1" rot="10800000">
            <a:off x="57050" y="66300"/>
            <a:ext cx="198600" cy="34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57050" y="428400"/>
            <a:ext cx="198600" cy="34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/>
          <p:nvPr/>
        </p:nvSpPr>
        <p:spPr>
          <a:xfrm flipH="1" rot="10800000">
            <a:off x="2796475" y="944550"/>
            <a:ext cx="6357000" cy="41904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5"/>
          <p:cNvSpPr/>
          <p:nvPr/>
        </p:nvSpPr>
        <p:spPr>
          <a:xfrm>
            <a:off x="0" y="944651"/>
            <a:ext cx="2811300" cy="419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idx="1" type="subTitle"/>
          </p:nvPr>
        </p:nvSpPr>
        <p:spPr>
          <a:xfrm flipH="1">
            <a:off x="80100" y="2310150"/>
            <a:ext cx="2503200" cy="11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Mines Action Canada needs a short, realistic, and emotional virtual reality experience to demonstrate the dangers of autonomous weapons, in order to encourage immediate measures against their use.</a:t>
            </a:r>
            <a:endParaRPr/>
          </a:p>
        </p:txBody>
      </p:sp>
      <p:sp>
        <p:nvSpPr>
          <p:cNvPr id="162" name="Google Shape;162;p25"/>
          <p:cNvSpPr txBox="1"/>
          <p:nvPr/>
        </p:nvSpPr>
        <p:spPr>
          <a:xfrm>
            <a:off x="46250" y="1478091"/>
            <a:ext cx="276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PROBLEM STATEMENT</a:t>
            </a:r>
            <a:endParaRPr b="1" sz="18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63" name="Google Shape;163;p25"/>
          <p:cNvSpPr txBox="1"/>
          <p:nvPr>
            <p:ph idx="1" type="subTitle"/>
          </p:nvPr>
        </p:nvSpPr>
        <p:spPr>
          <a:xfrm flipH="1">
            <a:off x="-434100" y="3895025"/>
            <a:ext cx="3097500" cy="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</a:pPr>
            <a:r>
              <a:t/>
            </a:r>
            <a:endParaRPr sz="16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</a:pPr>
            <a:r>
              <a:rPr b="1" lang="en"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FOCUS: Facial Recognition </a:t>
            </a:r>
            <a:endParaRPr sz="16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2909175" y="944700"/>
            <a:ext cx="6410700" cy="41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 rot="10800000">
            <a:off x="461775" y="31000"/>
            <a:ext cx="230100" cy="3957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66" name="Google Shape;166;p25"/>
          <p:cNvSpPr/>
          <p:nvPr/>
        </p:nvSpPr>
        <p:spPr>
          <a:xfrm flipH="1" rot="10800000">
            <a:off x="250" y="0"/>
            <a:ext cx="254100" cy="431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-6900" y="267525"/>
            <a:ext cx="241500" cy="423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175925" y="21125"/>
            <a:ext cx="396900" cy="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294963" y="661100"/>
            <a:ext cx="396900" cy="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70" name="Google Shape;170;p25"/>
          <p:cNvSpPr txBox="1"/>
          <p:nvPr>
            <p:ph type="ctrTitle"/>
          </p:nvPr>
        </p:nvSpPr>
        <p:spPr>
          <a:xfrm>
            <a:off x="76450" y="72950"/>
            <a:ext cx="3183300" cy="8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PROBLEM</a:t>
            </a:r>
            <a:endParaRPr sz="4600"/>
          </a:p>
        </p:txBody>
      </p:sp>
      <p:sp>
        <p:nvSpPr>
          <p:cNvPr id="171" name="Google Shape;171;p25"/>
          <p:cNvSpPr txBox="1"/>
          <p:nvPr/>
        </p:nvSpPr>
        <p:spPr>
          <a:xfrm>
            <a:off x="5658400" y="1114200"/>
            <a:ext cx="3389100" cy="3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Simplicity</a:t>
            </a:r>
            <a:endParaRPr sz="1200">
              <a:solidFill>
                <a:schemeClr val="lt1"/>
              </a:solidFill>
              <a:latin typeface="Livvic SemiBold"/>
              <a:ea typeface="Livvic SemiBold"/>
              <a:cs typeface="Livvic SemiBold"/>
              <a:sym typeface="Livvic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</a:pPr>
            <a:r>
              <a:rPr lang="en" sz="12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No elaborate story lines/ video game interactions</a:t>
            </a:r>
            <a:endParaRPr sz="12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Short &amp; Concise</a:t>
            </a:r>
            <a:endParaRPr sz="1200">
              <a:solidFill>
                <a:schemeClr val="lt1"/>
              </a:solidFill>
              <a:latin typeface="Livvic SemiBold"/>
              <a:ea typeface="Livvic SemiBold"/>
              <a:cs typeface="Livvic SemiBold"/>
              <a:sym typeface="Livvic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</a:pPr>
            <a:r>
              <a:rPr lang="en" sz="12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30 to 60 second video </a:t>
            </a:r>
            <a:endParaRPr sz="12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</a:pPr>
            <a:r>
              <a:rPr lang="en" sz="12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Maintain continuity</a:t>
            </a:r>
            <a:endParaRPr sz="12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Non-Graphic</a:t>
            </a:r>
            <a:endParaRPr sz="1200">
              <a:solidFill>
                <a:schemeClr val="lt1"/>
              </a:solidFill>
              <a:latin typeface="Livvic SemiBold"/>
              <a:ea typeface="Livvic SemiBold"/>
              <a:cs typeface="Livvic SemiBold"/>
              <a:sym typeface="Livvic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</a:pPr>
            <a:r>
              <a:rPr lang="en" sz="12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Should be appropriate for 13+</a:t>
            </a:r>
            <a:endParaRPr sz="12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</a:pPr>
            <a:r>
              <a:rPr lang="en" sz="12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No gore, blood, swearing</a:t>
            </a:r>
            <a:endParaRPr sz="12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Realism &amp; Relatability</a:t>
            </a:r>
            <a:endParaRPr sz="1200">
              <a:solidFill>
                <a:schemeClr val="lt1"/>
              </a:solidFill>
              <a:latin typeface="Livvic SemiBold"/>
              <a:ea typeface="Livvic SemiBold"/>
              <a:cs typeface="Livvic SemiBold"/>
              <a:sym typeface="Livvic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</a:pPr>
            <a:r>
              <a:rPr lang="en" sz="12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Casual audience should be able to relate</a:t>
            </a:r>
            <a:endParaRPr sz="12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</a:pPr>
            <a:r>
              <a:rPr lang="en" sz="12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Time period is present or near future</a:t>
            </a:r>
            <a:endParaRPr sz="12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</a:pPr>
            <a:r>
              <a:rPr lang="en" sz="12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Environment is recognizable</a:t>
            </a:r>
            <a:endParaRPr sz="12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Emotional Impact</a:t>
            </a:r>
            <a:endParaRPr sz="1200">
              <a:solidFill>
                <a:schemeClr val="lt1"/>
              </a:solidFill>
              <a:latin typeface="Livvic SemiBold"/>
              <a:ea typeface="Livvic SemiBold"/>
              <a:cs typeface="Livvic SemiBold"/>
              <a:sym typeface="Livvic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</a:pPr>
            <a:r>
              <a:rPr lang="en" sz="12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Induce fear, curiosity, concern for movement</a:t>
            </a:r>
            <a:endParaRPr sz="12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Immersiveness</a:t>
            </a:r>
            <a:endParaRPr sz="1200">
              <a:solidFill>
                <a:schemeClr val="lt1"/>
              </a:solidFill>
              <a:latin typeface="Livvic SemiBold"/>
              <a:ea typeface="Livvic SemiBold"/>
              <a:cs typeface="Livvic SemiBold"/>
              <a:sym typeface="Livvic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</a:pPr>
            <a:r>
              <a:rPr lang="en" sz="1200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rPr>
              <a:t>Shows realistic ways how people would avoid facial recognition, robot detection</a:t>
            </a:r>
            <a:endParaRPr sz="12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225" y="944700"/>
            <a:ext cx="2781399" cy="187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9225" y="2819236"/>
            <a:ext cx="2781394" cy="2324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/>
          <p:nvPr/>
        </p:nvSpPr>
        <p:spPr>
          <a:xfrm>
            <a:off x="-17050" y="-25600"/>
            <a:ext cx="9144000" cy="5169000"/>
          </a:xfrm>
          <a:prstGeom prst="rect">
            <a:avLst/>
          </a:prstGeom>
          <a:solidFill>
            <a:srgbClr val="FFFAE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79" name="Google Shape;179;p26"/>
          <p:cNvSpPr/>
          <p:nvPr/>
        </p:nvSpPr>
        <p:spPr>
          <a:xfrm rot="5400000">
            <a:off x="6138150" y="1577850"/>
            <a:ext cx="4583700" cy="14280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 txBox="1"/>
          <p:nvPr>
            <p:ph type="ctrTitle"/>
          </p:nvPr>
        </p:nvSpPr>
        <p:spPr>
          <a:xfrm>
            <a:off x="133475" y="0"/>
            <a:ext cx="9010500" cy="10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Phase 2: </a:t>
            </a:r>
            <a:r>
              <a:rPr lang="en" sz="3800"/>
              <a:t>Testing Results and Analysis</a:t>
            </a:r>
            <a:endParaRPr sz="3800"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3400"/>
            <a:ext cx="8614874" cy="37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/>
          <p:nvPr/>
        </p:nvSpPr>
        <p:spPr>
          <a:xfrm rot="10800000">
            <a:off x="614125" y="4368450"/>
            <a:ext cx="230100" cy="3957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272550" y="4402125"/>
            <a:ext cx="396900" cy="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ctrTitle"/>
          </p:nvPr>
        </p:nvSpPr>
        <p:spPr>
          <a:xfrm>
            <a:off x="2415300" y="1267425"/>
            <a:ext cx="45924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89" name="Google Shape;189;p27"/>
          <p:cNvSpPr/>
          <p:nvPr/>
        </p:nvSpPr>
        <p:spPr>
          <a:xfrm rot="5400000">
            <a:off x="1570875" y="-1570650"/>
            <a:ext cx="4583700" cy="772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 txBox="1"/>
          <p:nvPr>
            <p:ph type="ctrTitle"/>
          </p:nvPr>
        </p:nvSpPr>
        <p:spPr>
          <a:xfrm>
            <a:off x="1572350" y="962625"/>
            <a:ext cx="45924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VR DEMO</a:t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 rot="5400000">
            <a:off x="6147525" y="1577850"/>
            <a:ext cx="4583700" cy="14280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