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707CA6-B0C7-439C-A85F-F4DF9414E47D}">
  <a:tblStyle styleId="{AC707CA6-B0C7-439C-A85F-F4DF9414E47D}" styleName="Table_0">
    <a:wholeTbl>
      <a:tcTxStyle>
        <a:font>
          <a:latin typeface="Calibri"/>
          <a:ea typeface="Calibri"/>
          <a:cs typeface="Calibri"/>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4EB4924-6694-4883-9756-79925760B4F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ProximaNova-bold.fntdata"/><Relationship Id="rId10" Type="http://schemas.openxmlformats.org/officeDocument/2006/relationships/slide" Target="slides/slide4.xml"/><Relationship Id="rId21" Type="http://schemas.openxmlformats.org/officeDocument/2006/relationships/font" Target="fonts/ProximaNova-regular.fntdata"/><Relationship Id="rId13" Type="http://schemas.openxmlformats.org/officeDocument/2006/relationships/slide" Target="slides/slide7.xml"/><Relationship Id="rId24" Type="http://schemas.openxmlformats.org/officeDocument/2006/relationships/font" Target="fonts/ProximaNova-boldItalic.fntdata"/><Relationship Id="rId12" Type="http://schemas.openxmlformats.org/officeDocument/2006/relationships/slide" Target="slides/slide6.xml"/><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today.com/story/money/2019/07/12/canada-united-states-worlds-biggest-producers-of-waste/39534923/" TargetMode="External"/><Relationship Id="rId3" Type="http://schemas.openxmlformats.org/officeDocument/2006/relationships/hyperlink" Target="https://www.rcinet.ca/en/2019/10/15/canada-global-waste-index-8th-place/" TargetMode="External"/><Relationship Id="rId4" Type="http://schemas.openxmlformats.org/officeDocument/2006/relationships/hyperlink" Target="https://www150.statcan.gc.ca/n1/pub/16-002-x/2007001/article/10174-eng.htm" TargetMode="External"/><Relationship Id="rId5" Type="http://schemas.openxmlformats.org/officeDocument/2006/relationships/hyperlink" Target="https://www.theguardian.com/environment/2019/may/14/mismanaged-waste-kills-up-to-a-million-people-a-year-globally#:~:text=Between%20400%2C000%20and%201%20million,according%20to%20the%20charity%20Tearfund." TargetMode="External"/><Relationship Id="rId6" Type="http://schemas.openxmlformats.org/officeDocument/2006/relationships/hyperlink" Target="https://www.unpublishedottawa.com/letter/53766/ottawa-must-plan-garbage" TargetMode="External"/><Relationship Id="rId7" Type="http://schemas.openxmlformats.org/officeDocument/2006/relationships/hyperlink" Target="https://www.capitaljunk.ca/2020/06/12/ottawa-junk-removal-vs-taking-junk-to-the-ottawa-dum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d0203d7c8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d0203d7c8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d0203d7c8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d0203d7c8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d0203d7c8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d0203d7c8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d0203d7c8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d0203d7c8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d0203d7c8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d0203d7c8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d0203d7c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d0203d7c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d0203d7c8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d0203d7c8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Canada produces most waste in the World, United States ranks third (usatoday.com)</a:t>
            </a:r>
            <a:endParaRPr/>
          </a:p>
          <a:p>
            <a:pPr indent="0" lvl="0" marL="0" rtl="0" algn="l">
              <a:spcBef>
                <a:spcPts val="0"/>
              </a:spcBef>
              <a:spcAft>
                <a:spcPts val="0"/>
              </a:spcAft>
              <a:buNone/>
            </a:pPr>
            <a:r>
              <a:rPr lang="en" u="sng">
                <a:solidFill>
                  <a:schemeClr val="hlink"/>
                </a:solidFill>
                <a:hlinkClick r:id="rId3"/>
              </a:rPr>
              <a:t>Canada among worst waste-producing countries: study – RCI | English (rcinet.ca)</a:t>
            </a:r>
            <a:endParaRPr/>
          </a:p>
          <a:p>
            <a:pPr indent="0" lvl="0" marL="0" rtl="0" algn="l">
              <a:spcBef>
                <a:spcPts val="0"/>
              </a:spcBef>
              <a:spcAft>
                <a:spcPts val="0"/>
              </a:spcAft>
              <a:buNone/>
            </a:pPr>
            <a:r>
              <a:rPr lang="en" u="sng">
                <a:solidFill>
                  <a:schemeClr val="hlink"/>
                </a:solidFill>
                <a:hlinkClick r:id="rId4"/>
              </a:rPr>
              <a:t>EnviroStats: Recycling in Canada (statcan.gc.ca)</a:t>
            </a:r>
            <a:endParaRPr/>
          </a:p>
          <a:p>
            <a:pPr indent="0" lvl="0" marL="0" rtl="0" algn="l">
              <a:spcBef>
                <a:spcPts val="0"/>
              </a:spcBef>
              <a:spcAft>
                <a:spcPts val="0"/>
              </a:spcAft>
              <a:buNone/>
            </a:pPr>
            <a:r>
              <a:rPr lang="en" u="sng">
                <a:solidFill>
                  <a:schemeClr val="hlink"/>
                </a:solidFill>
                <a:hlinkClick r:id="rId5"/>
              </a:rPr>
              <a:t>Mismanaged waste 'kills up to a million people a year globally' | Plastics | The Guardian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6"/>
              </a:rPr>
              <a:t>Ottawa Must Plan for Garbage | Unpublished Ottawa</a:t>
            </a:r>
            <a:endParaRPr/>
          </a:p>
          <a:p>
            <a:pPr indent="0" lvl="0" marL="0" rtl="0" algn="l">
              <a:spcBef>
                <a:spcPts val="0"/>
              </a:spcBef>
              <a:spcAft>
                <a:spcPts val="0"/>
              </a:spcAft>
              <a:buNone/>
            </a:pPr>
            <a:r>
              <a:rPr lang="en" u="sng">
                <a:solidFill>
                  <a:schemeClr val="hlink"/>
                </a:solidFill>
                <a:hlinkClick r:id="rId7"/>
              </a:rPr>
              <a:t>Ottawa Junk Removal Vs. Taking Junk To The Ottawa Dump | Capital Junk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d0203d7c8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d0203d7c8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d0203d7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d0203d7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[1]“‘Trash-Recognition’ Tech Sorts Out Recycling Woes.” Alizila.com, 31 July 2019, https://www.alizila.com/alibabas-trash-recognition-tech-sorts-out-recycling-woes/. [2]Taobao Marketplace Overview. https://www.alizila.com/wp-content/uploads/2019/09/2.- Factsheet-Taobao-Marketplace-EN.pdf. [3]Alipay Profile, Trends and Insights – China Internet Watch. https://www.chinainternetwatch.com/tag/alipay/#:~:text=Alipay%20is%20China%27s%20leadin g%20online,the%20course%20of%20a%20year. Accessed 30 Jan., 2021. [4]Carufel, Richard. “Local vs. Global Brands: Nearly 75% Of Global Consumers List Brand Origin as Their Key Purchase Driver, Nielsen Reports.” Agility PR Solutions, 3 May 2016, https://www.agilitypr.com/pr-news/branding/local-vs-global-brands-nearly-75-globalconsumers-list-brand-origin-key-purchase-driver-nielsen-reports/. [5]Ward-Foxton, Sally. “AI Speeds Object Recognition for Recycling.” Embedded.com, 19 Oct. 2020, https://www.embedded.com/ai-speeds-object-recognition-for-recycling/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d0203d7c8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d0203d7c8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d0203d7c8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d0203d7c8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d0203d7c8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d0203d7c8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d0203d7c8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d0203d7c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2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30.png"/><Relationship Id="rId5" Type="http://schemas.openxmlformats.org/officeDocument/2006/relationships/image" Target="../media/image28.jpg"/><Relationship Id="rId6"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jpg"/><Relationship Id="rId9"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7.jpg"/><Relationship Id="rId7" Type="http://schemas.openxmlformats.org/officeDocument/2006/relationships/image" Target="../media/image29.jpg"/><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9.jpg"/><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 Id="rId10" Type="http://schemas.openxmlformats.org/officeDocument/2006/relationships/image" Target="../media/image6.jpg"/><Relationship Id="rId9" Type="http://schemas.openxmlformats.org/officeDocument/2006/relationships/image" Target="../media/image11.jp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22.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932375" y="1109250"/>
            <a:ext cx="5447100" cy="1050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RecycleBuddy</a:t>
            </a:r>
            <a:endParaRPr/>
          </a:p>
        </p:txBody>
      </p:sp>
      <p:sp>
        <p:nvSpPr>
          <p:cNvPr id="60" name="Google Shape;60;p13"/>
          <p:cNvSpPr txBox="1"/>
          <p:nvPr>
            <p:ph idx="1" type="subTitle"/>
          </p:nvPr>
        </p:nvSpPr>
        <p:spPr>
          <a:xfrm>
            <a:off x="510450" y="3182344"/>
            <a:ext cx="8123100" cy="1588500"/>
          </a:xfrm>
          <a:prstGeom prst="rect">
            <a:avLst/>
          </a:prstGeom>
        </p:spPr>
        <p:txBody>
          <a:bodyPr anchorCtr="0" anchor="t" bIns="91425" lIns="91425" spcFirstLastPara="1" rIns="91425" wrap="square" tIns="91425">
            <a:normAutofit fontScale="32500" lnSpcReduction="10000"/>
          </a:bodyPr>
          <a:lstStyle/>
          <a:p>
            <a:pPr indent="0" lvl="0" marL="0" rtl="0" algn="ctr">
              <a:spcBef>
                <a:spcPts val="0"/>
              </a:spcBef>
              <a:spcAft>
                <a:spcPts val="0"/>
              </a:spcAft>
              <a:buNone/>
            </a:pPr>
            <a:r>
              <a:rPr lang="en" sz="5289">
                <a:latin typeface="Times New Roman"/>
                <a:ea typeface="Times New Roman"/>
                <a:cs typeface="Times New Roman"/>
                <a:sym typeface="Times New Roman"/>
              </a:rPr>
              <a:t>Khadij, John </a:t>
            </a:r>
            <a:endParaRPr sz="5289">
              <a:latin typeface="Times New Roman"/>
              <a:ea typeface="Times New Roman"/>
              <a:cs typeface="Times New Roman"/>
              <a:sym typeface="Times New Roman"/>
            </a:endParaRPr>
          </a:p>
          <a:p>
            <a:pPr indent="0" lvl="0" marL="0" rtl="0" algn="ctr">
              <a:spcBef>
                <a:spcPts val="0"/>
              </a:spcBef>
              <a:spcAft>
                <a:spcPts val="0"/>
              </a:spcAft>
              <a:buNone/>
            </a:pPr>
            <a:r>
              <a:rPr lang="en" sz="5289">
                <a:latin typeface="Times New Roman"/>
                <a:ea typeface="Times New Roman"/>
                <a:cs typeface="Times New Roman"/>
                <a:sym typeface="Times New Roman"/>
              </a:rPr>
              <a:t>Nicoll, Sebastian </a:t>
            </a:r>
            <a:endParaRPr sz="5289">
              <a:latin typeface="Times New Roman"/>
              <a:ea typeface="Times New Roman"/>
              <a:cs typeface="Times New Roman"/>
              <a:sym typeface="Times New Roman"/>
            </a:endParaRPr>
          </a:p>
          <a:p>
            <a:pPr indent="0" lvl="0" marL="0" rtl="0" algn="ctr">
              <a:spcBef>
                <a:spcPts val="0"/>
              </a:spcBef>
              <a:spcAft>
                <a:spcPts val="0"/>
              </a:spcAft>
              <a:buNone/>
            </a:pPr>
            <a:r>
              <a:rPr lang="en" sz="5289">
                <a:latin typeface="Times New Roman"/>
                <a:ea typeface="Times New Roman"/>
                <a:cs typeface="Times New Roman"/>
                <a:sym typeface="Times New Roman"/>
              </a:rPr>
              <a:t>Senathirajah, Abera </a:t>
            </a:r>
            <a:endParaRPr sz="5289">
              <a:latin typeface="Times New Roman"/>
              <a:ea typeface="Times New Roman"/>
              <a:cs typeface="Times New Roman"/>
              <a:sym typeface="Times New Roman"/>
            </a:endParaRPr>
          </a:p>
          <a:p>
            <a:pPr indent="0" lvl="0" marL="0" rtl="0" algn="ctr">
              <a:spcBef>
                <a:spcPts val="0"/>
              </a:spcBef>
              <a:spcAft>
                <a:spcPts val="0"/>
              </a:spcAft>
              <a:buNone/>
            </a:pPr>
            <a:r>
              <a:rPr lang="en" sz="5289">
                <a:latin typeface="Times New Roman"/>
                <a:ea typeface="Times New Roman"/>
                <a:cs typeface="Times New Roman"/>
                <a:sym typeface="Times New Roman"/>
              </a:rPr>
              <a:t>Shouldice, Michael </a:t>
            </a:r>
            <a:endParaRPr sz="5289">
              <a:latin typeface="Times New Roman"/>
              <a:ea typeface="Times New Roman"/>
              <a:cs typeface="Times New Roman"/>
              <a:sym typeface="Times New Roman"/>
            </a:endParaRPr>
          </a:p>
          <a:p>
            <a:pPr indent="0" lvl="0" marL="0" rtl="0" algn="ctr">
              <a:spcBef>
                <a:spcPts val="0"/>
              </a:spcBef>
              <a:spcAft>
                <a:spcPts val="0"/>
              </a:spcAft>
              <a:buNone/>
            </a:pPr>
            <a:r>
              <a:rPr lang="en" sz="5289">
                <a:latin typeface="Times New Roman"/>
                <a:ea typeface="Times New Roman"/>
                <a:cs typeface="Times New Roman"/>
                <a:sym typeface="Times New Roman"/>
              </a:rPr>
              <a:t>Todd, David </a:t>
            </a:r>
            <a:endParaRPr sz="5289">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569475" y="263600"/>
            <a:ext cx="2231800" cy="2231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2360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Lessons Learned</a:t>
            </a:r>
            <a:endParaRPr/>
          </a:p>
        </p:txBody>
      </p:sp>
      <p:sp>
        <p:nvSpPr>
          <p:cNvPr id="138" name="Google Shape;138;p22"/>
          <p:cNvSpPr txBox="1"/>
          <p:nvPr>
            <p:ph idx="1" type="body"/>
          </p:nvPr>
        </p:nvSpPr>
        <p:spPr>
          <a:xfrm>
            <a:off x="77200" y="1016325"/>
            <a:ext cx="3825900" cy="3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-Must be extremely user friendly</a:t>
            </a:r>
            <a:endParaRPr/>
          </a:p>
          <a:p>
            <a:pPr indent="0" lvl="0" marL="0" rtl="0" algn="l">
              <a:spcBef>
                <a:spcPts val="1200"/>
              </a:spcBef>
              <a:spcAft>
                <a:spcPts val="0"/>
              </a:spcAft>
              <a:buNone/>
            </a:pPr>
            <a:r>
              <a:rPr lang="en"/>
              <a:t>-It must be obvious whether the item is </a:t>
            </a:r>
            <a:r>
              <a:rPr lang="en"/>
              <a:t>recyclable</a:t>
            </a:r>
            <a:endParaRPr/>
          </a:p>
          <a:p>
            <a:pPr indent="0" lvl="0" marL="0" rtl="0" algn="l">
              <a:spcBef>
                <a:spcPts val="1200"/>
              </a:spcBef>
              <a:spcAft>
                <a:spcPts val="0"/>
              </a:spcAft>
              <a:buNone/>
            </a:pPr>
            <a:r>
              <a:rPr lang="en"/>
              <a:t>-A larger image database is needed to be more efficient/effective</a:t>
            </a:r>
            <a:endParaRPr/>
          </a:p>
          <a:p>
            <a:pPr indent="0" lvl="0" marL="0" rtl="0" algn="l">
              <a:spcBef>
                <a:spcPts val="1200"/>
              </a:spcBef>
              <a:spcAft>
                <a:spcPts val="1200"/>
              </a:spcAft>
              <a:buNone/>
            </a:pPr>
            <a:r>
              <a:rPr lang="en"/>
              <a:t>-Concept must be simple</a:t>
            </a:r>
            <a:endParaRPr/>
          </a:p>
        </p:txBody>
      </p:sp>
      <p:pic>
        <p:nvPicPr>
          <p:cNvPr id="139" name="Google Shape;139;p22"/>
          <p:cNvPicPr preferRelativeResize="0"/>
          <p:nvPr/>
        </p:nvPicPr>
        <p:blipFill>
          <a:blip r:embed="rId3">
            <a:alphaModFix/>
          </a:blip>
          <a:stretch>
            <a:fillRect/>
          </a:stretch>
        </p:blipFill>
        <p:spPr>
          <a:xfrm>
            <a:off x="6136200" y="2284324"/>
            <a:ext cx="1260199" cy="2591252"/>
          </a:xfrm>
          <a:prstGeom prst="rect">
            <a:avLst/>
          </a:prstGeom>
          <a:noFill/>
          <a:ln>
            <a:noFill/>
          </a:ln>
        </p:spPr>
      </p:pic>
      <p:pic>
        <p:nvPicPr>
          <p:cNvPr id="140" name="Google Shape;140;p22"/>
          <p:cNvPicPr preferRelativeResize="0"/>
          <p:nvPr/>
        </p:nvPicPr>
        <p:blipFill>
          <a:blip r:embed="rId4">
            <a:alphaModFix/>
          </a:blip>
          <a:stretch>
            <a:fillRect/>
          </a:stretch>
        </p:blipFill>
        <p:spPr>
          <a:xfrm>
            <a:off x="7605923" y="2284332"/>
            <a:ext cx="1260199" cy="2591232"/>
          </a:xfrm>
          <a:prstGeom prst="rect">
            <a:avLst/>
          </a:prstGeom>
          <a:noFill/>
          <a:ln>
            <a:noFill/>
          </a:ln>
        </p:spPr>
      </p:pic>
      <p:pic>
        <p:nvPicPr>
          <p:cNvPr id="141" name="Google Shape;141;p22"/>
          <p:cNvPicPr preferRelativeResize="0"/>
          <p:nvPr/>
        </p:nvPicPr>
        <p:blipFill>
          <a:blip r:embed="rId5">
            <a:alphaModFix/>
          </a:blip>
          <a:stretch>
            <a:fillRect/>
          </a:stretch>
        </p:blipFill>
        <p:spPr>
          <a:xfrm>
            <a:off x="5117650" y="470588"/>
            <a:ext cx="1987776" cy="1711626"/>
          </a:xfrm>
          <a:prstGeom prst="rect">
            <a:avLst/>
          </a:prstGeom>
          <a:noFill/>
          <a:ln>
            <a:noFill/>
          </a:ln>
        </p:spPr>
      </p:pic>
      <p:pic>
        <p:nvPicPr>
          <p:cNvPr id="142" name="Google Shape;142;p22"/>
          <p:cNvPicPr preferRelativeResize="0"/>
          <p:nvPr/>
        </p:nvPicPr>
        <p:blipFill>
          <a:blip r:embed="rId6">
            <a:alphaModFix/>
          </a:blip>
          <a:stretch>
            <a:fillRect/>
          </a:stretch>
        </p:blipFill>
        <p:spPr>
          <a:xfrm>
            <a:off x="7146475" y="504625"/>
            <a:ext cx="1719648" cy="1643550"/>
          </a:xfrm>
          <a:prstGeom prst="rect">
            <a:avLst/>
          </a:prstGeom>
          <a:noFill/>
          <a:ln>
            <a:noFill/>
          </a:ln>
        </p:spPr>
      </p:pic>
      <p:sp>
        <p:nvSpPr>
          <p:cNvPr id="143" name="Google Shape;143;p22"/>
          <p:cNvSpPr txBox="1"/>
          <p:nvPr/>
        </p:nvSpPr>
        <p:spPr>
          <a:xfrm>
            <a:off x="4265950" y="741275"/>
            <a:ext cx="85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Initial Idea</a:t>
            </a:r>
            <a:endParaRPr>
              <a:latin typeface="Proxima Nova"/>
              <a:ea typeface="Proxima Nova"/>
              <a:cs typeface="Proxima Nova"/>
              <a:sym typeface="Proxima Nova"/>
            </a:endParaRPr>
          </a:p>
        </p:txBody>
      </p:sp>
      <p:sp>
        <p:nvSpPr>
          <p:cNvPr id="144" name="Google Shape;144;p22"/>
          <p:cNvSpPr txBox="1"/>
          <p:nvPr/>
        </p:nvSpPr>
        <p:spPr>
          <a:xfrm>
            <a:off x="5074975" y="3344375"/>
            <a:ext cx="85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Final Concept</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50275" y="53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Final Prototype</a:t>
            </a:r>
            <a:endParaRPr/>
          </a:p>
        </p:txBody>
      </p:sp>
      <p:pic>
        <p:nvPicPr>
          <p:cNvPr id="150" name="Google Shape;150;p23"/>
          <p:cNvPicPr preferRelativeResize="0"/>
          <p:nvPr/>
        </p:nvPicPr>
        <p:blipFill>
          <a:blip r:embed="rId3">
            <a:alphaModFix/>
          </a:blip>
          <a:stretch>
            <a:fillRect/>
          </a:stretch>
        </p:blipFill>
        <p:spPr>
          <a:xfrm>
            <a:off x="4413919" y="661263"/>
            <a:ext cx="1858247" cy="3820974"/>
          </a:xfrm>
          <a:prstGeom prst="rect">
            <a:avLst/>
          </a:prstGeom>
          <a:noFill/>
          <a:ln>
            <a:noFill/>
          </a:ln>
        </p:spPr>
      </p:pic>
      <p:pic>
        <p:nvPicPr>
          <p:cNvPr id="151" name="Google Shape;151;p23"/>
          <p:cNvPicPr preferRelativeResize="0"/>
          <p:nvPr/>
        </p:nvPicPr>
        <p:blipFill>
          <a:blip r:embed="rId4">
            <a:alphaModFix/>
          </a:blip>
          <a:stretch>
            <a:fillRect/>
          </a:stretch>
        </p:blipFill>
        <p:spPr>
          <a:xfrm>
            <a:off x="129441" y="661263"/>
            <a:ext cx="1935848" cy="3820975"/>
          </a:xfrm>
          <a:prstGeom prst="rect">
            <a:avLst/>
          </a:prstGeom>
          <a:noFill/>
          <a:ln>
            <a:noFill/>
          </a:ln>
        </p:spPr>
      </p:pic>
      <p:pic>
        <p:nvPicPr>
          <p:cNvPr id="152" name="Google Shape;152;p23"/>
          <p:cNvPicPr preferRelativeResize="0"/>
          <p:nvPr/>
        </p:nvPicPr>
        <p:blipFill>
          <a:blip r:embed="rId5">
            <a:alphaModFix/>
          </a:blip>
          <a:stretch>
            <a:fillRect/>
          </a:stretch>
        </p:blipFill>
        <p:spPr>
          <a:xfrm>
            <a:off x="6479775" y="661275"/>
            <a:ext cx="1886875" cy="3879798"/>
          </a:xfrm>
          <a:prstGeom prst="rect">
            <a:avLst/>
          </a:prstGeom>
          <a:noFill/>
          <a:ln>
            <a:noFill/>
          </a:ln>
        </p:spPr>
      </p:pic>
      <p:pic>
        <p:nvPicPr>
          <p:cNvPr id="153" name="Google Shape;153;p23"/>
          <p:cNvPicPr preferRelativeResize="0"/>
          <p:nvPr/>
        </p:nvPicPr>
        <p:blipFill>
          <a:blip r:embed="rId6">
            <a:alphaModFix/>
          </a:blip>
          <a:stretch>
            <a:fillRect/>
          </a:stretch>
        </p:blipFill>
        <p:spPr>
          <a:xfrm>
            <a:off x="2240776" y="661263"/>
            <a:ext cx="1858250" cy="38209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50275" y="53250"/>
            <a:ext cx="8520600" cy="91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Final Prototype</a:t>
            </a:r>
            <a:endParaRPr/>
          </a:p>
          <a:p>
            <a:pPr indent="0" lvl="0" marL="0" rtl="0" algn="ctr">
              <a:spcBef>
                <a:spcPts val="0"/>
              </a:spcBef>
              <a:spcAft>
                <a:spcPts val="0"/>
              </a:spcAft>
              <a:buNone/>
            </a:pPr>
            <a:r>
              <a:t/>
            </a:r>
            <a:endParaRPr sz="1511"/>
          </a:p>
        </p:txBody>
      </p:sp>
      <p:pic>
        <p:nvPicPr>
          <p:cNvPr id="159" name="Google Shape;159;p24"/>
          <p:cNvPicPr preferRelativeResize="0"/>
          <p:nvPr/>
        </p:nvPicPr>
        <p:blipFill>
          <a:blip r:embed="rId3">
            <a:alphaModFix/>
          </a:blip>
          <a:stretch>
            <a:fillRect/>
          </a:stretch>
        </p:blipFill>
        <p:spPr>
          <a:xfrm>
            <a:off x="2695900" y="1224813"/>
            <a:ext cx="1310101" cy="2693837"/>
          </a:xfrm>
          <a:prstGeom prst="rect">
            <a:avLst/>
          </a:prstGeom>
          <a:noFill/>
          <a:ln>
            <a:noFill/>
          </a:ln>
        </p:spPr>
      </p:pic>
      <p:pic>
        <p:nvPicPr>
          <p:cNvPr id="160" name="Google Shape;160;p24"/>
          <p:cNvPicPr preferRelativeResize="0"/>
          <p:nvPr/>
        </p:nvPicPr>
        <p:blipFill>
          <a:blip r:embed="rId4">
            <a:alphaModFix/>
          </a:blip>
          <a:stretch>
            <a:fillRect/>
          </a:stretch>
        </p:blipFill>
        <p:spPr>
          <a:xfrm>
            <a:off x="179524" y="1224814"/>
            <a:ext cx="1310101" cy="2693837"/>
          </a:xfrm>
          <a:prstGeom prst="rect">
            <a:avLst/>
          </a:prstGeom>
          <a:noFill/>
          <a:ln>
            <a:noFill/>
          </a:ln>
        </p:spPr>
      </p:pic>
      <p:pic>
        <p:nvPicPr>
          <p:cNvPr id="161" name="Google Shape;161;p24"/>
          <p:cNvPicPr preferRelativeResize="0"/>
          <p:nvPr/>
        </p:nvPicPr>
        <p:blipFill>
          <a:blip r:embed="rId5">
            <a:alphaModFix/>
          </a:blip>
          <a:stretch>
            <a:fillRect/>
          </a:stretch>
        </p:blipFill>
        <p:spPr>
          <a:xfrm>
            <a:off x="4633700" y="1224808"/>
            <a:ext cx="1310101" cy="2693878"/>
          </a:xfrm>
          <a:prstGeom prst="rect">
            <a:avLst/>
          </a:prstGeom>
          <a:noFill/>
          <a:ln>
            <a:noFill/>
          </a:ln>
        </p:spPr>
      </p:pic>
      <p:pic>
        <p:nvPicPr>
          <p:cNvPr id="162" name="Google Shape;162;p24"/>
          <p:cNvPicPr preferRelativeResize="0"/>
          <p:nvPr/>
        </p:nvPicPr>
        <p:blipFill>
          <a:blip r:embed="rId6">
            <a:alphaModFix/>
          </a:blip>
          <a:stretch>
            <a:fillRect/>
          </a:stretch>
        </p:blipFill>
        <p:spPr>
          <a:xfrm>
            <a:off x="6097725" y="1224803"/>
            <a:ext cx="1310101" cy="2693857"/>
          </a:xfrm>
          <a:prstGeom prst="rect">
            <a:avLst/>
          </a:prstGeom>
          <a:noFill/>
          <a:ln>
            <a:noFill/>
          </a:ln>
        </p:spPr>
      </p:pic>
      <p:pic>
        <p:nvPicPr>
          <p:cNvPr id="163" name="Google Shape;163;p24"/>
          <p:cNvPicPr preferRelativeResize="0"/>
          <p:nvPr/>
        </p:nvPicPr>
        <p:blipFill>
          <a:blip r:embed="rId7">
            <a:alphaModFix/>
          </a:blip>
          <a:stretch>
            <a:fillRect/>
          </a:stretch>
        </p:blipFill>
        <p:spPr>
          <a:xfrm>
            <a:off x="7407828" y="1224815"/>
            <a:ext cx="1310101" cy="2693857"/>
          </a:xfrm>
          <a:prstGeom prst="rect">
            <a:avLst/>
          </a:prstGeom>
          <a:noFill/>
          <a:ln>
            <a:noFill/>
          </a:ln>
        </p:spPr>
      </p:pic>
      <p:pic>
        <p:nvPicPr>
          <p:cNvPr id="164" name="Google Shape;164;p24"/>
          <p:cNvPicPr preferRelativeResize="0"/>
          <p:nvPr/>
        </p:nvPicPr>
        <p:blipFill>
          <a:blip r:embed="rId8">
            <a:alphaModFix/>
          </a:blip>
          <a:stretch>
            <a:fillRect/>
          </a:stretch>
        </p:blipFill>
        <p:spPr>
          <a:xfrm>
            <a:off x="3917613" y="1224818"/>
            <a:ext cx="1310101" cy="2693857"/>
          </a:xfrm>
          <a:prstGeom prst="rect">
            <a:avLst/>
          </a:prstGeom>
          <a:noFill/>
          <a:ln>
            <a:noFill/>
          </a:ln>
        </p:spPr>
      </p:pic>
      <p:pic>
        <p:nvPicPr>
          <p:cNvPr id="165" name="Google Shape;165;p24"/>
          <p:cNvPicPr preferRelativeResize="0"/>
          <p:nvPr/>
        </p:nvPicPr>
        <p:blipFill>
          <a:blip r:embed="rId9">
            <a:alphaModFix/>
          </a:blip>
          <a:stretch>
            <a:fillRect/>
          </a:stretch>
        </p:blipFill>
        <p:spPr>
          <a:xfrm>
            <a:off x="1489625" y="1224830"/>
            <a:ext cx="1310101" cy="26938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1000"/>
                                        <p:tgtEl>
                                          <p:spTgt spid="159"/>
                                        </p:tgtEl>
                                      </p:cBhvr>
                                    </p:animEffect>
                                    <p:set>
                                      <p:cBhvr>
                                        <p:cTn dur="1" fill="hold">
                                          <p:stCondLst>
                                            <p:cond delay="1000"/>
                                          </p:stCondLst>
                                        </p:cTn>
                                        <p:tgtEl>
                                          <p:spTgt spid="15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1000"/>
                                        <p:tgtEl>
                                          <p:spTgt spid="161"/>
                                        </p:tgtEl>
                                      </p:cBhvr>
                                    </p:animEffect>
                                    <p:set>
                                      <p:cBhvr>
                                        <p:cTn dur="1" fill="hold">
                                          <p:stCondLst>
                                            <p:cond delay="1000"/>
                                          </p:stCondLst>
                                        </p:cTn>
                                        <p:tgtEl>
                                          <p:spTgt spid="161"/>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8732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Reward System</a:t>
            </a:r>
            <a:endParaRPr/>
          </a:p>
        </p:txBody>
      </p:sp>
      <p:sp>
        <p:nvSpPr>
          <p:cNvPr id="171" name="Google Shape;171;p25"/>
          <p:cNvSpPr txBox="1"/>
          <p:nvPr>
            <p:ph idx="1" type="body"/>
          </p:nvPr>
        </p:nvSpPr>
        <p:spPr>
          <a:xfrm>
            <a:off x="5202175" y="1118975"/>
            <a:ext cx="3655200" cy="3170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Based on user streak</a:t>
            </a:r>
            <a:endParaRPr/>
          </a:p>
          <a:p>
            <a:pPr indent="-342900" lvl="0" marL="457200" rtl="0" algn="l">
              <a:spcBef>
                <a:spcPts val="0"/>
              </a:spcBef>
              <a:spcAft>
                <a:spcPts val="0"/>
              </a:spcAft>
              <a:buSzPts val="1800"/>
              <a:buChar char="●"/>
            </a:pPr>
            <a:r>
              <a:rPr lang="en"/>
              <a:t>Rewards info page explains the system to the user</a:t>
            </a:r>
            <a:endParaRPr/>
          </a:p>
          <a:p>
            <a:pPr indent="-342900" lvl="0" marL="457200" rtl="0" algn="l">
              <a:spcBef>
                <a:spcPts val="0"/>
              </a:spcBef>
              <a:spcAft>
                <a:spcPts val="0"/>
              </a:spcAft>
              <a:buSzPts val="1800"/>
              <a:buChar char="●"/>
            </a:pPr>
            <a:r>
              <a:rPr lang="en"/>
              <a:t>List of possible rewards sent to email address (user can choose)</a:t>
            </a:r>
            <a:endParaRPr/>
          </a:p>
          <a:p>
            <a:pPr indent="-342900" lvl="0" marL="457200" rtl="0" algn="l">
              <a:spcBef>
                <a:spcPts val="0"/>
              </a:spcBef>
              <a:spcAft>
                <a:spcPts val="0"/>
              </a:spcAft>
              <a:buSzPts val="1800"/>
              <a:buChar char="●"/>
            </a:pPr>
            <a:r>
              <a:rPr lang="en"/>
              <a:t>Partner with local sustainable brands (future objective)</a:t>
            </a:r>
            <a:endParaRPr/>
          </a:p>
        </p:txBody>
      </p:sp>
      <p:pic>
        <p:nvPicPr>
          <p:cNvPr id="172" name="Google Shape;172;p25"/>
          <p:cNvPicPr preferRelativeResize="0"/>
          <p:nvPr/>
        </p:nvPicPr>
        <p:blipFill>
          <a:blip r:embed="rId3">
            <a:alphaModFix/>
          </a:blip>
          <a:stretch>
            <a:fillRect/>
          </a:stretch>
        </p:blipFill>
        <p:spPr>
          <a:xfrm>
            <a:off x="273475" y="1118848"/>
            <a:ext cx="1541875" cy="3170427"/>
          </a:xfrm>
          <a:prstGeom prst="rect">
            <a:avLst/>
          </a:prstGeom>
          <a:noFill/>
          <a:ln>
            <a:noFill/>
          </a:ln>
        </p:spPr>
      </p:pic>
      <p:pic>
        <p:nvPicPr>
          <p:cNvPr id="173" name="Google Shape;173;p25"/>
          <p:cNvPicPr preferRelativeResize="0"/>
          <p:nvPr/>
        </p:nvPicPr>
        <p:blipFill>
          <a:blip r:embed="rId4">
            <a:alphaModFix/>
          </a:blip>
          <a:stretch>
            <a:fillRect/>
          </a:stretch>
        </p:blipFill>
        <p:spPr>
          <a:xfrm>
            <a:off x="1916374" y="1118846"/>
            <a:ext cx="1541875" cy="3170432"/>
          </a:xfrm>
          <a:prstGeom prst="rect">
            <a:avLst/>
          </a:prstGeom>
          <a:noFill/>
          <a:ln>
            <a:noFill/>
          </a:ln>
        </p:spPr>
      </p:pic>
      <p:pic>
        <p:nvPicPr>
          <p:cNvPr id="174" name="Google Shape;174;p25"/>
          <p:cNvPicPr preferRelativeResize="0"/>
          <p:nvPr/>
        </p:nvPicPr>
        <p:blipFill>
          <a:blip r:embed="rId5">
            <a:alphaModFix/>
          </a:blip>
          <a:stretch>
            <a:fillRect/>
          </a:stretch>
        </p:blipFill>
        <p:spPr>
          <a:xfrm>
            <a:off x="3559275" y="1118875"/>
            <a:ext cx="1541875" cy="3170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5707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Benchmarking - Expectations</a:t>
            </a:r>
            <a:endParaRPr/>
          </a:p>
        </p:txBody>
      </p:sp>
      <p:graphicFrame>
        <p:nvGraphicFramePr>
          <p:cNvPr id="180" name="Google Shape;180;p26"/>
          <p:cNvGraphicFramePr/>
          <p:nvPr/>
        </p:nvGraphicFramePr>
        <p:xfrm>
          <a:off x="1710788" y="631425"/>
          <a:ext cx="3000000" cy="3000000"/>
        </p:xfrm>
        <a:graphic>
          <a:graphicData uri="http://schemas.openxmlformats.org/drawingml/2006/table">
            <a:tbl>
              <a:tblPr>
                <a:noFill/>
                <a:tableStyleId>{24EB4924-6694-4883-9756-79925760B4F3}</a:tableStyleId>
              </a:tblPr>
              <a:tblGrid>
                <a:gridCol w="1937725"/>
                <a:gridCol w="1937725"/>
                <a:gridCol w="1937725"/>
              </a:tblGrid>
              <a:tr h="445475">
                <a:tc>
                  <a:txBody>
                    <a:bodyPr/>
                    <a:lstStyle/>
                    <a:p>
                      <a:pPr indent="0" lvl="0" marL="0" rtl="0" algn="ctr">
                        <a:spcBef>
                          <a:spcPts val="0"/>
                        </a:spcBef>
                        <a:spcAft>
                          <a:spcPts val="0"/>
                        </a:spcAft>
                        <a:buNone/>
                      </a:pPr>
                      <a:r>
                        <a:rPr lang="en" sz="700">
                          <a:latin typeface="Calibri"/>
                          <a:ea typeface="Calibri"/>
                          <a:cs typeface="Calibri"/>
                          <a:sym typeface="Calibri"/>
                        </a:rPr>
                        <a:t>Criteria</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Benchmark </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Final Product</a:t>
                      </a:r>
                      <a:endParaRPr sz="700">
                        <a:latin typeface="Calibri"/>
                        <a:ea typeface="Calibri"/>
                        <a:cs typeface="Calibri"/>
                        <a:sym typeface="Calibri"/>
                      </a:endParaRPr>
                    </a:p>
                  </a:txBody>
                  <a:tcPr marT="91425" marB="91425" marR="91425" marL="91425"/>
                </a:tc>
              </a:tr>
              <a:tr h="445475">
                <a:tc>
                  <a:txBody>
                    <a:bodyPr/>
                    <a:lstStyle/>
                    <a:p>
                      <a:pPr indent="0" lvl="0" marL="0" rtl="0" algn="ctr">
                        <a:spcBef>
                          <a:spcPts val="0"/>
                        </a:spcBef>
                        <a:spcAft>
                          <a:spcPts val="0"/>
                        </a:spcAft>
                        <a:buNone/>
                      </a:pPr>
                      <a:r>
                        <a:rPr lang="en" sz="700">
                          <a:latin typeface="Calibri"/>
                          <a:ea typeface="Calibri"/>
                          <a:cs typeface="Calibri"/>
                          <a:sym typeface="Calibri"/>
                        </a:rPr>
                        <a:t>Size and Dimension (mb)</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100mb</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highlight>
                            <a:srgbClr val="BAFAF0"/>
                          </a:highlight>
                          <a:latin typeface="Calibri"/>
                          <a:ea typeface="Calibri"/>
                          <a:cs typeface="Calibri"/>
                          <a:sym typeface="Calibri"/>
                        </a:rPr>
                        <a:t>31.7mb</a:t>
                      </a:r>
                      <a:endParaRPr sz="700">
                        <a:highlight>
                          <a:srgbClr val="BAFAF0"/>
                        </a:highlight>
                        <a:latin typeface="Calibri"/>
                        <a:ea typeface="Calibri"/>
                        <a:cs typeface="Calibri"/>
                        <a:sym typeface="Calibri"/>
                      </a:endParaRPr>
                    </a:p>
                  </a:txBody>
                  <a:tcPr marT="91425" marB="91425" marR="91425" marL="91425"/>
                </a:tc>
              </a:tr>
              <a:tr h="445475">
                <a:tc>
                  <a:txBody>
                    <a:bodyPr/>
                    <a:lstStyle/>
                    <a:p>
                      <a:pPr indent="0" lvl="0" marL="0" rtl="0" algn="ctr">
                        <a:spcBef>
                          <a:spcPts val="0"/>
                        </a:spcBef>
                        <a:spcAft>
                          <a:spcPts val="0"/>
                        </a:spcAft>
                        <a:buNone/>
                      </a:pPr>
                      <a:r>
                        <a:rPr lang="en" sz="700">
                          <a:latin typeface="Calibri"/>
                          <a:ea typeface="Calibri"/>
                          <a:cs typeface="Calibri"/>
                          <a:sym typeface="Calibri"/>
                        </a:rPr>
                        <a:t>Efficiency (%)</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90%</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highlight>
                            <a:srgbClr val="EE9797"/>
                          </a:highlight>
                          <a:latin typeface="Calibri"/>
                          <a:ea typeface="Calibri"/>
                          <a:cs typeface="Calibri"/>
                          <a:sym typeface="Calibri"/>
                        </a:rPr>
                        <a:t>75%</a:t>
                      </a:r>
                      <a:endParaRPr sz="700">
                        <a:highlight>
                          <a:srgbClr val="EE9797"/>
                        </a:highlight>
                        <a:latin typeface="Calibri"/>
                        <a:ea typeface="Calibri"/>
                        <a:cs typeface="Calibri"/>
                        <a:sym typeface="Calibri"/>
                      </a:endParaRPr>
                    </a:p>
                  </a:txBody>
                  <a:tcPr marT="91425" marB="91425" marR="91425" marL="91425"/>
                </a:tc>
              </a:tr>
              <a:tr h="605800">
                <a:tc>
                  <a:txBody>
                    <a:bodyPr/>
                    <a:lstStyle/>
                    <a:p>
                      <a:pPr indent="0" lvl="0" marL="0" rtl="0" algn="ctr">
                        <a:spcBef>
                          <a:spcPts val="0"/>
                        </a:spcBef>
                        <a:spcAft>
                          <a:spcPts val="0"/>
                        </a:spcAft>
                        <a:buNone/>
                      </a:pPr>
                      <a:r>
                        <a:rPr lang="en" sz="700">
                          <a:latin typeface="Calibri"/>
                          <a:ea typeface="Calibri"/>
                          <a:cs typeface="Calibri"/>
                          <a:sym typeface="Calibri"/>
                        </a:rPr>
                        <a:t>Performance time (sec)</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30sec to 60sec</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highlight>
                            <a:srgbClr val="BAFAF0"/>
                          </a:highlight>
                          <a:latin typeface="Calibri"/>
                          <a:ea typeface="Calibri"/>
                          <a:cs typeface="Calibri"/>
                          <a:sym typeface="Calibri"/>
                        </a:rPr>
                        <a:t>Avg. 17sec </a:t>
                      </a:r>
                      <a:endParaRPr sz="700">
                        <a:highlight>
                          <a:srgbClr val="BAFAF0"/>
                        </a:highlight>
                        <a:latin typeface="Calibri"/>
                        <a:ea typeface="Calibri"/>
                        <a:cs typeface="Calibri"/>
                        <a:sym typeface="Calibri"/>
                      </a:endParaRPr>
                    </a:p>
                    <a:p>
                      <a:pPr indent="0" lvl="0" marL="0" rtl="0" algn="ctr">
                        <a:spcBef>
                          <a:spcPts val="0"/>
                        </a:spcBef>
                        <a:spcAft>
                          <a:spcPts val="0"/>
                        </a:spcAft>
                        <a:buNone/>
                      </a:pPr>
                      <a:r>
                        <a:rPr lang="en" sz="700">
                          <a:latin typeface="Calibri"/>
                          <a:ea typeface="Calibri"/>
                          <a:cs typeface="Calibri"/>
                          <a:sym typeface="Calibri"/>
                        </a:rPr>
                        <a:t>Various age groups tested</a:t>
                      </a:r>
                      <a:endParaRPr sz="700">
                        <a:latin typeface="Calibri"/>
                        <a:ea typeface="Calibri"/>
                        <a:cs typeface="Calibri"/>
                        <a:sym typeface="Calibri"/>
                      </a:endParaRPr>
                    </a:p>
                  </a:txBody>
                  <a:tcPr marT="91425" marB="91425" marR="91425" marL="91425"/>
                </a:tc>
              </a:tr>
              <a:tr h="855725">
                <a:tc>
                  <a:txBody>
                    <a:bodyPr/>
                    <a:lstStyle/>
                    <a:p>
                      <a:pPr indent="0" lvl="0" marL="0" rtl="0" algn="ctr">
                        <a:spcBef>
                          <a:spcPts val="0"/>
                        </a:spcBef>
                        <a:spcAft>
                          <a:spcPts val="0"/>
                        </a:spcAft>
                        <a:buNone/>
                      </a:pPr>
                      <a:r>
                        <a:rPr lang="en" sz="700">
                          <a:latin typeface="Calibri"/>
                          <a:ea typeface="Calibri"/>
                          <a:cs typeface="Calibri"/>
                          <a:sym typeface="Calibri"/>
                        </a:rPr>
                        <a:t>Complexity (# actions)</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5-8 actions</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Recognizes item: </a:t>
                      </a:r>
                      <a:r>
                        <a:rPr lang="en" sz="700">
                          <a:highlight>
                            <a:srgbClr val="BAFAF0"/>
                          </a:highlight>
                          <a:latin typeface="Calibri"/>
                          <a:ea typeface="Calibri"/>
                          <a:cs typeface="Calibri"/>
                          <a:sym typeface="Calibri"/>
                        </a:rPr>
                        <a:t>3 actions</a:t>
                      </a:r>
                      <a:endParaRPr sz="700">
                        <a:highlight>
                          <a:srgbClr val="BAFAF0"/>
                        </a:highlight>
                        <a:latin typeface="Calibri"/>
                        <a:ea typeface="Calibri"/>
                        <a:cs typeface="Calibri"/>
                        <a:sym typeface="Calibri"/>
                      </a:endParaRPr>
                    </a:p>
                    <a:p>
                      <a:pPr indent="0" lvl="0" marL="0" rtl="0" algn="ctr">
                        <a:spcBef>
                          <a:spcPts val="0"/>
                        </a:spcBef>
                        <a:spcAft>
                          <a:spcPts val="0"/>
                        </a:spcAft>
                        <a:buNone/>
                      </a:pPr>
                      <a:r>
                        <a:rPr lang="en" sz="700">
                          <a:latin typeface="Calibri"/>
                          <a:ea typeface="Calibri"/>
                          <a:cs typeface="Calibri"/>
                          <a:sym typeface="Calibri"/>
                        </a:rPr>
                        <a:t>Doesn’t/user tries again: </a:t>
                      </a:r>
                      <a:r>
                        <a:rPr lang="en" sz="700">
                          <a:highlight>
                            <a:srgbClr val="BAFAF0"/>
                          </a:highlight>
                          <a:latin typeface="Calibri"/>
                          <a:ea typeface="Calibri"/>
                          <a:cs typeface="Calibri"/>
                          <a:sym typeface="Calibri"/>
                        </a:rPr>
                        <a:t>4 actions</a:t>
                      </a:r>
                      <a:endParaRPr sz="700">
                        <a:highlight>
                          <a:srgbClr val="BAFAF0"/>
                        </a:highlight>
                        <a:latin typeface="Calibri"/>
                        <a:ea typeface="Calibri"/>
                        <a:cs typeface="Calibri"/>
                        <a:sym typeface="Calibri"/>
                      </a:endParaRPr>
                    </a:p>
                    <a:p>
                      <a:pPr indent="0" lvl="0" marL="0" rtl="0" algn="ctr">
                        <a:spcBef>
                          <a:spcPts val="0"/>
                        </a:spcBef>
                        <a:spcAft>
                          <a:spcPts val="0"/>
                        </a:spcAft>
                        <a:buNone/>
                      </a:pPr>
                      <a:r>
                        <a:rPr lang="en" sz="700">
                          <a:latin typeface="Calibri"/>
                          <a:ea typeface="Calibri"/>
                          <a:cs typeface="Calibri"/>
                          <a:sym typeface="Calibri"/>
                        </a:rPr>
                        <a:t>Manual search: </a:t>
                      </a:r>
                      <a:r>
                        <a:rPr lang="en" sz="700">
                          <a:highlight>
                            <a:srgbClr val="F5F3BF"/>
                          </a:highlight>
                          <a:latin typeface="Calibri"/>
                          <a:ea typeface="Calibri"/>
                          <a:cs typeface="Calibri"/>
                          <a:sym typeface="Calibri"/>
                        </a:rPr>
                        <a:t>6 actions</a:t>
                      </a:r>
                      <a:endParaRPr sz="700">
                        <a:highlight>
                          <a:srgbClr val="F5F3BF"/>
                        </a:highlight>
                        <a:latin typeface="Calibri"/>
                        <a:ea typeface="Calibri"/>
                        <a:cs typeface="Calibri"/>
                        <a:sym typeface="Calibri"/>
                      </a:endParaRPr>
                    </a:p>
                  </a:txBody>
                  <a:tcPr marT="91425" marB="91425" marR="91425" marL="91425"/>
                </a:tc>
              </a:tr>
              <a:tr h="717750">
                <a:tc>
                  <a:txBody>
                    <a:bodyPr/>
                    <a:lstStyle/>
                    <a:p>
                      <a:pPr indent="0" lvl="0" marL="0" rtl="0" algn="ctr">
                        <a:spcBef>
                          <a:spcPts val="0"/>
                        </a:spcBef>
                        <a:spcAft>
                          <a:spcPts val="0"/>
                        </a:spcAft>
                        <a:buNone/>
                      </a:pPr>
                      <a:r>
                        <a:rPr lang="en" sz="700">
                          <a:latin typeface="Calibri"/>
                          <a:ea typeface="Calibri"/>
                          <a:cs typeface="Calibri"/>
                          <a:sym typeface="Calibri"/>
                        </a:rPr>
                        <a:t>Cost ($ CAD)</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latin typeface="Calibri"/>
                          <a:ea typeface="Calibri"/>
                          <a:cs typeface="Calibri"/>
                          <a:sym typeface="Calibri"/>
                        </a:rPr>
                        <a:t>$100</a:t>
                      </a:r>
                      <a:endParaRPr sz="700">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sz="700">
                          <a:highlight>
                            <a:srgbClr val="BAFAF0"/>
                          </a:highlight>
                          <a:latin typeface="Calibri"/>
                          <a:ea typeface="Calibri"/>
                          <a:cs typeface="Calibri"/>
                          <a:sym typeface="Calibri"/>
                        </a:rPr>
                        <a:t>$0 </a:t>
                      </a:r>
                      <a:r>
                        <a:rPr lang="en" sz="700">
                          <a:latin typeface="Calibri"/>
                          <a:ea typeface="Calibri"/>
                          <a:cs typeface="Calibri"/>
                          <a:sym typeface="Calibri"/>
                        </a:rPr>
                        <a:t>(cost to create - implementation cost and maintenance not included)</a:t>
                      </a:r>
                      <a:endParaRPr sz="700">
                        <a:latin typeface="Calibri"/>
                        <a:ea typeface="Calibri"/>
                        <a:cs typeface="Calibri"/>
                        <a:sym typeface="Calibri"/>
                      </a:endParaRPr>
                    </a:p>
                  </a:txBody>
                  <a:tcPr marT="91425" marB="91425" marR="91425" marL="91425"/>
                </a:tc>
              </a:tr>
            </a:tbl>
          </a:graphicData>
        </a:graphic>
      </p:graphicFrame>
      <p:sp>
        <p:nvSpPr>
          <p:cNvPr id="181" name="Google Shape;181;p26"/>
          <p:cNvSpPr txBox="1"/>
          <p:nvPr/>
        </p:nvSpPr>
        <p:spPr>
          <a:xfrm>
            <a:off x="2689650" y="4245500"/>
            <a:ext cx="376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highlight>
                  <a:srgbClr val="BAFAF0"/>
                </a:highlight>
                <a:latin typeface="Calibri"/>
                <a:ea typeface="Calibri"/>
                <a:cs typeface="Calibri"/>
                <a:sym typeface="Calibri"/>
              </a:rPr>
              <a:t>Green </a:t>
            </a:r>
            <a:r>
              <a:rPr lang="en" sz="700">
                <a:latin typeface="Calibri"/>
                <a:ea typeface="Calibri"/>
                <a:cs typeface="Calibri"/>
                <a:sym typeface="Calibri"/>
              </a:rPr>
              <a:t>- Exceeded goal 		</a:t>
            </a:r>
            <a:r>
              <a:rPr lang="en" sz="700">
                <a:highlight>
                  <a:srgbClr val="F5F3BF"/>
                </a:highlight>
                <a:latin typeface="Calibri"/>
                <a:ea typeface="Calibri"/>
                <a:cs typeface="Calibri"/>
                <a:sym typeface="Calibri"/>
              </a:rPr>
              <a:t>Yellow </a:t>
            </a:r>
            <a:r>
              <a:rPr lang="en" sz="700">
                <a:latin typeface="Calibri"/>
                <a:ea typeface="Calibri"/>
                <a:cs typeface="Calibri"/>
                <a:sym typeface="Calibri"/>
              </a:rPr>
              <a:t>- Met goal		</a:t>
            </a:r>
            <a:r>
              <a:rPr lang="en" sz="700">
                <a:highlight>
                  <a:srgbClr val="EE9797"/>
                </a:highlight>
                <a:latin typeface="Calibri"/>
                <a:ea typeface="Calibri"/>
                <a:cs typeface="Calibri"/>
                <a:sym typeface="Calibri"/>
              </a:rPr>
              <a:t>Red </a:t>
            </a:r>
            <a:r>
              <a:rPr lang="en" sz="700">
                <a:latin typeface="Calibri"/>
                <a:ea typeface="Calibri"/>
                <a:cs typeface="Calibri"/>
                <a:sym typeface="Calibri"/>
              </a:rPr>
              <a:t>- Fell below goal</a:t>
            </a:r>
            <a:endParaRPr sz="700">
              <a:latin typeface="Calibri"/>
              <a:ea typeface="Calibri"/>
              <a:cs typeface="Calibri"/>
              <a:sym typeface="Calibri"/>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7497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RecycleBuddy</a:t>
            </a:r>
            <a:endParaRPr/>
          </a:p>
        </p:txBody>
      </p:sp>
      <p:sp>
        <p:nvSpPr>
          <p:cNvPr id="67" name="Google Shape;67;p14"/>
          <p:cNvSpPr txBox="1"/>
          <p:nvPr>
            <p:ph idx="1" type="body"/>
          </p:nvPr>
        </p:nvSpPr>
        <p:spPr>
          <a:xfrm>
            <a:off x="573600" y="2882750"/>
            <a:ext cx="7996800" cy="180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Waste management needs to be improved at the consumer level. </a:t>
            </a:r>
            <a:endParaRPr/>
          </a:p>
          <a:p>
            <a:pPr indent="0" lvl="0" marL="0" rtl="0" algn="ctr">
              <a:spcBef>
                <a:spcPts val="1200"/>
              </a:spcBef>
              <a:spcAft>
                <a:spcPts val="1200"/>
              </a:spcAft>
              <a:buNone/>
            </a:pPr>
            <a:r>
              <a:rPr lang="en"/>
              <a:t>Our team has created an AR app that scans items to help users determine where they should go. </a:t>
            </a:r>
            <a:endParaRPr/>
          </a:p>
        </p:txBody>
      </p:sp>
      <p:pic>
        <p:nvPicPr>
          <p:cNvPr id="68" name="Google Shape;68;p14"/>
          <p:cNvPicPr preferRelativeResize="0"/>
          <p:nvPr/>
        </p:nvPicPr>
        <p:blipFill>
          <a:blip r:embed="rId3">
            <a:alphaModFix/>
          </a:blip>
          <a:stretch>
            <a:fillRect/>
          </a:stretch>
        </p:blipFill>
        <p:spPr>
          <a:xfrm>
            <a:off x="2366725" y="572700"/>
            <a:ext cx="4337110" cy="2005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this important?</a:t>
            </a:r>
            <a:endParaRPr/>
          </a:p>
        </p:txBody>
      </p:sp>
      <p:sp>
        <p:nvSpPr>
          <p:cNvPr id="74" name="Google Shape;74;p15"/>
          <p:cNvSpPr txBox="1"/>
          <p:nvPr>
            <p:ph idx="1" type="body"/>
          </p:nvPr>
        </p:nvSpPr>
        <p:spPr>
          <a:xfrm>
            <a:off x="311700" y="1053550"/>
            <a:ext cx="5552400" cy="366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In 2017 Canada produced the most annual waste (globally) - totalling 1.3B metric tonnes </a:t>
            </a:r>
            <a:endParaRPr/>
          </a:p>
          <a:p>
            <a:pPr indent="-342900" lvl="0" marL="457200" rtl="0" algn="l">
              <a:spcBef>
                <a:spcPts val="0"/>
              </a:spcBef>
              <a:spcAft>
                <a:spcPts val="0"/>
              </a:spcAft>
              <a:buSzPts val="1800"/>
              <a:buChar char="●"/>
            </a:pPr>
            <a:r>
              <a:rPr lang="en"/>
              <a:t>Average Canadian produces </a:t>
            </a:r>
            <a:r>
              <a:rPr lang="en"/>
              <a:t>673 kg</a:t>
            </a:r>
            <a:r>
              <a:rPr lang="en"/>
              <a:t> of waste per year or 1.8kg a day</a:t>
            </a:r>
            <a:endParaRPr/>
          </a:p>
          <a:p>
            <a:pPr indent="-342900" lvl="0" marL="457200" rtl="0" algn="l">
              <a:spcBef>
                <a:spcPts val="0"/>
              </a:spcBef>
              <a:spcAft>
                <a:spcPts val="0"/>
              </a:spcAft>
              <a:buSzPts val="1800"/>
              <a:buChar char="●"/>
            </a:pPr>
            <a:r>
              <a:rPr lang="en"/>
              <a:t>Canadians only recycle 16% of their total waste </a:t>
            </a:r>
            <a:endParaRPr/>
          </a:p>
          <a:p>
            <a:pPr indent="-342900" lvl="0" marL="457200" rtl="0" algn="l">
              <a:spcBef>
                <a:spcPts val="0"/>
              </a:spcBef>
              <a:spcAft>
                <a:spcPts val="0"/>
              </a:spcAft>
              <a:buSzPts val="1800"/>
              <a:buChar char="●"/>
            </a:pPr>
            <a:r>
              <a:rPr lang="en"/>
              <a:t>The amount of </a:t>
            </a:r>
            <a:r>
              <a:rPr lang="en"/>
              <a:t>global</a:t>
            </a:r>
            <a:r>
              <a:rPr lang="en"/>
              <a:t> waste is increasing annually</a:t>
            </a:r>
            <a:endParaRPr/>
          </a:p>
          <a:p>
            <a:pPr indent="0" lvl="0" marL="45720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6800125" y="173925"/>
            <a:ext cx="1905000" cy="2276475"/>
          </a:xfrm>
          <a:prstGeom prst="rect">
            <a:avLst/>
          </a:prstGeom>
          <a:noFill/>
          <a:ln>
            <a:noFill/>
          </a:ln>
        </p:spPr>
      </p:pic>
      <p:pic>
        <p:nvPicPr>
          <p:cNvPr id="76" name="Google Shape;76;p15"/>
          <p:cNvPicPr preferRelativeResize="0"/>
          <p:nvPr/>
        </p:nvPicPr>
        <p:blipFill>
          <a:blip r:embed="rId4">
            <a:alphaModFix/>
          </a:blip>
          <a:stretch>
            <a:fillRect/>
          </a:stretch>
        </p:blipFill>
        <p:spPr>
          <a:xfrm>
            <a:off x="6188850" y="2697100"/>
            <a:ext cx="2720450" cy="181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ppt_w</p:attrName>
                                        </p:attrNameLst>
                                      </p:cBhvr>
                                      <p:tavLst>
                                        <p:tav fmla="" tm="0">
                                          <p:val>
                                            <p:strVal val="0"/>
                                          </p:val>
                                        </p:tav>
                                        <p:tav fmla="" tm="100000">
                                          <p:val>
                                            <p:strVal val="#ppt_w"/>
                                          </p:val>
                                        </p:tav>
                                      </p:tavLst>
                                    </p:anim>
                                    <p:anim calcmode="lin" valueType="num">
                                      <p:cBhvr additive="base">
                                        <p:cTn dur="1000"/>
                                        <p:tgtEl>
                                          <p:spTgt spid="7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2763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 app works</a:t>
            </a:r>
            <a:endParaRPr/>
          </a:p>
        </p:txBody>
      </p:sp>
      <p:sp>
        <p:nvSpPr>
          <p:cNvPr id="82" name="Google Shape;82;p16"/>
          <p:cNvSpPr txBox="1"/>
          <p:nvPr>
            <p:ph idx="1" type="body"/>
          </p:nvPr>
        </p:nvSpPr>
        <p:spPr>
          <a:xfrm>
            <a:off x="311700" y="1166600"/>
            <a:ext cx="4485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-Image </a:t>
            </a:r>
            <a:r>
              <a:rPr lang="en"/>
              <a:t>database</a:t>
            </a:r>
            <a:r>
              <a:rPr lang="en"/>
              <a:t> in Vuforia</a:t>
            </a:r>
            <a:endParaRPr/>
          </a:p>
          <a:p>
            <a:pPr indent="0" lvl="0" marL="0" rtl="0" algn="l">
              <a:spcBef>
                <a:spcPts val="1200"/>
              </a:spcBef>
              <a:spcAft>
                <a:spcPts val="0"/>
              </a:spcAft>
              <a:buNone/>
            </a:pPr>
            <a:r>
              <a:rPr lang="en"/>
              <a:t>-Scanning/ image tracking software in Unity</a:t>
            </a:r>
            <a:endParaRPr/>
          </a:p>
          <a:p>
            <a:pPr indent="0" lvl="0" marL="0" rtl="0" algn="l">
              <a:spcBef>
                <a:spcPts val="1200"/>
              </a:spcBef>
              <a:spcAft>
                <a:spcPts val="1200"/>
              </a:spcAft>
              <a:buNone/>
            </a:pPr>
            <a:r>
              <a:rPr lang="en"/>
              <a:t>-Scanned item is compared to image and solution is given</a:t>
            </a:r>
            <a:endParaRPr/>
          </a:p>
        </p:txBody>
      </p:sp>
      <p:pic>
        <p:nvPicPr>
          <p:cNvPr id="83" name="Google Shape;83;p16"/>
          <p:cNvPicPr preferRelativeResize="0"/>
          <p:nvPr/>
        </p:nvPicPr>
        <p:blipFill>
          <a:blip r:embed="rId3">
            <a:alphaModFix/>
          </a:blip>
          <a:stretch>
            <a:fillRect/>
          </a:stretch>
        </p:blipFill>
        <p:spPr>
          <a:xfrm>
            <a:off x="5827350" y="159150"/>
            <a:ext cx="2347150" cy="2186475"/>
          </a:xfrm>
          <a:prstGeom prst="rect">
            <a:avLst/>
          </a:prstGeom>
          <a:noFill/>
          <a:ln>
            <a:noFill/>
          </a:ln>
        </p:spPr>
      </p:pic>
      <p:pic>
        <p:nvPicPr>
          <p:cNvPr id="84" name="Google Shape;84;p16"/>
          <p:cNvPicPr preferRelativeResize="0"/>
          <p:nvPr/>
        </p:nvPicPr>
        <p:blipFill rotWithShape="1">
          <a:blip r:embed="rId4">
            <a:alphaModFix/>
          </a:blip>
          <a:srcRect b="8933" l="0" r="0" t="13185"/>
          <a:stretch/>
        </p:blipFill>
        <p:spPr>
          <a:xfrm>
            <a:off x="5323001" y="2689725"/>
            <a:ext cx="3197273" cy="16601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4478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Benchmarking</a:t>
            </a:r>
            <a:endParaRPr/>
          </a:p>
        </p:txBody>
      </p:sp>
      <p:graphicFrame>
        <p:nvGraphicFramePr>
          <p:cNvPr id="90" name="Google Shape;90;p17"/>
          <p:cNvGraphicFramePr/>
          <p:nvPr/>
        </p:nvGraphicFramePr>
        <p:xfrm>
          <a:off x="248100" y="533125"/>
          <a:ext cx="3000000" cy="3000000"/>
        </p:xfrm>
        <a:graphic>
          <a:graphicData uri="http://schemas.openxmlformats.org/drawingml/2006/table">
            <a:tbl>
              <a:tblPr bandRow="1">
                <a:noFill/>
                <a:tableStyleId>{AC707CA6-B0C7-439C-A85F-F4DF9414E47D}</a:tableStyleId>
              </a:tblPr>
              <a:tblGrid>
                <a:gridCol w="1595275"/>
                <a:gridCol w="2133275"/>
                <a:gridCol w="1548225"/>
                <a:gridCol w="1758925"/>
                <a:gridCol w="1758925"/>
              </a:tblGrid>
              <a:tr h="860500">
                <a:tc>
                  <a:txBody>
                    <a:bodyPr/>
                    <a:lstStyle/>
                    <a:p>
                      <a:pPr indent="0" lvl="0" marL="0" rtl="0" algn="ctr">
                        <a:spcBef>
                          <a:spcPts val="0"/>
                        </a:spcBef>
                        <a:spcAft>
                          <a:spcPts val="0"/>
                        </a:spcAft>
                        <a:buNone/>
                      </a:pPr>
                      <a:r>
                        <a:rPr lang="en" sz="700">
                          <a:latin typeface="Calibri"/>
                          <a:ea typeface="Calibri"/>
                          <a:cs typeface="Calibri"/>
                          <a:sym typeface="Calibri"/>
                        </a:rPr>
                        <a:t>Criteria</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RecycleBuddy</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p>
                      <a:pPr indent="0" lvl="0" marL="0" rtl="0" algn="ctr">
                        <a:spcBef>
                          <a:spcPts val="0"/>
                        </a:spcBef>
                        <a:spcAft>
                          <a:spcPts val="0"/>
                        </a:spcAft>
                        <a:buNone/>
                      </a:pPr>
                      <a:r>
                        <a:t/>
                      </a:r>
                      <a:endParaRPr sz="700"/>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COHDA</a:t>
                      </a:r>
                      <a:r>
                        <a:rPr baseline="30000" lang="en" sz="700"/>
                        <a:t> </a:t>
                      </a:r>
                      <a:r>
                        <a:rPr lang="en" sz="700">
                          <a:latin typeface="Calibri"/>
                          <a:ea typeface="Calibri"/>
                          <a:cs typeface="Calibri"/>
                          <a:sym typeface="Calibri"/>
                        </a:rPr>
                        <a:t>Recycling Identification Device</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Taobao / Alipay App / Scanner</a:t>
                      </a:r>
                      <a:endParaRPr baseline="30000"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Liverpool Hope University App</a:t>
                      </a:r>
                      <a:endParaRPr baseline="30000" sz="700">
                        <a:latin typeface="Calibri"/>
                        <a:ea typeface="Calibri"/>
                        <a:cs typeface="Calibri"/>
                        <a:sym typeface="Calibri"/>
                      </a:endParaRPr>
                    </a:p>
                  </a:txBody>
                  <a:tcPr marT="0" marB="0" marR="68575" marL="68575"/>
                </a:tc>
              </a:tr>
              <a:tr h="497425">
                <a:tc>
                  <a:txBody>
                    <a:bodyPr/>
                    <a:lstStyle/>
                    <a:p>
                      <a:pPr indent="0" lvl="0" marL="0" rtl="0" algn="ctr">
                        <a:spcBef>
                          <a:spcPts val="0"/>
                        </a:spcBef>
                        <a:spcAft>
                          <a:spcPts val="0"/>
                        </a:spcAft>
                        <a:buNone/>
                      </a:pPr>
                      <a:r>
                        <a:rPr lang="en" sz="700">
                          <a:latin typeface="Calibri"/>
                          <a:ea typeface="Calibri"/>
                          <a:cs typeface="Calibri"/>
                          <a:sym typeface="Calibri"/>
                        </a:rPr>
                        <a:t>Performance Time</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Avg. 17sec </a:t>
                      </a:r>
                      <a:endParaRPr sz="700"/>
                    </a:p>
                    <a:p>
                      <a:pPr indent="0" lvl="0" marL="0" rtl="0" algn="ctr">
                        <a:spcBef>
                          <a:spcPts val="0"/>
                        </a:spcBef>
                        <a:spcAft>
                          <a:spcPts val="0"/>
                        </a:spcAft>
                        <a:buNone/>
                      </a:pPr>
                      <a:r>
                        <a:rPr lang="en" sz="700"/>
                        <a:t>Various age groups tested</a:t>
                      </a:r>
                      <a:endParaRPr sz="700"/>
                    </a:p>
                    <a:p>
                      <a:pPr indent="0" lvl="0" marL="0" rtl="0" algn="ctr">
                        <a:spcBef>
                          <a:spcPts val="0"/>
                        </a:spcBef>
                        <a:spcAft>
                          <a:spcPts val="0"/>
                        </a:spcAft>
                        <a:buNone/>
                      </a:pPr>
                      <a:r>
                        <a:t/>
                      </a:r>
                      <a:endParaRPr sz="700"/>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“Immediate”</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“…too slow to be commercially viable”. </a:t>
                      </a:r>
                      <a:endParaRPr sz="700">
                        <a:latin typeface="Calibri"/>
                        <a:ea typeface="Calibri"/>
                        <a:cs typeface="Calibri"/>
                        <a:sym typeface="Calibri"/>
                      </a:endParaRPr>
                    </a:p>
                  </a:txBody>
                  <a:tcPr marT="0" marB="0" marR="68575" marL="68575"/>
                </a:tc>
              </a:tr>
              <a:tr h="537450">
                <a:tc>
                  <a:txBody>
                    <a:bodyPr/>
                    <a:lstStyle/>
                    <a:p>
                      <a:pPr indent="0" lvl="0" marL="0" rtl="0" algn="ctr">
                        <a:spcBef>
                          <a:spcPts val="0"/>
                        </a:spcBef>
                        <a:spcAft>
                          <a:spcPts val="0"/>
                        </a:spcAft>
                        <a:buNone/>
                      </a:pPr>
                      <a:r>
                        <a:rPr lang="en" sz="700">
                          <a:latin typeface="Calibri"/>
                          <a:ea typeface="Calibri"/>
                          <a:cs typeface="Calibri"/>
                          <a:sym typeface="Calibri"/>
                        </a:rPr>
                        <a:t>Dimension &amp; Size</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31.7mb</a:t>
                      </a:r>
                      <a:endParaRPr sz="700"/>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Physical product. Fits inside palm of hand. Dimensions N/A.  </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Taobao 256.4MB</a:t>
                      </a:r>
                      <a:endParaRPr sz="700">
                        <a:latin typeface="Calibri"/>
                        <a:ea typeface="Calibri"/>
                        <a:cs typeface="Calibri"/>
                        <a:sym typeface="Calibri"/>
                      </a:endParaRPr>
                    </a:p>
                    <a:p>
                      <a:pPr indent="0" lvl="0" marL="0" rtl="0" algn="ctr">
                        <a:spcBef>
                          <a:spcPts val="0"/>
                        </a:spcBef>
                        <a:spcAft>
                          <a:spcPts val="0"/>
                        </a:spcAft>
                        <a:buNone/>
                      </a:pPr>
                      <a:r>
                        <a:rPr lang="en" sz="700">
                          <a:latin typeface="Calibri"/>
                          <a:ea typeface="Calibri"/>
                          <a:cs typeface="Calibri"/>
                          <a:sym typeface="Calibri"/>
                        </a:rPr>
                        <a:t>Alipay 255.7 MB</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App. Size N/A.</a:t>
                      </a:r>
                      <a:endParaRPr sz="700">
                        <a:latin typeface="Calibri"/>
                        <a:ea typeface="Calibri"/>
                        <a:cs typeface="Calibri"/>
                        <a:sym typeface="Calibri"/>
                      </a:endParaRPr>
                    </a:p>
                  </a:txBody>
                  <a:tcPr marT="0" marB="0" marR="68575" marL="68575"/>
                </a:tc>
              </a:tr>
              <a:tr h="598675">
                <a:tc>
                  <a:txBody>
                    <a:bodyPr/>
                    <a:lstStyle/>
                    <a:p>
                      <a:pPr indent="0" lvl="0" marL="0" rtl="0" algn="ctr">
                        <a:spcBef>
                          <a:spcPts val="0"/>
                        </a:spcBef>
                        <a:spcAft>
                          <a:spcPts val="0"/>
                        </a:spcAft>
                        <a:buNone/>
                      </a:pPr>
                      <a:r>
                        <a:rPr lang="en" sz="700">
                          <a:latin typeface="Calibri"/>
                          <a:ea typeface="Calibri"/>
                          <a:cs typeface="Calibri"/>
                          <a:sym typeface="Calibri"/>
                        </a:rPr>
                        <a:t>Complexity</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Recognizes item: 3 actions</a:t>
                      </a:r>
                      <a:endParaRPr sz="700"/>
                    </a:p>
                    <a:p>
                      <a:pPr indent="0" lvl="0" marL="0" rtl="0" algn="ctr">
                        <a:spcBef>
                          <a:spcPts val="0"/>
                        </a:spcBef>
                        <a:spcAft>
                          <a:spcPts val="0"/>
                        </a:spcAft>
                        <a:buNone/>
                      </a:pPr>
                      <a:r>
                        <a:rPr lang="en" sz="700"/>
                        <a:t>Doesn’t/user tries again: 4 actions</a:t>
                      </a:r>
                      <a:endParaRPr sz="700"/>
                    </a:p>
                    <a:p>
                      <a:pPr indent="0" lvl="0" marL="0" rtl="0" algn="ctr">
                        <a:spcBef>
                          <a:spcPts val="0"/>
                        </a:spcBef>
                        <a:spcAft>
                          <a:spcPts val="0"/>
                        </a:spcAft>
                        <a:buNone/>
                      </a:pPr>
                      <a:r>
                        <a:rPr lang="en" sz="700"/>
                        <a:t>Manual search: 6 actions</a:t>
                      </a:r>
                      <a:endParaRPr sz="700"/>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1 decision/ interaction</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T="0" marB="0" marR="68575" marL="68575"/>
                </a:tc>
              </a:tr>
              <a:tr h="402900">
                <a:tc>
                  <a:txBody>
                    <a:bodyPr/>
                    <a:lstStyle/>
                    <a:p>
                      <a:pPr indent="0" lvl="0" marL="0" rtl="0" algn="ctr">
                        <a:spcBef>
                          <a:spcPts val="0"/>
                        </a:spcBef>
                        <a:spcAft>
                          <a:spcPts val="0"/>
                        </a:spcAft>
                        <a:buNone/>
                      </a:pPr>
                      <a:r>
                        <a:rPr lang="en" sz="700">
                          <a:latin typeface="Calibri"/>
                          <a:ea typeface="Calibri"/>
                          <a:cs typeface="Calibri"/>
                          <a:sym typeface="Calibri"/>
                        </a:rPr>
                        <a:t>Effectiveness</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75%</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92% success rate</a:t>
                      </a:r>
                      <a:endParaRPr sz="700">
                        <a:latin typeface="Calibri"/>
                        <a:ea typeface="Calibri"/>
                        <a:cs typeface="Calibri"/>
                        <a:sym typeface="Calibri"/>
                      </a:endParaRPr>
                    </a:p>
                  </a:txBody>
                  <a:tcPr marT="0" marB="0" marR="68575" marL="68575"/>
                </a:tc>
              </a:tr>
              <a:tr h="419450">
                <a:tc>
                  <a:txBody>
                    <a:bodyPr/>
                    <a:lstStyle/>
                    <a:p>
                      <a:pPr indent="0" lvl="0" marL="0" rtl="0" algn="ctr">
                        <a:spcBef>
                          <a:spcPts val="0"/>
                        </a:spcBef>
                        <a:spcAft>
                          <a:spcPts val="0"/>
                        </a:spcAft>
                        <a:buNone/>
                      </a:pPr>
                      <a:r>
                        <a:rPr lang="en" sz="700">
                          <a:latin typeface="Calibri"/>
                          <a:ea typeface="Calibri"/>
                          <a:cs typeface="Calibri"/>
                          <a:sym typeface="Calibri"/>
                        </a:rPr>
                        <a:t>Cost</a:t>
                      </a:r>
                      <a:endParaRPr sz="700">
                        <a:latin typeface="Calibri"/>
                        <a:ea typeface="Calibri"/>
                        <a:cs typeface="Calibri"/>
                        <a:sym typeface="Calibri"/>
                      </a:endParaRPr>
                    </a:p>
                    <a:p>
                      <a:pPr indent="0" lvl="0" marL="0" rtl="0" algn="ctr">
                        <a:spcBef>
                          <a:spcPts val="0"/>
                        </a:spcBef>
                        <a:spcAft>
                          <a:spcPts val="0"/>
                        </a:spcAft>
                        <a:buNone/>
                      </a:pPr>
                      <a:r>
                        <a:rPr lang="en" sz="700"/>
                        <a:t>(Cost to create - implementation cost and maintenance not included)</a:t>
                      </a:r>
                      <a:endParaRPr sz="700"/>
                    </a:p>
                    <a:p>
                      <a:pPr indent="0" lvl="0" marL="0" rtl="0" algn="ctr">
                        <a:spcBef>
                          <a:spcPts val="0"/>
                        </a:spcBef>
                        <a:spcAft>
                          <a:spcPts val="0"/>
                        </a:spcAft>
                        <a:buNone/>
                      </a:pPr>
                      <a:r>
                        <a:t/>
                      </a:r>
                      <a:endParaRPr sz="700"/>
                    </a:p>
                  </a:txBody>
                  <a:tcPr marT="0" marB="0" marR="68575" marL="68575"/>
                </a:tc>
                <a:tc>
                  <a:txBody>
                    <a:bodyPr/>
                    <a:lstStyle/>
                    <a:p>
                      <a:pPr indent="0" lvl="0" marL="0" rtl="0" algn="ctr">
                        <a:spcBef>
                          <a:spcPts val="0"/>
                        </a:spcBef>
                        <a:spcAft>
                          <a:spcPts val="0"/>
                        </a:spcAft>
                        <a:buNone/>
                      </a:pPr>
                      <a:r>
                        <a:rPr lang="en" sz="700"/>
                        <a:t>$0 </a:t>
                      </a:r>
                      <a:endParaRPr sz="700"/>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“Low cost” </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t>$0</a:t>
                      </a:r>
                      <a:endParaRPr sz="7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 sz="700">
                          <a:latin typeface="Calibri"/>
                          <a:ea typeface="Calibri"/>
                          <a:cs typeface="Calibri"/>
                          <a:sym typeface="Calibri"/>
                        </a:rPr>
                        <a:t>Under 175 CAD</a:t>
                      </a:r>
                      <a:endParaRPr sz="700">
                        <a:latin typeface="Calibri"/>
                        <a:ea typeface="Calibri"/>
                        <a:cs typeface="Calibri"/>
                        <a:sym typeface="Calibri"/>
                      </a:endParaRPr>
                    </a:p>
                    <a:p>
                      <a:pPr indent="0" lvl="0" marL="0" rtl="0" algn="ctr">
                        <a:spcBef>
                          <a:spcPts val="0"/>
                        </a:spcBef>
                        <a:spcAft>
                          <a:spcPts val="0"/>
                        </a:spcAft>
                        <a:buNone/>
                      </a:pPr>
                      <a:r>
                        <a:rPr lang="en" sz="700">
                          <a:latin typeface="Calibri"/>
                          <a:ea typeface="Calibri"/>
                          <a:cs typeface="Calibri"/>
                          <a:sym typeface="Calibri"/>
                        </a:rPr>
                        <a:t>(100 GBP to CAD) </a:t>
                      </a:r>
                      <a:endParaRPr sz="700">
                        <a:latin typeface="Calibri"/>
                        <a:ea typeface="Calibri"/>
                        <a:cs typeface="Calibri"/>
                        <a:sym typeface="Calibri"/>
                      </a:endParaRPr>
                    </a:p>
                  </a:txBody>
                  <a:tcPr marT="0" marB="0" marR="68575" marL="68575"/>
                </a:tc>
              </a:tr>
            </a:tbl>
          </a:graphicData>
        </a:graphic>
      </p:graphicFrame>
      <p:pic>
        <p:nvPicPr>
          <p:cNvPr id="91" name="Google Shape;91;p17"/>
          <p:cNvPicPr preferRelativeResize="0"/>
          <p:nvPr/>
        </p:nvPicPr>
        <p:blipFill>
          <a:blip r:embed="rId3">
            <a:alphaModFix/>
          </a:blip>
          <a:stretch>
            <a:fillRect/>
          </a:stretch>
        </p:blipFill>
        <p:spPr>
          <a:xfrm>
            <a:off x="5693177" y="937925"/>
            <a:ext cx="1489824" cy="1051401"/>
          </a:xfrm>
          <a:prstGeom prst="rect">
            <a:avLst/>
          </a:prstGeom>
          <a:noFill/>
          <a:ln>
            <a:noFill/>
          </a:ln>
        </p:spPr>
      </p:pic>
      <p:pic>
        <p:nvPicPr>
          <p:cNvPr id="92" name="Google Shape;92;p17"/>
          <p:cNvPicPr preferRelativeResize="0"/>
          <p:nvPr/>
        </p:nvPicPr>
        <p:blipFill>
          <a:blip r:embed="rId4">
            <a:alphaModFix/>
          </a:blip>
          <a:stretch>
            <a:fillRect/>
          </a:stretch>
        </p:blipFill>
        <p:spPr>
          <a:xfrm>
            <a:off x="2125450" y="830137"/>
            <a:ext cx="1689301" cy="1266975"/>
          </a:xfrm>
          <a:prstGeom prst="rect">
            <a:avLst/>
          </a:prstGeom>
          <a:noFill/>
          <a:ln>
            <a:noFill/>
          </a:ln>
        </p:spPr>
      </p:pic>
      <p:pic>
        <p:nvPicPr>
          <p:cNvPr id="93" name="Google Shape;93;p17"/>
          <p:cNvPicPr preferRelativeResize="0"/>
          <p:nvPr/>
        </p:nvPicPr>
        <p:blipFill>
          <a:blip r:embed="rId5">
            <a:alphaModFix/>
          </a:blip>
          <a:stretch>
            <a:fillRect/>
          </a:stretch>
        </p:blipFill>
        <p:spPr>
          <a:xfrm>
            <a:off x="7413800" y="1079158"/>
            <a:ext cx="1489825" cy="703895"/>
          </a:xfrm>
          <a:prstGeom prst="rect">
            <a:avLst/>
          </a:prstGeom>
          <a:noFill/>
          <a:ln>
            <a:noFill/>
          </a:ln>
        </p:spPr>
      </p:pic>
      <p:pic>
        <p:nvPicPr>
          <p:cNvPr id="94" name="Google Shape;94;p17"/>
          <p:cNvPicPr preferRelativeResize="0"/>
          <p:nvPr/>
        </p:nvPicPr>
        <p:blipFill>
          <a:blip r:embed="rId6">
            <a:alphaModFix/>
          </a:blip>
          <a:stretch>
            <a:fillRect/>
          </a:stretch>
        </p:blipFill>
        <p:spPr>
          <a:xfrm>
            <a:off x="4103749" y="1010112"/>
            <a:ext cx="1300426" cy="84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Diagram, schematic&#10;&#10;Description automatically generated" id="99" name="Google Shape;99;p18"/>
          <p:cNvPicPr preferRelativeResize="0"/>
          <p:nvPr/>
        </p:nvPicPr>
        <p:blipFill>
          <a:blip r:embed="rId3">
            <a:alphaModFix/>
          </a:blip>
          <a:stretch>
            <a:fillRect/>
          </a:stretch>
        </p:blipFill>
        <p:spPr>
          <a:xfrm>
            <a:off x="216650" y="437000"/>
            <a:ext cx="2537551" cy="1691700"/>
          </a:xfrm>
          <a:prstGeom prst="rect">
            <a:avLst/>
          </a:prstGeom>
          <a:noFill/>
          <a:ln>
            <a:noFill/>
          </a:ln>
        </p:spPr>
      </p:pic>
      <p:pic>
        <p:nvPicPr>
          <p:cNvPr descr="Diagram&#10;&#10;Description automatically generated" id="100" name="Google Shape;100;p18"/>
          <p:cNvPicPr preferRelativeResize="0"/>
          <p:nvPr/>
        </p:nvPicPr>
        <p:blipFill>
          <a:blip r:embed="rId4">
            <a:alphaModFix/>
          </a:blip>
          <a:stretch>
            <a:fillRect/>
          </a:stretch>
        </p:blipFill>
        <p:spPr>
          <a:xfrm>
            <a:off x="121197" y="3333799"/>
            <a:ext cx="2118900" cy="1412625"/>
          </a:xfrm>
          <a:prstGeom prst="rect">
            <a:avLst/>
          </a:prstGeom>
          <a:noFill/>
          <a:ln>
            <a:noFill/>
          </a:ln>
        </p:spPr>
      </p:pic>
      <p:pic>
        <p:nvPicPr>
          <p:cNvPr descr="Diagram&#10;&#10;Description automatically generated" id="101" name="Google Shape;101;p18"/>
          <p:cNvPicPr preferRelativeResize="0"/>
          <p:nvPr/>
        </p:nvPicPr>
        <p:blipFill>
          <a:blip r:embed="rId5">
            <a:alphaModFix/>
          </a:blip>
          <a:stretch>
            <a:fillRect/>
          </a:stretch>
        </p:blipFill>
        <p:spPr>
          <a:xfrm>
            <a:off x="322225" y="1796288"/>
            <a:ext cx="2326400" cy="1550925"/>
          </a:xfrm>
          <a:prstGeom prst="rect">
            <a:avLst/>
          </a:prstGeom>
          <a:noFill/>
          <a:ln>
            <a:noFill/>
          </a:ln>
        </p:spPr>
      </p:pic>
      <p:sp>
        <p:nvSpPr>
          <p:cNvPr id="102" name="Google Shape;102;p18"/>
          <p:cNvSpPr txBox="1"/>
          <p:nvPr/>
        </p:nvSpPr>
        <p:spPr>
          <a:xfrm>
            <a:off x="642650" y="128525"/>
            <a:ext cx="16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Concept Sketches</a:t>
            </a:r>
            <a:endParaRPr>
              <a:latin typeface="Proxima Nova"/>
              <a:ea typeface="Proxima Nova"/>
              <a:cs typeface="Proxima Nova"/>
              <a:sym typeface="Proxima Nova"/>
            </a:endParaRPr>
          </a:p>
        </p:txBody>
      </p:sp>
      <p:sp>
        <p:nvSpPr>
          <p:cNvPr id="103" name="Google Shape;103;p18"/>
          <p:cNvSpPr txBox="1"/>
          <p:nvPr/>
        </p:nvSpPr>
        <p:spPr>
          <a:xfrm>
            <a:off x="3727350" y="128525"/>
            <a:ext cx="16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First Prototype</a:t>
            </a:r>
            <a:endParaRPr>
              <a:latin typeface="Proxima Nova"/>
              <a:ea typeface="Proxima Nova"/>
              <a:cs typeface="Proxima Nova"/>
              <a:sym typeface="Proxima Nova"/>
            </a:endParaRPr>
          </a:p>
        </p:txBody>
      </p:sp>
      <p:sp>
        <p:nvSpPr>
          <p:cNvPr id="104" name="Google Shape;104;p18"/>
          <p:cNvSpPr txBox="1"/>
          <p:nvPr/>
        </p:nvSpPr>
        <p:spPr>
          <a:xfrm>
            <a:off x="6997550" y="128525"/>
            <a:ext cx="16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Second </a:t>
            </a:r>
            <a:r>
              <a:rPr lang="en">
                <a:latin typeface="Proxima Nova"/>
                <a:ea typeface="Proxima Nova"/>
                <a:cs typeface="Proxima Nova"/>
                <a:sym typeface="Proxima Nova"/>
              </a:rPr>
              <a:t>Prototype</a:t>
            </a:r>
            <a:endParaRPr>
              <a:latin typeface="Proxima Nova"/>
              <a:ea typeface="Proxima Nova"/>
              <a:cs typeface="Proxima Nova"/>
              <a:sym typeface="Proxima Nova"/>
            </a:endParaRPr>
          </a:p>
        </p:txBody>
      </p:sp>
      <p:pic>
        <p:nvPicPr>
          <p:cNvPr id="105" name="Google Shape;105;p18"/>
          <p:cNvPicPr preferRelativeResize="0"/>
          <p:nvPr/>
        </p:nvPicPr>
        <p:blipFill>
          <a:blip r:embed="rId6">
            <a:alphaModFix/>
          </a:blip>
          <a:stretch>
            <a:fillRect/>
          </a:stretch>
        </p:blipFill>
        <p:spPr>
          <a:xfrm>
            <a:off x="3608000" y="528725"/>
            <a:ext cx="1689301" cy="1266975"/>
          </a:xfrm>
          <a:prstGeom prst="rect">
            <a:avLst/>
          </a:prstGeom>
          <a:noFill/>
          <a:ln>
            <a:noFill/>
          </a:ln>
        </p:spPr>
      </p:pic>
      <p:pic>
        <p:nvPicPr>
          <p:cNvPr id="106" name="Google Shape;106;p18"/>
          <p:cNvPicPr preferRelativeResize="0"/>
          <p:nvPr/>
        </p:nvPicPr>
        <p:blipFill>
          <a:blip r:embed="rId7">
            <a:alphaModFix/>
          </a:blip>
          <a:stretch>
            <a:fillRect/>
          </a:stretch>
        </p:blipFill>
        <p:spPr>
          <a:xfrm>
            <a:off x="3297750" y="1633825"/>
            <a:ext cx="2118900" cy="1589175"/>
          </a:xfrm>
          <a:prstGeom prst="rect">
            <a:avLst/>
          </a:prstGeom>
          <a:noFill/>
          <a:ln>
            <a:noFill/>
          </a:ln>
        </p:spPr>
      </p:pic>
      <p:pic>
        <p:nvPicPr>
          <p:cNvPr id="107" name="Google Shape;107;p18"/>
          <p:cNvPicPr preferRelativeResize="0"/>
          <p:nvPr/>
        </p:nvPicPr>
        <p:blipFill>
          <a:blip r:embed="rId8">
            <a:alphaModFix/>
          </a:blip>
          <a:stretch>
            <a:fillRect/>
          </a:stretch>
        </p:blipFill>
        <p:spPr>
          <a:xfrm>
            <a:off x="3163300" y="3181975"/>
            <a:ext cx="2326400" cy="1744800"/>
          </a:xfrm>
          <a:prstGeom prst="rect">
            <a:avLst/>
          </a:prstGeom>
          <a:noFill/>
          <a:ln>
            <a:noFill/>
          </a:ln>
        </p:spPr>
      </p:pic>
      <p:pic>
        <p:nvPicPr>
          <p:cNvPr id="108" name="Google Shape;108;p18"/>
          <p:cNvPicPr preferRelativeResize="0"/>
          <p:nvPr/>
        </p:nvPicPr>
        <p:blipFill>
          <a:blip r:embed="rId9">
            <a:alphaModFix/>
          </a:blip>
          <a:stretch>
            <a:fillRect/>
          </a:stretch>
        </p:blipFill>
        <p:spPr>
          <a:xfrm>
            <a:off x="7309102" y="657250"/>
            <a:ext cx="1066225" cy="2115326"/>
          </a:xfrm>
          <a:prstGeom prst="rect">
            <a:avLst/>
          </a:prstGeom>
          <a:noFill/>
          <a:ln>
            <a:noFill/>
          </a:ln>
        </p:spPr>
      </p:pic>
      <p:pic>
        <p:nvPicPr>
          <p:cNvPr id="109" name="Google Shape;109;p18"/>
          <p:cNvPicPr preferRelativeResize="0"/>
          <p:nvPr/>
        </p:nvPicPr>
        <p:blipFill>
          <a:blip r:embed="rId10">
            <a:alphaModFix/>
          </a:blip>
          <a:stretch>
            <a:fillRect/>
          </a:stretch>
        </p:blipFill>
        <p:spPr>
          <a:xfrm>
            <a:off x="7084890" y="2901100"/>
            <a:ext cx="1514625" cy="189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58750" y="0"/>
            <a:ext cx="8520600" cy="854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Final Prototype</a:t>
            </a:r>
            <a:endParaRPr/>
          </a:p>
          <a:p>
            <a:pPr indent="0" lvl="0" marL="0" rtl="0" algn="ctr">
              <a:spcBef>
                <a:spcPts val="0"/>
              </a:spcBef>
              <a:spcAft>
                <a:spcPts val="0"/>
              </a:spcAft>
              <a:buNone/>
            </a:pPr>
            <a:r>
              <a:rPr lang="en" sz="1688"/>
              <a:t>NB: There will be a live demo following this slide. </a:t>
            </a:r>
            <a:endParaRPr sz="1688"/>
          </a:p>
        </p:txBody>
      </p:sp>
      <p:sp>
        <p:nvSpPr>
          <p:cNvPr id="115" name="Google Shape;115;p19"/>
          <p:cNvSpPr txBox="1"/>
          <p:nvPr>
            <p:ph idx="1" type="body"/>
          </p:nvPr>
        </p:nvSpPr>
        <p:spPr>
          <a:xfrm>
            <a:off x="311700" y="1152475"/>
            <a:ext cx="3418800" cy="343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Features:</a:t>
            </a:r>
            <a:endParaRPr/>
          </a:p>
          <a:p>
            <a:pPr indent="0" lvl="0" marL="0" rtl="0" algn="l">
              <a:spcBef>
                <a:spcPts val="1200"/>
              </a:spcBef>
              <a:spcAft>
                <a:spcPts val="0"/>
              </a:spcAft>
              <a:buNone/>
            </a:pPr>
            <a:r>
              <a:rPr lang="en"/>
              <a:t>-Object scanner</a:t>
            </a:r>
            <a:endParaRPr/>
          </a:p>
          <a:p>
            <a:pPr indent="0" lvl="0" marL="0" rtl="0" algn="l">
              <a:spcBef>
                <a:spcPts val="1200"/>
              </a:spcBef>
              <a:spcAft>
                <a:spcPts val="0"/>
              </a:spcAft>
              <a:buNone/>
            </a:pPr>
            <a:r>
              <a:rPr lang="en"/>
              <a:t>-Account and settings page</a:t>
            </a:r>
            <a:endParaRPr/>
          </a:p>
          <a:p>
            <a:pPr indent="0" lvl="0" marL="0" rtl="0" algn="l">
              <a:spcBef>
                <a:spcPts val="1200"/>
              </a:spcBef>
              <a:spcAft>
                <a:spcPts val="0"/>
              </a:spcAft>
              <a:buNone/>
            </a:pPr>
            <a:r>
              <a:rPr lang="en"/>
              <a:t>-Report issue function </a:t>
            </a:r>
            <a:endParaRPr/>
          </a:p>
          <a:p>
            <a:pPr indent="0" lvl="0" marL="0" rtl="0" algn="l">
              <a:spcBef>
                <a:spcPts val="1200"/>
              </a:spcBef>
              <a:spcAft>
                <a:spcPts val="0"/>
              </a:spcAft>
              <a:buNone/>
            </a:pPr>
            <a:r>
              <a:rPr lang="en"/>
              <a:t>-User tutorial</a:t>
            </a:r>
            <a:endParaRPr/>
          </a:p>
          <a:p>
            <a:pPr indent="0" lvl="0" marL="0" rtl="0" algn="l">
              <a:spcBef>
                <a:spcPts val="1200"/>
              </a:spcBef>
              <a:spcAft>
                <a:spcPts val="1200"/>
              </a:spcAft>
              <a:buNone/>
            </a:pPr>
            <a:r>
              <a:rPr lang="en"/>
              <a:t>-Rewards system (creating account, streak counter, claiming rewards function)</a:t>
            </a:r>
            <a:endParaRPr/>
          </a:p>
        </p:txBody>
      </p:sp>
      <p:pic>
        <p:nvPicPr>
          <p:cNvPr id="116" name="Google Shape;116;p19"/>
          <p:cNvPicPr preferRelativeResize="0"/>
          <p:nvPr/>
        </p:nvPicPr>
        <p:blipFill>
          <a:blip r:embed="rId3">
            <a:alphaModFix/>
          </a:blip>
          <a:stretch>
            <a:fillRect/>
          </a:stretch>
        </p:blipFill>
        <p:spPr>
          <a:xfrm>
            <a:off x="4462825" y="1059009"/>
            <a:ext cx="1600425" cy="3290793"/>
          </a:xfrm>
          <a:prstGeom prst="rect">
            <a:avLst/>
          </a:prstGeom>
          <a:noFill/>
          <a:ln>
            <a:noFill/>
          </a:ln>
        </p:spPr>
      </p:pic>
      <p:pic>
        <p:nvPicPr>
          <p:cNvPr id="117" name="Google Shape;117;p19"/>
          <p:cNvPicPr preferRelativeResize="0"/>
          <p:nvPr/>
        </p:nvPicPr>
        <p:blipFill>
          <a:blip r:embed="rId4">
            <a:alphaModFix/>
          </a:blip>
          <a:stretch>
            <a:fillRect/>
          </a:stretch>
        </p:blipFill>
        <p:spPr>
          <a:xfrm>
            <a:off x="6795575" y="1059000"/>
            <a:ext cx="1600425" cy="32907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7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4402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Conclusion</a:t>
            </a:r>
            <a:endParaRPr/>
          </a:p>
        </p:txBody>
      </p:sp>
      <p:sp>
        <p:nvSpPr>
          <p:cNvPr id="123" name="Google Shape;123;p20"/>
          <p:cNvSpPr txBox="1"/>
          <p:nvPr>
            <p:ph idx="1" type="body"/>
          </p:nvPr>
        </p:nvSpPr>
        <p:spPr>
          <a:xfrm>
            <a:off x="311700" y="3750600"/>
            <a:ext cx="8520600" cy="803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We would like to sincerely thank you for listening to our presentation! Thank you from the RecycleBuddy team!</a:t>
            </a:r>
            <a:endParaRPr/>
          </a:p>
        </p:txBody>
      </p:sp>
      <p:sp>
        <p:nvSpPr>
          <p:cNvPr id="124" name="Google Shape;124;p20"/>
          <p:cNvSpPr txBox="1"/>
          <p:nvPr/>
        </p:nvSpPr>
        <p:spPr>
          <a:xfrm>
            <a:off x="1116300" y="784250"/>
            <a:ext cx="6832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roxima Nova"/>
                <a:ea typeface="Proxima Nova"/>
                <a:cs typeface="Proxima Nova"/>
                <a:sym typeface="Proxima Nova"/>
              </a:rPr>
              <a:t>RecycleBuddy is dedicated to reducing waste at the consumer level. The AR app solves the issue by helping the user place the item in the appropriate place using AR scanning technology.  </a:t>
            </a:r>
            <a:endParaRPr sz="1800">
              <a:latin typeface="Proxima Nova"/>
              <a:ea typeface="Proxima Nova"/>
              <a:cs typeface="Proxima Nova"/>
              <a:sym typeface="Proxima Nova"/>
            </a:endParaRPr>
          </a:p>
        </p:txBody>
      </p:sp>
      <p:pic>
        <p:nvPicPr>
          <p:cNvPr id="125" name="Google Shape;125;p20"/>
          <p:cNvPicPr preferRelativeResize="0"/>
          <p:nvPr/>
        </p:nvPicPr>
        <p:blipFill>
          <a:blip r:embed="rId3">
            <a:alphaModFix/>
          </a:blip>
          <a:stretch>
            <a:fillRect/>
          </a:stretch>
        </p:blipFill>
        <p:spPr>
          <a:xfrm>
            <a:off x="3611550" y="1800050"/>
            <a:ext cx="1920900" cy="192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Future Objectives</a:t>
            </a:r>
            <a:endParaRPr/>
          </a:p>
        </p:txBody>
      </p:sp>
      <p:sp>
        <p:nvSpPr>
          <p:cNvPr id="131" name="Google Shape;131;p21"/>
          <p:cNvSpPr txBox="1"/>
          <p:nvPr>
            <p:ph idx="1" type="body"/>
          </p:nvPr>
        </p:nvSpPr>
        <p:spPr>
          <a:xfrm>
            <a:off x="311700" y="1152475"/>
            <a:ext cx="4792800" cy="352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-Expand image database</a:t>
            </a:r>
            <a:endParaRPr/>
          </a:p>
          <a:p>
            <a:pPr indent="0" lvl="0" marL="0" rtl="0" algn="l">
              <a:spcBef>
                <a:spcPts val="1200"/>
              </a:spcBef>
              <a:spcAft>
                <a:spcPts val="0"/>
              </a:spcAft>
              <a:buNone/>
            </a:pPr>
            <a:r>
              <a:rPr lang="en"/>
              <a:t>-Improve image tracking efficiency (through database)</a:t>
            </a:r>
            <a:endParaRPr/>
          </a:p>
          <a:p>
            <a:pPr indent="0" lvl="0" marL="0" rtl="0" algn="l">
              <a:spcBef>
                <a:spcPts val="1200"/>
              </a:spcBef>
              <a:spcAft>
                <a:spcPts val="0"/>
              </a:spcAft>
              <a:buNone/>
            </a:pPr>
            <a:r>
              <a:rPr lang="en"/>
              <a:t>-Refine various pages/aesthetics</a:t>
            </a:r>
            <a:endParaRPr/>
          </a:p>
          <a:p>
            <a:pPr indent="0" lvl="0" marL="0" rtl="0" algn="l">
              <a:spcBef>
                <a:spcPts val="1200"/>
              </a:spcBef>
              <a:spcAft>
                <a:spcPts val="0"/>
              </a:spcAft>
              <a:buNone/>
            </a:pPr>
            <a:r>
              <a:rPr lang="en"/>
              <a:t>-Expand rewards system</a:t>
            </a:r>
            <a:endParaRPr/>
          </a:p>
          <a:p>
            <a:pPr indent="0" lvl="0" marL="0" rtl="0" algn="l">
              <a:spcBef>
                <a:spcPts val="1200"/>
              </a:spcBef>
              <a:spcAft>
                <a:spcPts val="1200"/>
              </a:spcAft>
              <a:buNone/>
            </a:pPr>
            <a:r>
              <a:t/>
            </a:r>
            <a:endParaRPr/>
          </a:p>
        </p:txBody>
      </p:sp>
      <p:pic>
        <p:nvPicPr>
          <p:cNvPr id="132" name="Google Shape;132;p21"/>
          <p:cNvPicPr preferRelativeResize="0"/>
          <p:nvPr/>
        </p:nvPicPr>
        <p:blipFill>
          <a:blip r:embed="rId3">
            <a:alphaModFix/>
          </a:blip>
          <a:stretch>
            <a:fillRect/>
          </a:stretch>
        </p:blipFill>
        <p:spPr>
          <a:xfrm>
            <a:off x="6091075" y="1637100"/>
            <a:ext cx="2231800" cy="223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