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06FD357F-E505-4877-B2AD-064D7505F0A4}">
  <a:tblStyle styleId="{06FD357F-E505-4877-B2AD-064D7505F0A4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things that are group learned from this </a:t>
            </a:r>
            <a:r>
              <a:rPr lang="en"/>
              <a:t>experience</a:t>
            </a:r>
            <a:r>
              <a:rPr lang="en"/>
              <a:t> is that planning ahead and being able to </a:t>
            </a:r>
            <a:r>
              <a:rPr lang="en"/>
              <a:t>recognize</a:t>
            </a:r>
            <a:r>
              <a:rPr lang="en"/>
              <a:t> problems before they arise is very important. For example when will we have our group meeting and who will be in charge of </a:t>
            </a:r>
            <a:r>
              <a:rPr lang="en"/>
              <a:t>certain</a:t>
            </a:r>
            <a:r>
              <a:rPr lang="en"/>
              <a:t> tasks. </a:t>
            </a:r>
            <a:r>
              <a:rPr lang="en"/>
              <a:t>Communication</a:t>
            </a:r>
            <a:r>
              <a:rPr lang="en"/>
              <a:t> is also a very important aspect, it helped us generate ideas and get </a:t>
            </a:r>
            <a:r>
              <a:rPr lang="en"/>
              <a:t>input</a:t>
            </a:r>
            <a:r>
              <a:rPr lang="en"/>
              <a:t> to improve existing ideas. The final lesson </a:t>
            </a:r>
            <a:r>
              <a:rPr lang="en"/>
              <a:t>learned</a:t>
            </a:r>
            <a:r>
              <a:rPr lang="en"/>
              <a:t> which we are sure everyone is aware of is it is better to make the prototypes </a:t>
            </a:r>
            <a:r>
              <a:rPr lang="en"/>
              <a:t>sooner</a:t>
            </a:r>
            <a:r>
              <a:rPr lang="en"/>
              <a:t> </a:t>
            </a:r>
            <a:r>
              <a:rPr lang="en"/>
              <a:t>than</a:t>
            </a:r>
            <a:r>
              <a:rPr lang="en"/>
              <a:t> later so when you run into problems you have time to solve them.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3.png"/><Relationship Id="rId4" Type="http://schemas.openxmlformats.org/officeDocument/2006/relationships/image" Target="../media/image0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00.jpg"/><Relationship Id="rId5" Type="http://schemas.openxmlformats.org/officeDocument/2006/relationships/image" Target="../media/image01.jpg"/><Relationship Id="rId6" Type="http://schemas.openxmlformats.org/officeDocument/2006/relationships/image" Target="../media/image06.jpg"/><Relationship Id="rId7" Type="http://schemas.openxmlformats.org/officeDocument/2006/relationships/image" Target="../media/image0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7.jpg"/><Relationship Id="rId4" Type="http://schemas.openxmlformats.org/officeDocument/2006/relationships/image" Target="../media/image10.jpg"/><Relationship Id="rId5" Type="http://schemas.openxmlformats.org/officeDocument/2006/relationships/image" Target="../media/image1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Hydroponics System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Group 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Cost</a:t>
            </a:r>
          </a:p>
        </p:txBody>
      </p:sp>
      <p:graphicFrame>
        <p:nvGraphicFramePr>
          <p:cNvPr id="123" name="Shape 123"/>
          <p:cNvGraphicFramePr/>
          <p:nvPr/>
        </p:nvGraphicFramePr>
        <p:xfrm>
          <a:off x="994450" y="955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{06FD357F-E505-4877-B2AD-064D7505F0A4}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Component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Cost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Drum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$70.00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Lumber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$40.00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Fasteners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$6.00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King Pins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$40.00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Screen 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$2.00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Hardware 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$30.00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Plexiglass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$60.00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Pail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$5.00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Labour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$20.00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Cost</a:t>
            </a:r>
          </a:p>
        </p:txBody>
      </p:sp>
      <p:graphicFrame>
        <p:nvGraphicFramePr>
          <p:cNvPr id="129" name="Shape 129"/>
          <p:cNvGraphicFramePr/>
          <p:nvPr/>
        </p:nvGraphicFramePr>
        <p:xfrm>
          <a:off x="952500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{06FD357F-E505-4877-B2AD-064D7505F0A4}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Component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Cost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Tool expense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$2.00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Foam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$22.00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Total Cost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$297.00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Shipping 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$41.00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Overhead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$5.00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Cost Delivered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$343.00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Sale Price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 sz="12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$763.00</a:t>
                      </a: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Future Steps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Adding a plexiglass cover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Adding a container to hold manure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Adding </a:t>
            </a:r>
            <a:r>
              <a:rPr lang="en"/>
              <a:t>removable</a:t>
            </a:r>
            <a:r>
              <a:rPr lang="en"/>
              <a:t> legs to increase the </a:t>
            </a:r>
            <a:r>
              <a:rPr lang="en"/>
              <a:t>height </a:t>
            </a: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Lessons learned.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200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"/>
              <a:t>Planning ahead is very important.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"/>
              <a:t>Communication is very important.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</a:pPr>
            <a:r>
              <a:rPr lang="en"/>
              <a:t>Prototypes should be made </a:t>
            </a:r>
            <a:r>
              <a:rPr lang="en"/>
              <a:t>earlier rather than later</a:t>
            </a:r>
            <a:r>
              <a:rPr lang="en"/>
              <a:t>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Problem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After meeting with a former refugee, it was found that life in the refugee camp is harsh.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Conditions include: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No electricity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Limited water supply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Large temperature range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Limited access to food</a:t>
            </a:r>
          </a:p>
        </p:txBody>
      </p:sp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9300" y="1514475"/>
            <a:ext cx="2762250" cy="211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16130" y="1784724"/>
            <a:ext cx="1776749" cy="25940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Problem 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From the data that was provided, we made a list of interpreted needs and </a:t>
            </a:r>
            <a:r>
              <a:rPr lang="en"/>
              <a:t>prioritized</a:t>
            </a:r>
            <a:r>
              <a:rPr lang="en"/>
              <a:t> them.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We then used these needs to create the following problem statement: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</a:rPr>
              <a:t>“</a:t>
            </a:r>
            <a:r>
              <a:rPr lang="en" sz="2400">
                <a:solidFill>
                  <a:schemeClr val="dk1"/>
                </a:solidFill>
              </a:rPr>
              <a:t>Syrian refugees need a way to get more food in a cheap, water efficient, and durable fashion”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Design Criteria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152475"/>
            <a:ext cx="8520600" cy="385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Prioritized Design Criteria (highest to lowest):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Electricity free mechanism(s).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Water efficient (L/day).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Must be cheap ($).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Can survive the harsh effects of desert conditions (durability).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Maintainability.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Can be used in any temperature.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Capable of providing enough food to help sustain a tent of 6 people.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Easily assembled.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Can grow a variety of plants.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Easy/intuitive operating procedures.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Does not require too much attention.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Can sit on top of sand/mud without having any effect on the system.</a:t>
            </a: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en" sz="1200">
                <a:solidFill>
                  <a:schemeClr val="dk1"/>
                </a:solidFill>
              </a:rPr>
              <a:t>Has to keep vermin away.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4575" y="1152475"/>
            <a:ext cx="3515351" cy="3515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11700" y="2292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Benchmarking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creenshot (96).png"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4783" y="865162"/>
            <a:ext cx="5134443" cy="399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694" y="1152475"/>
            <a:ext cx="1165975" cy="180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2957900"/>
            <a:ext cx="1610975" cy="161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21324" y="1152475"/>
            <a:ext cx="1610975" cy="1686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21326" y="3140080"/>
            <a:ext cx="1610975" cy="14287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.jpg"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3649" y="640225"/>
            <a:ext cx="3842448" cy="296857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/>
          <p:nvPr/>
        </p:nvSpPr>
        <p:spPr>
          <a:xfrm>
            <a:off x="2906450" y="1881775"/>
            <a:ext cx="1491600" cy="1226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4">
            <a:alphaModFix/>
          </a:blip>
          <a:srcRect b="44985" l="0" r="0" t="0"/>
          <a:stretch/>
        </p:blipFill>
        <p:spPr>
          <a:xfrm>
            <a:off x="-786825" y="1746125"/>
            <a:ext cx="3974248" cy="2829652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Conceptual Design</a:t>
            </a: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5">
            <a:alphaModFix/>
          </a:blip>
          <a:srcRect b="47976" l="0" r="0" t="0"/>
          <a:stretch/>
        </p:blipFill>
        <p:spPr>
          <a:xfrm>
            <a:off x="-1067800" y="1701675"/>
            <a:ext cx="3974248" cy="2675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Prototype I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2017-03-04 10.30.51.jpg" id="103" name="Shape 103"/>
          <p:cNvPicPr preferRelativeResize="0"/>
          <p:nvPr/>
        </p:nvPicPr>
        <p:blipFill rotWithShape="1">
          <a:blip r:embed="rId3">
            <a:alphaModFix/>
          </a:blip>
          <a:srcRect b="10098" l="0" r="0" t="14086"/>
          <a:stretch/>
        </p:blipFill>
        <p:spPr>
          <a:xfrm>
            <a:off x="1061025" y="1017724"/>
            <a:ext cx="7021952" cy="3992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Prototype 2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0" name="Shape 110"/>
          <p:cNvPicPr preferRelativeResize="0"/>
          <p:nvPr/>
        </p:nvPicPr>
        <p:blipFill rotWithShape="1">
          <a:blip r:embed="rId3">
            <a:alphaModFix/>
          </a:blip>
          <a:srcRect b="21140" l="0" r="0" t="2622"/>
          <a:stretch/>
        </p:blipFill>
        <p:spPr>
          <a:xfrm>
            <a:off x="1143000" y="1017725"/>
            <a:ext cx="6858000" cy="392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Prototype III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MG_20170329_101611.jpg" id="117" name="Shape 117"/>
          <p:cNvPicPr preferRelativeResize="0"/>
          <p:nvPr/>
        </p:nvPicPr>
        <p:blipFill rotWithShape="1">
          <a:blip r:embed="rId3">
            <a:alphaModFix/>
          </a:blip>
          <a:srcRect b="20737" l="0" r="25328" t="12839"/>
          <a:stretch/>
        </p:blipFill>
        <p:spPr>
          <a:xfrm>
            <a:off x="2011437" y="1222725"/>
            <a:ext cx="5121126" cy="3416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