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Raleway"/>
      <p:regular r:id="rId21"/>
      <p:bold r:id="rId22"/>
      <p:italic r:id="rId23"/>
      <p:boldItalic r:id="rId24"/>
    </p:embeddedFont>
    <p:embeddedFont>
      <p:font typeface="Lato"/>
      <p:regular r:id="rId25"/>
      <p:bold r:id="rId26"/>
      <p:italic r:id="rId27"/>
      <p:boldItalic r:id="rId28"/>
    </p:embeddedFont>
    <p:embeddedFont>
      <p:font typeface="Lato Black"/>
      <p:bold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A894D55-C852-4A77-A72A-DD15EB0701F2}">
  <a:tblStyle styleId="{DA894D55-C852-4A77-A72A-DD15EB0701F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aleway-bold.fntdata"/><Relationship Id="rId21" Type="http://schemas.openxmlformats.org/officeDocument/2006/relationships/font" Target="fonts/Raleway-regular.fntdata"/><Relationship Id="rId24" Type="http://schemas.openxmlformats.org/officeDocument/2006/relationships/font" Target="fonts/Raleway-boldItalic.fntdata"/><Relationship Id="rId23" Type="http://schemas.openxmlformats.org/officeDocument/2006/relationships/font" Target="fonts/Raleway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Lato-bold.fntdata"/><Relationship Id="rId25" Type="http://schemas.openxmlformats.org/officeDocument/2006/relationships/font" Target="fonts/Lato-regular.fntdata"/><Relationship Id="rId28" Type="http://schemas.openxmlformats.org/officeDocument/2006/relationships/font" Target="fonts/Lato-boldItalic.fntdata"/><Relationship Id="rId27" Type="http://schemas.openxmlformats.org/officeDocument/2006/relationships/font" Target="fonts/Lato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LatoBlack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LatoBlack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1988d13c8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1988d13c8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1988d13c8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1988d13c8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1adcf4490b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1adcf4490b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1988d13c88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31988d13c88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193d392d0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193d392d0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1988d13c8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1988d13c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1816f9e1e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1816f9e1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1816f9e1e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1816f9e1e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1adcf4490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1adcf4490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1988d13c88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1988d13c88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1816f9e1e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1816f9e1e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1988d13c88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1988d13c88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1816f9e1ef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1816f9e1ef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10.png"/><Relationship Id="rId6" Type="http://schemas.openxmlformats.org/officeDocument/2006/relationships/image" Target="../media/image2.png"/><Relationship Id="rId7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/>
        </p:nvSpPr>
        <p:spPr>
          <a:xfrm>
            <a:off x="0" y="1384075"/>
            <a:ext cx="7275600" cy="16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6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High Cup Holder</a:t>
            </a:r>
            <a:endParaRPr b="1" sz="6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7" name="Google Shape;87;p13"/>
          <p:cNvSpPr txBox="1"/>
          <p:nvPr/>
        </p:nvSpPr>
        <p:spPr>
          <a:xfrm>
            <a:off x="3813425" y="2665275"/>
            <a:ext cx="42105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Team Members: 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Demetri Hummel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Jordon Li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Matthew Robinson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Jonathan</a:t>
            </a: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Tsang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Abdurahman Omar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785550" y="2356675"/>
            <a:ext cx="2122800" cy="5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HCH A04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9" name="Google Shape;8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525" y="2665275"/>
            <a:ext cx="2821524" cy="2116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/>
          <p:nvPr>
            <p:ph type="title"/>
          </p:nvPr>
        </p:nvSpPr>
        <p:spPr>
          <a:xfrm>
            <a:off x="617225" y="6172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Prototype 2</a:t>
            </a:r>
            <a:endParaRPr/>
          </a:p>
        </p:txBody>
      </p:sp>
      <p:pic>
        <p:nvPicPr>
          <p:cNvPr id="168" name="Google Shape;16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225" y="1405088"/>
            <a:ext cx="2511425" cy="335127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9" name="Google Shape;169;p22"/>
          <p:cNvPicPr preferRelativeResize="0"/>
          <p:nvPr/>
        </p:nvPicPr>
        <p:blipFill rotWithShape="1">
          <a:blip r:embed="rId4">
            <a:alphaModFix/>
          </a:blip>
          <a:srcRect b="0" l="0" r="41217" t="0"/>
          <a:stretch/>
        </p:blipFill>
        <p:spPr>
          <a:xfrm>
            <a:off x="3533179" y="1754467"/>
            <a:ext cx="3040486" cy="26525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3"/>
          <p:cNvSpPr txBox="1"/>
          <p:nvPr>
            <p:ph type="title"/>
          </p:nvPr>
        </p:nvSpPr>
        <p:spPr>
          <a:xfrm>
            <a:off x="542375" y="6079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Final Prototype</a:t>
            </a:r>
            <a:endParaRPr/>
          </a:p>
        </p:txBody>
      </p:sp>
      <p:sp>
        <p:nvSpPr>
          <p:cNvPr id="175" name="Google Shape;175;p23"/>
          <p:cNvSpPr txBox="1"/>
          <p:nvPr>
            <p:ph idx="1" type="body"/>
          </p:nvPr>
        </p:nvSpPr>
        <p:spPr>
          <a:xfrm>
            <a:off x="654625" y="1441200"/>
            <a:ext cx="54990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CA"/>
              <a:t>[On Display]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4"/>
          <p:cNvSpPr txBox="1"/>
          <p:nvPr>
            <p:ph type="title"/>
          </p:nvPr>
        </p:nvSpPr>
        <p:spPr>
          <a:xfrm>
            <a:off x="727650" y="528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BOM</a:t>
            </a:r>
            <a:endParaRPr/>
          </a:p>
        </p:txBody>
      </p:sp>
      <p:graphicFrame>
        <p:nvGraphicFramePr>
          <p:cNvPr id="181" name="Google Shape;181;p24"/>
          <p:cNvGraphicFramePr/>
          <p:nvPr/>
        </p:nvGraphicFramePr>
        <p:xfrm>
          <a:off x="803325" y="1382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{DA894D55-C852-4A77-A72A-DD15EB0701F2}</a:tableStyleId>
              </a:tblPr>
              <a:tblGrid>
                <a:gridCol w="3534125"/>
                <a:gridCol w="3534125"/>
              </a:tblGrid>
              <a:tr h="624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600">
                          <a:latin typeface="Lato Black"/>
                          <a:ea typeface="Lato Black"/>
                          <a:cs typeface="Lato Black"/>
                          <a:sym typeface="Lato Black"/>
                        </a:rPr>
                        <a:t>Part</a:t>
                      </a:r>
                      <a:endParaRPr sz="1600">
                        <a:latin typeface="Lato Black"/>
                        <a:ea typeface="Lato Black"/>
                        <a:cs typeface="Lato Black"/>
                        <a:sym typeface="Lato Black"/>
                      </a:endParaRPr>
                    </a:p>
                  </a:txBody>
                  <a:tcPr marT="91425" marB="91425" marR="91425" marL="914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600">
                          <a:latin typeface="Lato Black"/>
                          <a:ea typeface="Lato Black"/>
                          <a:cs typeface="Lato Black"/>
                          <a:sym typeface="Lato Black"/>
                        </a:rPr>
                        <a:t>Cost ($CAD)</a:t>
                      </a:r>
                      <a:endParaRPr sz="1600">
                        <a:latin typeface="Lato Black"/>
                        <a:ea typeface="Lato Black"/>
                        <a:cs typeface="Lato Black"/>
                        <a:sym typeface="Lato Black"/>
                      </a:endParaRPr>
                    </a:p>
                  </a:txBody>
                  <a:tcPr marT="91425" marB="91425" marR="91425" marL="91425">
                    <a:solidFill>
                      <a:srgbClr val="D9D9D9"/>
                    </a:solidFill>
                  </a:tcPr>
                </a:tc>
              </a:tr>
              <a:tr h="6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Lamp Arm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12.99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PVC Pipe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23.99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Clamp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2.99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SolidWorks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Free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Total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39.97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5"/>
          <p:cNvSpPr txBox="1"/>
          <p:nvPr>
            <p:ph type="title"/>
          </p:nvPr>
        </p:nvSpPr>
        <p:spPr>
          <a:xfrm>
            <a:off x="663975" y="579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Lessons Learned</a:t>
            </a:r>
            <a:endParaRPr/>
          </a:p>
        </p:txBody>
      </p:sp>
      <p:sp>
        <p:nvSpPr>
          <p:cNvPr id="187" name="Google Shape;187;p25"/>
          <p:cNvSpPr txBox="1"/>
          <p:nvPr/>
        </p:nvSpPr>
        <p:spPr>
          <a:xfrm>
            <a:off x="130675" y="1558550"/>
            <a:ext cx="2983800" cy="28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Swivel Arm</a:t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Key Lessons Learned:</a:t>
            </a:r>
            <a:endParaRPr b="1"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Simplicity is Essential and complex mechanisms can make designs cumbersome and challenging to implement.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The design must align with both the user and their wheelchair to function effectively.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Moved to a more compact, efficient solution that would better suit the user’s needs and the space limitations.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8" name="Google Shape;188;p25"/>
          <p:cNvSpPr txBox="1"/>
          <p:nvPr/>
        </p:nvSpPr>
        <p:spPr>
          <a:xfrm>
            <a:off x="3095600" y="1558550"/>
            <a:ext cx="2983800" cy="28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Air Spring Stand Arm</a:t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Key Lessons Learned:</a:t>
            </a:r>
            <a:endParaRPr sz="1200"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Tension control needed to be carefully calibrated to avoid instability and force issues.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Balancing force, ease of use, and safety is essential for design success.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Transitioned to a more controlled articulating arm, which provides better stability without relying on excessive force or tension.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9" name="Google Shape;189;p25"/>
          <p:cNvSpPr txBox="1"/>
          <p:nvPr/>
        </p:nvSpPr>
        <p:spPr>
          <a:xfrm>
            <a:off x="6060525" y="1558550"/>
            <a:ext cx="2983800" cy="28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Articulating Lamp Arm</a:t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Key Lessons Learned:</a:t>
            </a:r>
            <a:endParaRPr sz="1200"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Design needs to be reinforced for weight-bearing capabilities without losing flexibility.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Replaced air spring with articulating arm so it still matches weight requirements 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/>
          <p:nvPr>
            <p:ph type="title"/>
          </p:nvPr>
        </p:nvSpPr>
        <p:spPr>
          <a:xfrm>
            <a:off x="782100" y="5639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Live Demo</a:t>
            </a:r>
            <a:endParaRPr/>
          </a:p>
        </p:txBody>
      </p:sp>
      <p:sp>
        <p:nvSpPr>
          <p:cNvPr id="195" name="Google Shape;195;p2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607900" y="5798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Table of Contents</a:t>
            </a:r>
            <a:endParaRPr/>
          </a:p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>
            <a:off x="727650" y="1441200"/>
            <a:ext cx="7688700" cy="28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Problem Statement</a:t>
            </a:r>
            <a:endParaRPr sz="1400"/>
          </a:p>
          <a:p>
            <a:pPr indent="-3048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CA" sz="1200"/>
              <a:t>Client</a:t>
            </a:r>
            <a:endParaRPr sz="1200"/>
          </a:p>
          <a:p>
            <a:pPr indent="-3048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CA" sz="1200"/>
              <a:t>Customer Needs</a:t>
            </a:r>
            <a:endParaRPr sz="1200"/>
          </a:p>
          <a:p>
            <a:pPr indent="-2921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-CA" sz="1200"/>
              <a:t>DFX</a:t>
            </a:r>
            <a:endParaRPr sz="1000"/>
          </a:p>
          <a:p>
            <a:pPr indent="-3048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CA" sz="1200"/>
              <a:t>Solutions</a:t>
            </a:r>
            <a:endParaRPr sz="1200"/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Design Process</a:t>
            </a:r>
            <a:endParaRPr sz="1400"/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 sz="1400"/>
              <a:t>Target Specs</a:t>
            </a:r>
            <a:endParaRPr sz="1400"/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 sz="1400"/>
              <a:t>Benchmarking</a:t>
            </a:r>
            <a:endParaRPr sz="1400"/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Prototype 1</a:t>
            </a:r>
            <a:endParaRPr sz="1400"/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Lessons Learned</a:t>
            </a:r>
            <a:endParaRPr sz="1400"/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Plan for Future</a:t>
            </a:r>
            <a:endParaRPr sz="1400"/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Questions</a:t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>
            <p:ph type="title"/>
          </p:nvPr>
        </p:nvSpPr>
        <p:spPr>
          <a:xfrm>
            <a:off x="595725" y="5883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Client</a:t>
            </a:r>
            <a:endParaRPr/>
          </a:p>
        </p:txBody>
      </p:sp>
      <p:sp>
        <p:nvSpPr>
          <p:cNvPr id="101" name="Google Shape;101;p15"/>
          <p:cNvSpPr txBox="1"/>
          <p:nvPr>
            <p:ph idx="1" type="body"/>
          </p:nvPr>
        </p:nvSpPr>
        <p:spPr>
          <a:xfrm>
            <a:off x="408950" y="3798200"/>
            <a:ext cx="2439900" cy="39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100"/>
          </a:p>
        </p:txBody>
      </p:sp>
      <p:pic>
        <p:nvPicPr>
          <p:cNvPr id="102" name="Google Shape;10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950" y="1365250"/>
            <a:ext cx="2439900" cy="24399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3" name="Google Shape;10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0125" y="1365250"/>
            <a:ext cx="2439900" cy="24399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4" name="Google Shape;10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1300" y="1351800"/>
            <a:ext cx="2439900" cy="24399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/>
          <p:nvPr>
            <p:ph type="title"/>
          </p:nvPr>
        </p:nvSpPr>
        <p:spPr>
          <a:xfrm>
            <a:off x="570450" y="598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Customer Needs</a:t>
            </a:r>
            <a:endParaRPr/>
          </a:p>
        </p:txBody>
      </p:sp>
      <p:grpSp>
        <p:nvGrpSpPr>
          <p:cNvPr id="110" name="Google Shape;110;p16"/>
          <p:cNvGrpSpPr/>
          <p:nvPr/>
        </p:nvGrpSpPr>
        <p:grpSpPr>
          <a:xfrm>
            <a:off x="3624487" y="3191388"/>
            <a:ext cx="2506462" cy="1720967"/>
            <a:chOff x="190113" y="2886475"/>
            <a:chExt cx="2743200" cy="1832375"/>
          </a:xfrm>
        </p:grpSpPr>
        <p:pic>
          <p:nvPicPr>
            <p:cNvPr id="111" name="Google Shape;111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90150" y="2886475"/>
              <a:ext cx="2743126" cy="1542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" name="Google Shape;112;p16"/>
            <p:cNvSpPr txBox="1"/>
            <p:nvPr/>
          </p:nvSpPr>
          <p:spPr>
            <a:xfrm>
              <a:off x="190113" y="4395450"/>
              <a:ext cx="27432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en-CA" sz="1000">
                  <a:solidFill>
                    <a:schemeClr val="accent1"/>
                  </a:solidFill>
                  <a:latin typeface="Lato"/>
                  <a:ea typeface="Lato"/>
                  <a:cs typeface="Lato"/>
                  <a:sym typeface="Lato"/>
                </a:rPr>
                <a:t>Be durable for rough use on OC Transpo</a:t>
              </a:r>
              <a:endPara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113" name="Google Shape;113;p16"/>
          <p:cNvGrpSpPr/>
          <p:nvPr/>
        </p:nvGrpSpPr>
        <p:grpSpPr>
          <a:xfrm>
            <a:off x="1774837" y="1329279"/>
            <a:ext cx="2311157" cy="1720990"/>
            <a:chOff x="1992888" y="1538025"/>
            <a:chExt cx="2743213" cy="1832400"/>
          </a:xfrm>
        </p:grpSpPr>
        <p:pic>
          <p:nvPicPr>
            <p:cNvPr id="114" name="Google Shape;114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992900" y="1538025"/>
              <a:ext cx="2743200" cy="15361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5" name="Google Shape;115;p16"/>
            <p:cNvSpPr txBox="1"/>
            <p:nvPr/>
          </p:nvSpPr>
          <p:spPr>
            <a:xfrm>
              <a:off x="1992888" y="3012700"/>
              <a:ext cx="27432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en-CA" sz="1100">
                  <a:solidFill>
                    <a:schemeClr val="accent1"/>
                  </a:solidFill>
                  <a:latin typeface="Lato"/>
                  <a:ea typeface="Lato"/>
                  <a:cs typeface="Lato"/>
                  <a:sym typeface="Lato"/>
                </a:rPr>
                <a:t>Offer easy access near the head</a:t>
              </a:r>
              <a:endPara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6" name="Google Shape;116;p16"/>
            <p:cNvSpPr/>
            <p:nvPr/>
          </p:nvSpPr>
          <p:spPr>
            <a:xfrm>
              <a:off x="1992900" y="1538025"/>
              <a:ext cx="2743200" cy="1832400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117" name="Google Shape;117;p16"/>
          <p:cNvGrpSpPr/>
          <p:nvPr/>
        </p:nvGrpSpPr>
        <p:grpSpPr>
          <a:xfrm>
            <a:off x="1307385" y="3191409"/>
            <a:ext cx="2647462" cy="1724475"/>
            <a:chOff x="2114188" y="1324325"/>
            <a:chExt cx="2743200" cy="1724475"/>
          </a:xfrm>
        </p:grpSpPr>
        <p:pic>
          <p:nvPicPr>
            <p:cNvPr id="118" name="Google Shape;118;p1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761738" y="1324325"/>
              <a:ext cx="1448100" cy="1448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9" name="Google Shape;119;p16"/>
            <p:cNvSpPr txBox="1"/>
            <p:nvPr/>
          </p:nvSpPr>
          <p:spPr>
            <a:xfrm>
              <a:off x="2114188" y="2725400"/>
              <a:ext cx="27432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en-CA" sz="1000">
                  <a:solidFill>
                    <a:schemeClr val="accent1"/>
                  </a:solidFill>
                  <a:latin typeface="Lato"/>
                  <a:ea typeface="Lato"/>
                  <a:cs typeface="Lato"/>
                  <a:sym typeface="Lato"/>
                </a:rPr>
                <a:t>User Friendly/Easy to Use</a:t>
              </a:r>
              <a:endPara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20" name="Google Shape;120;p16"/>
            <p:cNvSpPr/>
            <p:nvPr/>
          </p:nvSpPr>
          <p:spPr>
            <a:xfrm>
              <a:off x="2600038" y="1324325"/>
              <a:ext cx="1771500" cy="1721100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21" name="Google Shape;121;p16"/>
          <p:cNvSpPr/>
          <p:nvPr/>
        </p:nvSpPr>
        <p:spPr>
          <a:xfrm>
            <a:off x="3624498" y="3191440"/>
            <a:ext cx="2506200" cy="17211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22" name="Google Shape;122;p16"/>
          <p:cNvGrpSpPr/>
          <p:nvPr/>
        </p:nvGrpSpPr>
        <p:grpSpPr>
          <a:xfrm>
            <a:off x="4217443" y="1312652"/>
            <a:ext cx="1848029" cy="1754253"/>
            <a:chOff x="2705750" y="1241813"/>
            <a:chExt cx="1771500" cy="1760238"/>
          </a:xfrm>
        </p:grpSpPr>
        <p:pic>
          <p:nvPicPr>
            <p:cNvPr id="123" name="Google Shape;123;p1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862850" y="1268950"/>
              <a:ext cx="1457325" cy="140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4" name="Google Shape;124;p16"/>
            <p:cNvSpPr txBox="1"/>
            <p:nvPr/>
          </p:nvSpPr>
          <p:spPr>
            <a:xfrm>
              <a:off x="2762611" y="2678650"/>
              <a:ext cx="16578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en-CA" sz="1000">
                  <a:solidFill>
                    <a:schemeClr val="accent1"/>
                  </a:solidFill>
                  <a:latin typeface="Lato"/>
                  <a:ea typeface="Lato"/>
                  <a:cs typeface="Lato"/>
                  <a:sym typeface="Lato"/>
                </a:rPr>
                <a:t>Affordable and Durable</a:t>
              </a:r>
              <a:endPara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25" name="Google Shape;125;p16"/>
            <p:cNvSpPr/>
            <p:nvPr/>
          </p:nvSpPr>
          <p:spPr>
            <a:xfrm>
              <a:off x="2705750" y="1241813"/>
              <a:ext cx="1771500" cy="1721100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126" name="Google Shape;126;p16"/>
          <p:cNvGrpSpPr/>
          <p:nvPr/>
        </p:nvGrpSpPr>
        <p:grpSpPr>
          <a:xfrm>
            <a:off x="6244148" y="1312648"/>
            <a:ext cx="2211905" cy="1721027"/>
            <a:chOff x="6365723" y="1329273"/>
            <a:chExt cx="2211905" cy="1721027"/>
          </a:xfrm>
        </p:grpSpPr>
        <p:sp>
          <p:nvSpPr>
            <p:cNvPr id="127" name="Google Shape;127;p16"/>
            <p:cNvSpPr txBox="1"/>
            <p:nvPr/>
          </p:nvSpPr>
          <p:spPr>
            <a:xfrm>
              <a:off x="6578575" y="2768150"/>
              <a:ext cx="1786200" cy="23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>
                  <a:solidFill>
                    <a:schemeClr val="accent1"/>
                  </a:solidFill>
                  <a:latin typeface="Lato"/>
                  <a:ea typeface="Lato"/>
                  <a:cs typeface="Lato"/>
                  <a:sym typeface="Lato"/>
                </a:rPr>
                <a:t>Minimal Low Profile Design </a:t>
              </a:r>
              <a:endPara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descr="Simplicity Is Your Superpower: Do More with the Power of Subtraction" id="128" name="Google Shape;128;p16"/>
            <p:cNvPicPr preferRelativeResize="0"/>
            <p:nvPr/>
          </p:nvPicPr>
          <p:blipFill rotWithShape="1">
            <a:blip r:embed="rId7">
              <a:alphaModFix/>
            </a:blip>
            <a:srcRect b="16191" l="8098" r="13279" t="0"/>
            <a:stretch/>
          </p:blipFill>
          <p:spPr>
            <a:xfrm>
              <a:off x="6365723" y="1329273"/>
              <a:ext cx="2211905" cy="1477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9" name="Google Shape;129;p16"/>
            <p:cNvSpPr/>
            <p:nvPr/>
          </p:nvSpPr>
          <p:spPr>
            <a:xfrm>
              <a:off x="6365725" y="1337300"/>
              <a:ext cx="2211900" cy="1713000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>
            <p:ph type="title"/>
          </p:nvPr>
        </p:nvSpPr>
        <p:spPr>
          <a:xfrm>
            <a:off x="727650" y="5856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Problem Statement</a:t>
            </a:r>
            <a:endParaRPr/>
          </a:p>
        </p:txBody>
      </p:sp>
      <p:sp>
        <p:nvSpPr>
          <p:cNvPr id="135" name="Google Shape;135;p17"/>
          <p:cNvSpPr txBox="1"/>
          <p:nvPr>
            <p:ph idx="1" type="body"/>
          </p:nvPr>
        </p:nvSpPr>
        <p:spPr>
          <a:xfrm>
            <a:off x="727650" y="15327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CA"/>
              <a:t>Our client, who relies on a wheelchair and has limited arm mobility, struggles with safely accessing their beverage during daily activities while existing solutions fail to meet their unique needs, emphasizing the critical importance of creating a single, tailored cup holder that is secure, adaptable, and fosters their independence.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/>
          <p:nvPr>
            <p:ph type="title"/>
          </p:nvPr>
        </p:nvSpPr>
        <p:spPr>
          <a:xfrm>
            <a:off x="570450" y="598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Our 3 Most Important DFX</a:t>
            </a:r>
            <a:endParaRPr/>
          </a:p>
        </p:txBody>
      </p:sp>
      <p:sp>
        <p:nvSpPr>
          <p:cNvPr id="141" name="Google Shape;141;p18"/>
          <p:cNvSpPr txBox="1"/>
          <p:nvPr>
            <p:ph idx="1" type="body"/>
          </p:nvPr>
        </p:nvSpPr>
        <p:spPr>
          <a:xfrm>
            <a:off x="380200" y="1418825"/>
            <a:ext cx="2543700" cy="29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400"/>
              <a:t>Usability: </a:t>
            </a:r>
            <a:endParaRPr b="1"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Intuitive design for easy use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Adjustable features for different cup sizes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Simple installation on wheelchair armrest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Enhances independence and reduces frustration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/>
          </a:p>
        </p:txBody>
      </p:sp>
      <p:sp>
        <p:nvSpPr>
          <p:cNvPr id="142" name="Google Shape;142;p18"/>
          <p:cNvSpPr txBox="1"/>
          <p:nvPr>
            <p:ph idx="1" type="body"/>
          </p:nvPr>
        </p:nvSpPr>
        <p:spPr>
          <a:xfrm>
            <a:off x="3268163" y="1418825"/>
            <a:ext cx="2543700" cy="29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400"/>
              <a:t>Safety:</a:t>
            </a:r>
            <a:endParaRPr b="1"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Secure mounting to prevent accidents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Durable, non-toxic materials for long-term reliability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Compact to reduce space on transit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/>
          </a:p>
        </p:txBody>
      </p:sp>
      <p:sp>
        <p:nvSpPr>
          <p:cNvPr id="143" name="Google Shape;143;p18"/>
          <p:cNvSpPr txBox="1"/>
          <p:nvPr>
            <p:ph idx="1" type="body"/>
          </p:nvPr>
        </p:nvSpPr>
        <p:spPr>
          <a:xfrm>
            <a:off x="6156125" y="1418825"/>
            <a:ext cx="2543700" cy="29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400"/>
              <a:t>Manufacturability: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Simple and efficient design for cost-effective production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Use of available materials and tools for practicality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Quick and reliable build process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"/>
          <p:cNvSpPr txBox="1"/>
          <p:nvPr>
            <p:ph type="title"/>
          </p:nvPr>
        </p:nvSpPr>
        <p:spPr>
          <a:xfrm>
            <a:off x="617225" y="6079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Solution </a:t>
            </a:r>
            <a:endParaRPr/>
          </a:p>
        </p:txBody>
      </p:sp>
      <p:sp>
        <p:nvSpPr>
          <p:cNvPr id="149" name="Google Shape;149;p19"/>
          <p:cNvSpPr txBox="1"/>
          <p:nvPr>
            <p:ph idx="1" type="body"/>
          </p:nvPr>
        </p:nvSpPr>
        <p:spPr>
          <a:xfrm>
            <a:off x="727650" y="15327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CA"/>
              <a:t>Minimal Black-Coloured High Cup Holder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CA"/>
              <a:t>Large enough to </a:t>
            </a:r>
            <a:r>
              <a:rPr lang="en-CA"/>
              <a:t>accommodate</a:t>
            </a:r>
            <a:r>
              <a:rPr lang="en-CA"/>
              <a:t> many different types of cup sizes but not obstructively so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CA"/>
              <a:t>Attached</a:t>
            </a:r>
            <a:r>
              <a:rPr lang="en-CA"/>
              <a:t> using a removable screw, cup holder is replaceable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CA"/>
              <a:t>Attached to wheelchair using a simple hand-screw tightening clamp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CA"/>
              <a:t>Swivel arm mechanism that can be moved in all directions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CA"/>
              <a:t>Uses high quality plastic and aluminum metal to ensure stability and durability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CA"/>
              <a:t>Uses cost-effective and efficient materials that can be </a:t>
            </a:r>
            <a:r>
              <a:rPr lang="en-CA"/>
              <a:t>easily</a:t>
            </a:r>
            <a:r>
              <a:rPr lang="en-CA"/>
              <a:t> replaced and repaired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 txBox="1"/>
          <p:nvPr>
            <p:ph type="title"/>
          </p:nvPr>
        </p:nvSpPr>
        <p:spPr>
          <a:xfrm>
            <a:off x="617225" y="6079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Target</a:t>
            </a:r>
            <a:r>
              <a:rPr lang="en-CA"/>
              <a:t> Specs</a:t>
            </a:r>
            <a:endParaRPr/>
          </a:p>
        </p:txBody>
      </p:sp>
      <p:graphicFrame>
        <p:nvGraphicFramePr>
          <p:cNvPr id="155" name="Google Shape;155;p20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{DA894D55-C852-4A77-A72A-DD15EB0701F2}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/>
                        <a:t>Spec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/>
                        <a:t>Target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/>
                        <a:t>Actual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Weight Capacity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3KG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3.21KG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Range of Motion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180 Degrees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350 Degrees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Installation Time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&lt;2 minutes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&lt;1 minute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Maximum Cup Size (Diameter)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8 CM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8 CM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Life Expectancy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2 Years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5+ Years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 txBox="1"/>
          <p:nvPr>
            <p:ph type="title"/>
          </p:nvPr>
        </p:nvSpPr>
        <p:spPr>
          <a:xfrm>
            <a:off x="458250" y="5892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Prototype 1</a:t>
            </a:r>
            <a:endParaRPr/>
          </a:p>
        </p:txBody>
      </p:sp>
      <p:pic>
        <p:nvPicPr>
          <p:cNvPr descr="Inserting image..." id="161" name="Google Shape;16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563" y="1422525"/>
            <a:ext cx="3543300" cy="265747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2" name="Google Shape;16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0235" y="1422525"/>
            <a:ext cx="2951393" cy="265747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