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notesMasterIdLst>
    <p:notesMasterId r:id="rId27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x="18288000" cy="10287000"/>
  <p:notesSz cx="6858000" cy="9144000"/>
  <p:embeddedFontLst>
    <p:embeddedFont>
      <p:font typeface="Cormorant Garamond Bold Italics" charset="1" panose="00000800000000000000"/>
      <p:regular r:id="rId23"/>
    </p:embeddedFont>
    <p:embeddedFont>
      <p:font typeface="Quicksand" charset="1" panose="00000000000000000000"/>
      <p:regular r:id="rId24"/>
    </p:embeddedFont>
    <p:embeddedFont>
      <p:font typeface="Quicksand Bold" charset="1" panose="00000000000000000000"/>
      <p:regular r:id="rId25"/>
    </p:embeddedFont>
    <p:embeddedFont>
      <p:font typeface="Cormorant Garamond Bold" charset="1" panose="00000800000000000000"/>
      <p:regular r:id="rId26"/>
    </p:embeddedFont>
    <p:embeddedFont>
      <p:font typeface="Canva Sans Bold" charset="1" panose="020B0803030501040103"/>
      <p:regular r:id="rId3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fonts/font25.fntdata" Type="http://schemas.openxmlformats.org/officeDocument/2006/relationships/font"/><Relationship Id="rId26" Target="fonts/font26.fntdata" Type="http://schemas.openxmlformats.org/officeDocument/2006/relationships/font"/><Relationship Id="rId27" Target="notesMasters/notesMaster1.xml" Type="http://schemas.openxmlformats.org/officeDocument/2006/relationships/notesMaster"/><Relationship Id="rId28" Target="theme/theme2.xml" Type="http://schemas.openxmlformats.org/officeDocument/2006/relationships/theme"/><Relationship Id="rId29" Target="notesSlides/notesSlide1.xml" Type="http://schemas.openxmlformats.org/officeDocument/2006/relationships/notesSlide"/><Relationship Id="rId3" Target="viewProps.xml" Type="http://schemas.openxmlformats.org/officeDocument/2006/relationships/viewProps"/><Relationship Id="rId30" Target="notesSlides/notesSlide2.xml" Type="http://schemas.openxmlformats.org/officeDocument/2006/relationships/notesSlide"/><Relationship Id="rId31" Target="notesSlides/notesSlide3.xml" Type="http://schemas.openxmlformats.org/officeDocument/2006/relationships/notesSlide"/><Relationship Id="rId32" Target="notesSlides/notesSlide4.xml" Type="http://schemas.openxmlformats.org/officeDocument/2006/relationships/notesSlide"/><Relationship Id="rId33" Target="notesSlides/notesSlide5.xml" Type="http://schemas.openxmlformats.org/officeDocument/2006/relationships/notesSlide"/><Relationship Id="rId34" Target="fonts/font34.fntdata" Type="http://schemas.openxmlformats.org/officeDocument/2006/relationships/font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notesMasters/_rels/notesMaster1.xml.rels><?xml version="1.0" encoding="UTF-8" standalone="yes"?>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8.xml" Type="http://schemas.openxmlformats.org/officeDocument/2006/relationships/slide"/></Relationships>
</file>

<file path=ppt/notesSlides/_rels/notesSlide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9.xml" Type="http://schemas.openxmlformats.org/officeDocument/2006/relationships/slide"/></Relationships>
</file>

<file path=ppt/notesSlides/_rels/notesSlide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1.xml" Type="http://schemas.openxmlformats.org/officeDocument/2006/relationships/slide"/></Relationships>
</file>

<file path=ppt/notesSlides/_rels/notesSlide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2.xml" Type="http://schemas.openxmlformats.org/officeDocument/2006/relationships/slide"/></Relationships>
</file>

<file path=ppt/notesSlides/_rels/notesSlide5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3.xml" Type="http://schemas.openxmlformats.org/officeDocument/2006/relationships/slide"/></Relationships>
</file>

<file path=ppt/notesSlides/notesSlide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Explain what these products do well, their shortcomings, and why they fail to</a:t>
            </a:r>
          </a:p>
          <a:p>
            <a:r>
              <a:rPr lang="en-US"/>
              <a:t>meet the client’s specific needs.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Explain why you chose these metrics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explain why we chose this design process and how we are completing each step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 Where do you currently stand in your project?</a:t>
            </a:r>
          </a:p>
          <a:p>
            <a:r>
              <a:rPr lang="en-US"/>
              <a:t> Are you on schedule?</a:t>
            </a:r>
          </a:p>
          <a:p>
            <a:r>
              <a:rPr lang="en-US"/>
              <a:t> Are you staying within the planned budget and timelines?</a:t>
            </a:r>
          </a:p>
          <a:p>
            <a:r>
              <a:rPr lang="en-US"/>
              <a:t> What challenges have you encountered, and what strategies will your team employ to</a:t>
            </a:r>
          </a:p>
          <a:p>
            <a:r>
              <a:rPr lang="en-US"/>
              <a:t>overcome them?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 Show how you incorporated client feedback for aligning the design with user needs and</a:t>
            </a:r>
          </a:p>
          <a:p>
            <a:r>
              <a:rPr lang="en-US"/>
              <a:t>expectations.</a:t>
            </a:r>
          </a:p>
          <a:p>
            <a:r>
              <a:rPr lang="en-US"/>
              <a:t>• Evaluate the concept against client needs and target metrics</a:t>
            </a:r>
          </a:p>
          <a:p>
            <a:r>
              <a:rPr lang="en-US"/>
              <a:t>• Demonstrate how the concept meets DFX criteria such as cost efficiency,</a:t>
            </a:r>
          </a:p>
          <a:p>
            <a:r>
              <a:rPr lang="en-US"/>
              <a:t>manufacturability, sustainability, etc.</a:t>
            </a:r>
          </a:p>
          <a:p>
            <a:r>
              <a:rPr lang="en-US"/>
              <a:t>• Explain how the best concept is chosen based on its ability to provide value and meet</a:t>
            </a:r>
          </a:p>
          <a:p>
            <a:r>
              <a:rPr lang="en-US"/>
              <a:t>both technical and client-specific criteria.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sv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.xml" Type="http://schemas.openxmlformats.org/officeDocument/2006/relationships/notesSlide"/><Relationship Id="rId3" Target="../media/image14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.xml" Type="http://schemas.openxmlformats.org/officeDocument/2006/relationships/notesSlid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5.xml" Type="http://schemas.openxmlformats.org/officeDocument/2006/relationships/notesSlide"/><Relationship Id="rId3" Target="../media/image15.png" Type="http://schemas.openxmlformats.org/officeDocument/2006/relationships/image"/><Relationship Id="rId4" Target="../media/image16.png" Type="http://schemas.openxmlformats.org/officeDocument/2006/relationships/image"/><Relationship Id="rId5" Target="../media/image17.jpeg" Type="http://schemas.openxmlformats.org/officeDocument/2006/relationships/image"/><Relationship Id="rId6" Target="../media/image18.jpe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png" Type="http://schemas.openxmlformats.org/officeDocument/2006/relationships/image"/><Relationship Id="rId3" Target="../media/image20.png" Type="http://schemas.openxmlformats.org/officeDocument/2006/relationships/image"/><Relationship Id="rId4" Target="../media/image21.png" Type="http://schemas.openxmlformats.org/officeDocument/2006/relationships/image"/><Relationship Id="rId5" Target="../media/image22.png" Type="http://schemas.openxmlformats.org/officeDocument/2006/relationships/image"/><Relationship Id="rId6" Target="../media/image23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4.png" Type="http://schemas.openxmlformats.org/officeDocument/2006/relationships/image"/><Relationship Id="rId3" Target="../media/image25.png" Type="http://schemas.openxmlformats.org/officeDocument/2006/relationships/image"/><Relationship Id="rId4" Target="../media/image26.png" Type="http://schemas.openxmlformats.org/officeDocument/2006/relationships/image"/><Relationship Id="rId5" Target="../media/image27.png" Type="http://schemas.openxmlformats.org/officeDocument/2006/relationships/image"/><Relationship Id="rId6" Target="../media/image28.png" Type="http://schemas.openxmlformats.org/officeDocument/2006/relationships/image"/><Relationship Id="rId7" Target="../media/image29.png" Type="http://schemas.openxmlformats.org/officeDocument/2006/relationships/image"/><Relationship Id="rId8" Target="../media/image30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jpeg" Type="http://schemas.openxmlformats.org/officeDocument/2006/relationships/image"/><Relationship Id="rId5" Target="../media/image4.jpeg" Type="http://schemas.openxmlformats.org/officeDocument/2006/relationships/image"/><Relationship Id="rId6" Target="../media/image5.jpeg" Type="http://schemas.openxmlformats.org/officeDocument/2006/relationships/image"/><Relationship Id="rId7" Target="../media/image6.jpeg" Type="http://schemas.openxmlformats.org/officeDocument/2006/relationships/image"/><Relationship Id="rId8" Target="../media/image7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.xml" Type="http://schemas.openxmlformats.org/officeDocument/2006/relationships/notesSlide"/><Relationship Id="rId3" Target="../media/image9.png" Type="http://schemas.openxmlformats.org/officeDocument/2006/relationships/image"/><Relationship Id="rId4" Target="../media/image10.png" Type="http://schemas.openxmlformats.org/officeDocument/2006/relationships/image"/><Relationship Id="rId5" Target="../media/image11.png" Type="http://schemas.openxmlformats.org/officeDocument/2006/relationships/image"/><Relationship Id="rId6" Target="../media/image1.png" Type="http://schemas.openxmlformats.org/officeDocument/2006/relationships/image"/><Relationship Id="rId7" Target="../media/image2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.xml" Type="http://schemas.openxmlformats.org/officeDocument/2006/relationships/notesSlid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43764" y="2478342"/>
            <a:ext cx="16229942" cy="31857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6009"/>
              </a:lnSpc>
              <a:spcBef>
                <a:spcPct val="0"/>
              </a:spcBef>
            </a:pPr>
            <a:r>
              <a:rPr lang="en-US" b="true" sz="18577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Folding Cane</a:t>
            </a:r>
          </a:p>
        </p:txBody>
      </p:sp>
      <p:sp>
        <p:nvSpPr>
          <p:cNvPr name="AutoShape 3" id="3"/>
          <p:cNvSpPr/>
          <p:nvPr/>
        </p:nvSpPr>
        <p:spPr>
          <a:xfrm>
            <a:off x="9158735" y="990600"/>
            <a:ext cx="8114971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>
            <a:off x="1043764" y="9296400"/>
            <a:ext cx="8114971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5" id="5"/>
          <p:cNvSpPr/>
          <p:nvPr/>
        </p:nvSpPr>
        <p:spPr>
          <a:xfrm flipH="false" flipV="false" rot="0">
            <a:off x="9618706" y="9037492"/>
            <a:ext cx="2968854" cy="441617"/>
          </a:xfrm>
          <a:custGeom>
            <a:avLst/>
            <a:gdLst/>
            <a:ahLst/>
            <a:cxnLst/>
            <a:rect r="r" b="b" t="t" l="l"/>
            <a:pathLst>
              <a:path h="441617" w="2968854">
                <a:moveTo>
                  <a:pt x="0" y="0"/>
                </a:moveTo>
                <a:lnTo>
                  <a:pt x="2968854" y="0"/>
                </a:lnTo>
                <a:lnTo>
                  <a:pt x="2968854" y="441616"/>
                </a:lnTo>
                <a:lnTo>
                  <a:pt x="0" y="4416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737539" y="5908475"/>
            <a:ext cx="12812922" cy="8378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844"/>
              </a:lnSpc>
              <a:spcBef>
                <a:spcPct val="0"/>
              </a:spcBef>
            </a:pPr>
            <a:r>
              <a:rPr lang="en-US" sz="4889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Project Progress Presentation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5649752" y="7032069"/>
            <a:ext cx="6988496" cy="5259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397"/>
              </a:lnSpc>
              <a:spcBef>
                <a:spcPct val="0"/>
              </a:spcBef>
            </a:pPr>
            <a:r>
              <a:rPr lang="en-US" sz="3141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February 11th, 2025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322179" y="1967581"/>
            <a:ext cx="11643643" cy="5298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397"/>
              </a:lnSpc>
              <a:spcBef>
                <a:spcPct val="0"/>
              </a:spcBef>
            </a:pPr>
            <a:r>
              <a:rPr lang="en-US" sz="3141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Group F1.3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5646742" y="807892"/>
            <a:ext cx="2968854" cy="441617"/>
          </a:xfrm>
          <a:custGeom>
            <a:avLst/>
            <a:gdLst/>
            <a:ahLst/>
            <a:cxnLst/>
            <a:rect r="r" b="b" t="t" l="l"/>
            <a:pathLst>
              <a:path h="441617" w="2968854">
                <a:moveTo>
                  <a:pt x="0" y="0"/>
                </a:moveTo>
                <a:lnTo>
                  <a:pt x="2968854" y="0"/>
                </a:lnTo>
                <a:lnTo>
                  <a:pt x="2968854" y="441616"/>
                </a:lnTo>
                <a:lnTo>
                  <a:pt x="0" y="4416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961229" y="0"/>
            <a:ext cx="7326771" cy="10287000"/>
            <a:chOff x="0" y="0"/>
            <a:chExt cx="1929684" cy="27093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929684" cy="2709333"/>
            </a:xfrm>
            <a:custGeom>
              <a:avLst/>
              <a:gdLst/>
              <a:ahLst/>
              <a:cxnLst/>
              <a:rect r="r" b="b" t="t" l="l"/>
              <a:pathLst>
                <a:path h="2709333" w="1929684">
                  <a:moveTo>
                    <a:pt x="0" y="0"/>
                  </a:moveTo>
                  <a:lnTo>
                    <a:pt x="1929684" y="0"/>
                  </a:lnTo>
                  <a:lnTo>
                    <a:pt x="1929684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A9BEC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23825"/>
              <a:ext cx="1929684" cy="28331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graphicFrame>
        <p:nvGraphicFramePr>
          <p:cNvPr name="Table 5" id="5"/>
          <p:cNvGraphicFramePr>
            <a:graphicFrameLocks noGrp="true"/>
          </p:cNvGraphicFramePr>
          <p:nvPr/>
        </p:nvGraphicFramePr>
        <p:xfrm>
          <a:off x="1028700" y="2152650"/>
          <a:ext cx="11772900" cy="7105650"/>
        </p:xfrm>
        <a:graphic>
          <a:graphicData uri="http://schemas.openxmlformats.org/drawingml/2006/table">
            <a:tbl>
              <a:tblPr/>
              <a:tblGrid>
                <a:gridCol w="2943225"/>
                <a:gridCol w="2943225"/>
                <a:gridCol w="2943225"/>
                <a:gridCol w="2943225"/>
              </a:tblGrid>
              <a:tr h="639891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DBE5EA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Selection Criteria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4662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DBE5EA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Units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4662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DBE5EA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Margin Value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4662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DBE5EA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Ideal Value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4662"/>
                    </a:solidFill>
                  </a:tcPr>
                </a:tc>
              </a:tr>
              <a:tr h="639891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Weight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kg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&lt;0.750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&lt;0.300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9891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Supported weight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kg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&gt;60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100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993263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Time to extension / contraction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s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&lt;15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5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93263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Stability with one hand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1 to 10 scale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&gt;6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10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639891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Stored size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cm3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9891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Aesthetics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1 to 10 scale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&gt;6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10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639891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Cane length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m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60-115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85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9891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Number of segments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2 to 4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3 to 5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639891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Price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$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30-80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815"/>
                        </a:lnSpc>
                        <a:defRPr/>
                      </a:pPr>
                      <a:r>
                        <a:rPr lang="en-US" sz="2011" b="true">
                          <a:solidFill>
                            <a:srgbClr val="000000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70</a:t>
                      </a:r>
                      <a:endParaRPr lang="en-US" sz="1100"/>
                    </a:p>
                  </a:txBody>
                  <a:tcPr marL="95250" marR="95250" marT="95250" marB="952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name="TextBox 6" id="6"/>
          <p:cNvSpPr txBox="true"/>
          <p:nvPr/>
        </p:nvSpPr>
        <p:spPr>
          <a:xfrm rot="0">
            <a:off x="1028700" y="428942"/>
            <a:ext cx="6105823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</a:pPr>
            <a:r>
              <a:rPr lang="en-US" b="true" sz="63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Target Specifications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14212641" y="1028700"/>
            <a:ext cx="3046659" cy="3046659"/>
          </a:xfrm>
          <a:custGeom>
            <a:avLst/>
            <a:gdLst/>
            <a:ahLst/>
            <a:cxnLst/>
            <a:rect r="r" b="b" t="t" l="l"/>
            <a:pathLst>
              <a:path h="3046659" w="3046659">
                <a:moveTo>
                  <a:pt x="0" y="0"/>
                </a:moveTo>
                <a:lnTo>
                  <a:pt x="3046659" y="0"/>
                </a:lnTo>
                <a:lnTo>
                  <a:pt x="3046659" y="3046659"/>
                </a:lnTo>
                <a:lnTo>
                  <a:pt x="0" y="304665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799237" y="1931924"/>
            <a:ext cx="12689527" cy="7989798"/>
            <a:chOff x="0" y="0"/>
            <a:chExt cx="3342098" cy="210430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342098" cy="2104309"/>
            </a:xfrm>
            <a:custGeom>
              <a:avLst/>
              <a:gdLst/>
              <a:ahLst/>
              <a:cxnLst/>
              <a:rect r="r" b="b" t="t" l="l"/>
              <a:pathLst>
                <a:path h="2104309" w="3342098">
                  <a:moveTo>
                    <a:pt x="31115" y="0"/>
                  </a:moveTo>
                  <a:lnTo>
                    <a:pt x="3310982" y="0"/>
                  </a:lnTo>
                  <a:cubicBezTo>
                    <a:pt x="3319235" y="0"/>
                    <a:pt x="3327149" y="3278"/>
                    <a:pt x="3332984" y="9113"/>
                  </a:cubicBezTo>
                  <a:cubicBezTo>
                    <a:pt x="3338819" y="14949"/>
                    <a:pt x="3342098" y="22863"/>
                    <a:pt x="3342098" y="31115"/>
                  </a:cubicBezTo>
                  <a:lnTo>
                    <a:pt x="3342098" y="2073194"/>
                  </a:lnTo>
                  <a:cubicBezTo>
                    <a:pt x="3342098" y="2090378"/>
                    <a:pt x="3328167" y="2104309"/>
                    <a:pt x="3310982" y="2104309"/>
                  </a:cubicBezTo>
                  <a:lnTo>
                    <a:pt x="31115" y="2104309"/>
                  </a:lnTo>
                  <a:cubicBezTo>
                    <a:pt x="22863" y="2104309"/>
                    <a:pt x="14949" y="2101031"/>
                    <a:pt x="9113" y="2095196"/>
                  </a:cubicBezTo>
                  <a:cubicBezTo>
                    <a:pt x="3278" y="2089360"/>
                    <a:pt x="0" y="2081446"/>
                    <a:pt x="0" y="2073194"/>
                  </a:cubicBezTo>
                  <a:lnTo>
                    <a:pt x="0" y="31115"/>
                  </a:lnTo>
                  <a:cubicBezTo>
                    <a:pt x="0" y="22863"/>
                    <a:pt x="3278" y="14949"/>
                    <a:pt x="9113" y="9113"/>
                  </a:cubicBezTo>
                  <a:cubicBezTo>
                    <a:pt x="14949" y="3278"/>
                    <a:pt x="22863" y="0"/>
                    <a:pt x="31115" y="0"/>
                  </a:cubicBezTo>
                  <a:close/>
                </a:path>
              </a:pathLst>
            </a:custGeom>
            <a:solidFill>
              <a:srgbClr val="7994A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23825"/>
              <a:ext cx="3342098" cy="222813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3359718" y="2258858"/>
            <a:ext cx="11568564" cy="7215892"/>
          </a:xfrm>
          <a:custGeom>
            <a:avLst/>
            <a:gdLst/>
            <a:ahLst/>
            <a:cxnLst/>
            <a:rect r="r" b="b" t="t" l="l"/>
            <a:pathLst>
              <a:path h="7215892" w="11568564">
                <a:moveTo>
                  <a:pt x="0" y="0"/>
                </a:moveTo>
                <a:lnTo>
                  <a:pt x="11568564" y="0"/>
                </a:lnTo>
                <a:lnTo>
                  <a:pt x="11568564" y="7215892"/>
                </a:lnTo>
                <a:lnTo>
                  <a:pt x="0" y="721589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5578375" y="104775"/>
            <a:ext cx="7131250" cy="17016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655"/>
              </a:lnSpc>
            </a:pPr>
            <a:r>
              <a:rPr lang="en-US" b="true" sz="63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Design Process: Iterative Design Process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3128249" y="2248159"/>
            <a:ext cx="12908399" cy="7427097"/>
            <a:chOff x="0" y="0"/>
            <a:chExt cx="3399743" cy="195610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399743" cy="1956108"/>
            </a:xfrm>
            <a:custGeom>
              <a:avLst/>
              <a:gdLst/>
              <a:ahLst/>
              <a:cxnLst/>
              <a:rect r="r" b="b" t="t" l="l"/>
              <a:pathLst>
                <a:path h="1956108" w="3399743">
                  <a:moveTo>
                    <a:pt x="30588" y="0"/>
                  </a:moveTo>
                  <a:lnTo>
                    <a:pt x="3369155" y="0"/>
                  </a:lnTo>
                  <a:cubicBezTo>
                    <a:pt x="3386048" y="0"/>
                    <a:pt x="3399743" y="13695"/>
                    <a:pt x="3399743" y="30588"/>
                  </a:cubicBezTo>
                  <a:lnTo>
                    <a:pt x="3399743" y="1925520"/>
                  </a:lnTo>
                  <a:cubicBezTo>
                    <a:pt x="3399743" y="1933633"/>
                    <a:pt x="3396520" y="1941413"/>
                    <a:pt x="3390784" y="1947149"/>
                  </a:cubicBezTo>
                  <a:cubicBezTo>
                    <a:pt x="3385048" y="1952885"/>
                    <a:pt x="3377267" y="1956108"/>
                    <a:pt x="3369155" y="1956108"/>
                  </a:cubicBezTo>
                  <a:lnTo>
                    <a:pt x="30588" y="1956108"/>
                  </a:lnTo>
                  <a:cubicBezTo>
                    <a:pt x="13695" y="1956108"/>
                    <a:pt x="0" y="1942413"/>
                    <a:pt x="0" y="1925520"/>
                  </a:cubicBezTo>
                  <a:lnTo>
                    <a:pt x="0" y="30588"/>
                  </a:lnTo>
                  <a:cubicBezTo>
                    <a:pt x="0" y="13695"/>
                    <a:pt x="13695" y="0"/>
                    <a:pt x="30588" y="0"/>
                  </a:cubicBezTo>
                  <a:close/>
                </a:path>
              </a:pathLst>
            </a:custGeom>
            <a:solidFill>
              <a:srgbClr val="0F466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23825"/>
              <a:ext cx="3399743" cy="20799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2689801" y="1831203"/>
            <a:ext cx="12908399" cy="7427097"/>
            <a:chOff x="0" y="0"/>
            <a:chExt cx="3399743" cy="195610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399743" cy="1956108"/>
            </a:xfrm>
            <a:custGeom>
              <a:avLst/>
              <a:gdLst/>
              <a:ahLst/>
              <a:cxnLst/>
              <a:rect r="r" b="b" t="t" l="l"/>
              <a:pathLst>
                <a:path h="1956108" w="3399743">
                  <a:moveTo>
                    <a:pt x="30588" y="0"/>
                  </a:moveTo>
                  <a:lnTo>
                    <a:pt x="3369155" y="0"/>
                  </a:lnTo>
                  <a:cubicBezTo>
                    <a:pt x="3386048" y="0"/>
                    <a:pt x="3399743" y="13695"/>
                    <a:pt x="3399743" y="30588"/>
                  </a:cubicBezTo>
                  <a:lnTo>
                    <a:pt x="3399743" y="1925520"/>
                  </a:lnTo>
                  <a:cubicBezTo>
                    <a:pt x="3399743" y="1933633"/>
                    <a:pt x="3396520" y="1941413"/>
                    <a:pt x="3390784" y="1947149"/>
                  </a:cubicBezTo>
                  <a:cubicBezTo>
                    <a:pt x="3385048" y="1952885"/>
                    <a:pt x="3377267" y="1956108"/>
                    <a:pt x="3369155" y="1956108"/>
                  </a:cubicBezTo>
                  <a:lnTo>
                    <a:pt x="30588" y="1956108"/>
                  </a:lnTo>
                  <a:cubicBezTo>
                    <a:pt x="13695" y="1956108"/>
                    <a:pt x="0" y="1942413"/>
                    <a:pt x="0" y="1925520"/>
                  </a:cubicBezTo>
                  <a:lnTo>
                    <a:pt x="0" y="30588"/>
                  </a:lnTo>
                  <a:cubicBezTo>
                    <a:pt x="0" y="13695"/>
                    <a:pt x="13695" y="0"/>
                    <a:pt x="30588" y="0"/>
                  </a:cubicBezTo>
                  <a:close/>
                </a:path>
              </a:pathLst>
            </a:custGeom>
            <a:solidFill>
              <a:srgbClr val="DBE5EA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123825"/>
              <a:ext cx="3399743" cy="20799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1967631" y="2248159"/>
            <a:ext cx="3181449" cy="759577"/>
            <a:chOff x="0" y="0"/>
            <a:chExt cx="837913" cy="20005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37913" cy="200053"/>
            </a:xfrm>
            <a:custGeom>
              <a:avLst/>
              <a:gdLst/>
              <a:ahLst/>
              <a:cxnLst/>
              <a:rect r="r" b="b" t="t" l="l"/>
              <a:pathLst>
                <a:path h="200053" w="837913">
                  <a:moveTo>
                    <a:pt x="100027" y="0"/>
                  </a:moveTo>
                  <a:lnTo>
                    <a:pt x="737886" y="0"/>
                  </a:lnTo>
                  <a:cubicBezTo>
                    <a:pt x="793129" y="0"/>
                    <a:pt x="837913" y="44783"/>
                    <a:pt x="837913" y="100027"/>
                  </a:cubicBezTo>
                  <a:lnTo>
                    <a:pt x="837913" y="100027"/>
                  </a:lnTo>
                  <a:cubicBezTo>
                    <a:pt x="837913" y="155270"/>
                    <a:pt x="793129" y="200053"/>
                    <a:pt x="737886" y="200053"/>
                  </a:cubicBezTo>
                  <a:lnTo>
                    <a:pt x="100027" y="200053"/>
                  </a:lnTo>
                  <a:cubicBezTo>
                    <a:pt x="44783" y="200053"/>
                    <a:pt x="0" y="155270"/>
                    <a:pt x="0" y="100027"/>
                  </a:cubicBezTo>
                  <a:lnTo>
                    <a:pt x="0" y="100027"/>
                  </a:lnTo>
                  <a:cubicBezTo>
                    <a:pt x="0" y="44783"/>
                    <a:pt x="44783" y="0"/>
                    <a:pt x="100027" y="0"/>
                  </a:cubicBezTo>
                  <a:close/>
                </a:path>
              </a:pathLst>
            </a:custGeom>
            <a:solidFill>
              <a:srgbClr val="7994A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123825"/>
              <a:ext cx="837913" cy="3238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3504604" y="2248159"/>
            <a:ext cx="3181449" cy="759577"/>
            <a:chOff x="0" y="0"/>
            <a:chExt cx="837913" cy="200053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37913" cy="200053"/>
            </a:xfrm>
            <a:custGeom>
              <a:avLst/>
              <a:gdLst/>
              <a:ahLst/>
              <a:cxnLst/>
              <a:rect r="r" b="b" t="t" l="l"/>
              <a:pathLst>
                <a:path h="200053" w="837913">
                  <a:moveTo>
                    <a:pt x="100027" y="0"/>
                  </a:moveTo>
                  <a:lnTo>
                    <a:pt x="737886" y="0"/>
                  </a:lnTo>
                  <a:cubicBezTo>
                    <a:pt x="793129" y="0"/>
                    <a:pt x="837913" y="44783"/>
                    <a:pt x="837913" y="100027"/>
                  </a:cubicBezTo>
                  <a:lnTo>
                    <a:pt x="837913" y="100027"/>
                  </a:lnTo>
                  <a:cubicBezTo>
                    <a:pt x="837913" y="155270"/>
                    <a:pt x="793129" y="200053"/>
                    <a:pt x="737886" y="200053"/>
                  </a:cubicBezTo>
                  <a:lnTo>
                    <a:pt x="100027" y="200053"/>
                  </a:lnTo>
                  <a:cubicBezTo>
                    <a:pt x="44783" y="200053"/>
                    <a:pt x="0" y="155270"/>
                    <a:pt x="0" y="100027"/>
                  </a:cubicBezTo>
                  <a:lnTo>
                    <a:pt x="0" y="100027"/>
                  </a:lnTo>
                  <a:cubicBezTo>
                    <a:pt x="0" y="44783"/>
                    <a:pt x="44783" y="0"/>
                    <a:pt x="100027" y="0"/>
                  </a:cubicBezTo>
                  <a:close/>
                </a:path>
              </a:pathLst>
            </a:custGeom>
            <a:solidFill>
              <a:srgbClr val="7994A0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123825"/>
              <a:ext cx="837913" cy="3238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7163693" y="2248159"/>
            <a:ext cx="3960614" cy="1217651"/>
            <a:chOff x="0" y="0"/>
            <a:chExt cx="1043125" cy="320698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1043125" cy="320698"/>
            </a:xfrm>
            <a:custGeom>
              <a:avLst/>
              <a:gdLst/>
              <a:ahLst/>
              <a:cxnLst/>
              <a:rect r="r" b="b" t="t" l="l"/>
              <a:pathLst>
                <a:path h="320698" w="1043125">
                  <a:moveTo>
                    <a:pt x="99691" y="0"/>
                  </a:moveTo>
                  <a:lnTo>
                    <a:pt x="943433" y="0"/>
                  </a:lnTo>
                  <a:cubicBezTo>
                    <a:pt x="998491" y="0"/>
                    <a:pt x="1043125" y="44633"/>
                    <a:pt x="1043125" y="99691"/>
                  </a:cubicBezTo>
                  <a:lnTo>
                    <a:pt x="1043125" y="221007"/>
                  </a:lnTo>
                  <a:cubicBezTo>
                    <a:pt x="1043125" y="247447"/>
                    <a:pt x="1032621" y="272804"/>
                    <a:pt x="1013926" y="291499"/>
                  </a:cubicBezTo>
                  <a:cubicBezTo>
                    <a:pt x="995230" y="310195"/>
                    <a:pt x="969873" y="320698"/>
                    <a:pt x="943433" y="320698"/>
                  </a:cubicBezTo>
                  <a:lnTo>
                    <a:pt x="99691" y="320698"/>
                  </a:lnTo>
                  <a:cubicBezTo>
                    <a:pt x="73251" y="320698"/>
                    <a:pt x="47895" y="310195"/>
                    <a:pt x="29199" y="291499"/>
                  </a:cubicBezTo>
                  <a:cubicBezTo>
                    <a:pt x="10503" y="272804"/>
                    <a:pt x="0" y="247447"/>
                    <a:pt x="0" y="221007"/>
                  </a:cubicBezTo>
                  <a:lnTo>
                    <a:pt x="0" y="99691"/>
                  </a:lnTo>
                  <a:cubicBezTo>
                    <a:pt x="0" y="73251"/>
                    <a:pt x="10503" y="47895"/>
                    <a:pt x="29199" y="29199"/>
                  </a:cubicBezTo>
                  <a:cubicBezTo>
                    <a:pt x="47895" y="10503"/>
                    <a:pt x="73251" y="0"/>
                    <a:pt x="99691" y="0"/>
                  </a:cubicBezTo>
                  <a:close/>
                </a:path>
              </a:pathLst>
            </a:custGeom>
            <a:solidFill>
              <a:srgbClr val="7994A0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123825"/>
              <a:ext cx="1043125" cy="44452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7163693" y="428942"/>
            <a:ext cx="396061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</a:pPr>
            <a:r>
              <a:rPr lang="en-US" b="true" sz="63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Project Plan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4098701" y="2304415"/>
            <a:ext cx="1993255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b="true">
                <a:solidFill>
                  <a:srgbClr val="EFEFEF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Milestone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7297545" y="2437765"/>
            <a:ext cx="3692910" cy="8769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99"/>
              </a:lnSpc>
            </a:pPr>
            <a:r>
              <a:rPr lang="en-US" sz="3399" b="true">
                <a:solidFill>
                  <a:srgbClr val="EFEFEF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Projected Completion Date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1967631" y="2304415"/>
            <a:ext cx="3181449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b="true">
                <a:solidFill>
                  <a:srgbClr val="EFEFEF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Completed?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3128249" y="3741161"/>
            <a:ext cx="4005220" cy="4898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31801" indent="-215900" lvl="1">
              <a:lnSpc>
                <a:spcPts val="2080"/>
              </a:lnSpc>
              <a:buFont typeface="Arial"/>
              <a:buChar char="•"/>
            </a:pPr>
            <a:r>
              <a:rPr lang="en-US" b="true" sz="200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Client meet preparation</a:t>
            </a:r>
          </a:p>
          <a:p>
            <a:pPr algn="ctr">
              <a:lnSpc>
                <a:spcPts val="2080"/>
              </a:lnSpc>
            </a:pPr>
          </a:p>
          <a:p>
            <a:pPr algn="l" marL="431801" indent="-215900" lvl="1">
              <a:lnSpc>
                <a:spcPts val="2080"/>
              </a:lnSpc>
              <a:buFont typeface="Arial"/>
              <a:buChar char="•"/>
            </a:pPr>
            <a:r>
              <a:rPr lang="en-US" b="true" sz="200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DFX</a:t>
            </a:r>
          </a:p>
          <a:p>
            <a:pPr algn="l">
              <a:lnSpc>
                <a:spcPts val="2080"/>
              </a:lnSpc>
            </a:pPr>
          </a:p>
          <a:p>
            <a:pPr algn="l" marL="431801" indent="-215900" lvl="1">
              <a:lnSpc>
                <a:spcPts val="2080"/>
              </a:lnSpc>
              <a:buFont typeface="Arial"/>
              <a:buChar char="•"/>
            </a:pPr>
            <a:r>
              <a:rPr lang="en-US" b="true" sz="200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Problem Definition + Project Plan</a:t>
            </a:r>
          </a:p>
          <a:p>
            <a:pPr algn="l">
              <a:lnSpc>
                <a:spcPts val="2080"/>
              </a:lnSpc>
            </a:pPr>
          </a:p>
          <a:p>
            <a:pPr algn="l" marL="431801" indent="-215900" lvl="1">
              <a:lnSpc>
                <a:spcPts val="2080"/>
              </a:lnSpc>
              <a:buFont typeface="Arial"/>
              <a:buChar char="•"/>
            </a:pPr>
            <a:r>
              <a:rPr lang="en-US" b="true" sz="200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Detailed Design + BOM</a:t>
            </a:r>
          </a:p>
          <a:p>
            <a:pPr algn="l">
              <a:lnSpc>
                <a:spcPts val="2080"/>
              </a:lnSpc>
            </a:pPr>
          </a:p>
          <a:p>
            <a:pPr algn="l" marL="431801" indent="-215900" lvl="1">
              <a:lnSpc>
                <a:spcPts val="2080"/>
              </a:lnSpc>
              <a:buFont typeface="Arial"/>
              <a:buChar char="•"/>
            </a:pPr>
            <a:r>
              <a:rPr lang="en-US" b="true" sz="200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Prototype 1</a:t>
            </a:r>
          </a:p>
          <a:p>
            <a:pPr algn="l">
              <a:lnSpc>
                <a:spcPts val="2080"/>
              </a:lnSpc>
            </a:pPr>
          </a:p>
          <a:p>
            <a:pPr algn="l" marL="431801" indent="-215900" lvl="1">
              <a:lnSpc>
                <a:spcPts val="2080"/>
              </a:lnSpc>
              <a:buFont typeface="Arial"/>
              <a:buChar char="•"/>
            </a:pPr>
            <a:r>
              <a:rPr lang="en-US" b="true" sz="200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Design Constraints + Prototype 2</a:t>
            </a:r>
          </a:p>
          <a:p>
            <a:pPr algn="l">
              <a:lnSpc>
                <a:spcPts val="2080"/>
              </a:lnSpc>
            </a:pPr>
          </a:p>
          <a:p>
            <a:pPr algn="l" marL="431801" indent="-215900" lvl="1">
              <a:lnSpc>
                <a:spcPts val="2080"/>
              </a:lnSpc>
              <a:buFont typeface="Arial"/>
              <a:buChar char="•"/>
            </a:pPr>
            <a:r>
              <a:rPr lang="en-US" b="true" sz="200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Economic + IP Considerations </a:t>
            </a:r>
          </a:p>
          <a:p>
            <a:pPr algn="l">
              <a:lnSpc>
                <a:spcPts val="2080"/>
              </a:lnSpc>
            </a:pPr>
          </a:p>
          <a:p>
            <a:pPr algn="l" marL="431801" indent="-215900" lvl="1">
              <a:lnSpc>
                <a:spcPts val="2080"/>
              </a:lnSpc>
              <a:buFont typeface="Arial"/>
              <a:buChar char="•"/>
            </a:pPr>
            <a:r>
              <a:rPr lang="en-US" b="true" sz="200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Design Day Pitch + Final Prototype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7297545" y="3741161"/>
            <a:ext cx="4005220" cy="4641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80"/>
              </a:lnSpc>
            </a:pPr>
            <a:r>
              <a:rPr lang="en-US" sz="2000" b="true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January 13th </a:t>
            </a:r>
          </a:p>
          <a:p>
            <a:pPr algn="ctr">
              <a:lnSpc>
                <a:spcPts val="2080"/>
              </a:lnSpc>
            </a:pPr>
          </a:p>
          <a:p>
            <a:pPr algn="ctr">
              <a:lnSpc>
                <a:spcPts val="2080"/>
              </a:lnSpc>
            </a:pPr>
            <a:r>
              <a:rPr lang="en-US" sz="2000" b="true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January 20th</a:t>
            </a:r>
          </a:p>
          <a:p>
            <a:pPr algn="ctr">
              <a:lnSpc>
                <a:spcPts val="2080"/>
              </a:lnSpc>
            </a:pPr>
          </a:p>
          <a:p>
            <a:pPr algn="ctr">
              <a:lnSpc>
                <a:spcPts val="2080"/>
              </a:lnSpc>
            </a:pPr>
            <a:r>
              <a:rPr lang="en-US" sz="2000" b="true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January 27th </a:t>
            </a:r>
          </a:p>
          <a:p>
            <a:pPr algn="ctr">
              <a:lnSpc>
                <a:spcPts val="2080"/>
              </a:lnSpc>
            </a:pPr>
          </a:p>
          <a:p>
            <a:pPr algn="ctr">
              <a:lnSpc>
                <a:spcPts val="2080"/>
              </a:lnSpc>
            </a:pPr>
          </a:p>
          <a:p>
            <a:pPr algn="ctr">
              <a:lnSpc>
                <a:spcPts val="2080"/>
              </a:lnSpc>
            </a:pPr>
            <a:r>
              <a:rPr lang="en-US" sz="2000" b="true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February 3rd</a:t>
            </a:r>
          </a:p>
          <a:p>
            <a:pPr algn="ctr">
              <a:lnSpc>
                <a:spcPts val="2080"/>
              </a:lnSpc>
            </a:pPr>
          </a:p>
          <a:p>
            <a:pPr algn="ctr">
              <a:lnSpc>
                <a:spcPts val="2080"/>
              </a:lnSpc>
            </a:pPr>
            <a:r>
              <a:rPr lang="en-US" sz="2000" b="true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February 11th </a:t>
            </a:r>
          </a:p>
          <a:p>
            <a:pPr algn="ctr">
              <a:lnSpc>
                <a:spcPts val="2080"/>
              </a:lnSpc>
            </a:pPr>
          </a:p>
          <a:p>
            <a:pPr algn="ctr">
              <a:lnSpc>
                <a:spcPts val="2080"/>
              </a:lnSpc>
            </a:pPr>
            <a:r>
              <a:rPr lang="en-US" sz="2000" b="true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March 3rd</a:t>
            </a:r>
          </a:p>
          <a:p>
            <a:pPr algn="ctr">
              <a:lnSpc>
                <a:spcPts val="2080"/>
              </a:lnSpc>
            </a:pPr>
          </a:p>
          <a:p>
            <a:pPr algn="ctr">
              <a:lnSpc>
                <a:spcPts val="2080"/>
              </a:lnSpc>
            </a:pPr>
          </a:p>
          <a:p>
            <a:pPr algn="ctr">
              <a:lnSpc>
                <a:spcPts val="2080"/>
              </a:lnSpc>
            </a:pPr>
            <a:r>
              <a:rPr lang="en-US" sz="2000" b="true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March 17th </a:t>
            </a:r>
          </a:p>
          <a:p>
            <a:pPr algn="ctr">
              <a:lnSpc>
                <a:spcPts val="2080"/>
              </a:lnSpc>
            </a:pPr>
          </a:p>
          <a:p>
            <a:pPr algn="ctr">
              <a:lnSpc>
                <a:spcPts val="2080"/>
              </a:lnSpc>
            </a:pPr>
          </a:p>
          <a:p>
            <a:pPr algn="ctr">
              <a:lnSpc>
                <a:spcPts val="2080"/>
              </a:lnSpc>
            </a:pPr>
            <a:r>
              <a:rPr lang="en-US" sz="2000" b="true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March 24th 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1464690" y="3741161"/>
            <a:ext cx="4005220" cy="4641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80"/>
              </a:lnSpc>
            </a:pPr>
            <a:r>
              <a:rPr lang="en-US" sz="2000" b="true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YES </a:t>
            </a:r>
          </a:p>
          <a:p>
            <a:pPr algn="ctr">
              <a:lnSpc>
                <a:spcPts val="2080"/>
              </a:lnSpc>
            </a:pPr>
          </a:p>
          <a:p>
            <a:pPr algn="ctr">
              <a:lnSpc>
                <a:spcPts val="2080"/>
              </a:lnSpc>
            </a:pPr>
            <a:r>
              <a:rPr lang="en-US" sz="2000" b="true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DELAYED</a:t>
            </a:r>
          </a:p>
          <a:p>
            <a:pPr algn="ctr">
              <a:lnSpc>
                <a:spcPts val="2080"/>
              </a:lnSpc>
            </a:pPr>
          </a:p>
          <a:p>
            <a:pPr algn="ctr">
              <a:lnSpc>
                <a:spcPts val="2080"/>
              </a:lnSpc>
            </a:pPr>
            <a:r>
              <a:rPr lang="en-US" sz="2000" b="true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YES</a:t>
            </a:r>
          </a:p>
          <a:p>
            <a:pPr algn="ctr">
              <a:lnSpc>
                <a:spcPts val="2080"/>
              </a:lnSpc>
            </a:pPr>
          </a:p>
          <a:p>
            <a:pPr algn="ctr">
              <a:lnSpc>
                <a:spcPts val="2080"/>
              </a:lnSpc>
            </a:pPr>
          </a:p>
          <a:p>
            <a:pPr algn="ctr">
              <a:lnSpc>
                <a:spcPts val="2080"/>
              </a:lnSpc>
            </a:pPr>
            <a:r>
              <a:rPr lang="en-US" sz="2000" b="true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DELAYED</a:t>
            </a:r>
          </a:p>
          <a:p>
            <a:pPr algn="ctr">
              <a:lnSpc>
                <a:spcPts val="2080"/>
              </a:lnSpc>
            </a:pPr>
          </a:p>
          <a:p>
            <a:pPr algn="ctr">
              <a:lnSpc>
                <a:spcPts val="2080"/>
              </a:lnSpc>
            </a:pPr>
            <a:r>
              <a:rPr lang="en-US" sz="2000" b="true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YES</a:t>
            </a:r>
          </a:p>
          <a:p>
            <a:pPr algn="ctr">
              <a:lnSpc>
                <a:spcPts val="2080"/>
              </a:lnSpc>
            </a:pPr>
          </a:p>
          <a:p>
            <a:pPr algn="ctr">
              <a:lnSpc>
                <a:spcPts val="2080"/>
              </a:lnSpc>
            </a:pPr>
            <a:r>
              <a:rPr lang="en-US" sz="2000" b="true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TBD</a:t>
            </a:r>
          </a:p>
          <a:p>
            <a:pPr algn="ctr">
              <a:lnSpc>
                <a:spcPts val="2080"/>
              </a:lnSpc>
            </a:pPr>
          </a:p>
          <a:p>
            <a:pPr algn="ctr">
              <a:lnSpc>
                <a:spcPts val="2080"/>
              </a:lnSpc>
            </a:pPr>
          </a:p>
          <a:p>
            <a:pPr algn="ctr">
              <a:lnSpc>
                <a:spcPts val="2080"/>
              </a:lnSpc>
            </a:pPr>
            <a:r>
              <a:rPr lang="en-US" sz="2000" b="true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TBD</a:t>
            </a:r>
          </a:p>
          <a:p>
            <a:pPr algn="ctr">
              <a:lnSpc>
                <a:spcPts val="2080"/>
              </a:lnSpc>
            </a:pPr>
          </a:p>
          <a:p>
            <a:pPr algn="ctr">
              <a:lnSpc>
                <a:spcPts val="2080"/>
              </a:lnSpc>
            </a:pPr>
          </a:p>
          <a:p>
            <a:pPr algn="ctr">
              <a:lnSpc>
                <a:spcPts val="2080"/>
              </a:lnSpc>
            </a:pPr>
            <a:r>
              <a:rPr lang="en-US" sz="2000" b="true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TBD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82266" y="1866227"/>
            <a:ext cx="5393133" cy="8226221"/>
            <a:chOff x="0" y="0"/>
            <a:chExt cx="1420414" cy="216657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0413" cy="2166577"/>
            </a:xfrm>
            <a:custGeom>
              <a:avLst/>
              <a:gdLst/>
              <a:ahLst/>
              <a:cxnLst/>
              <a:rect r="r" b="b" t="t" l="l"/>
              <a:pathLst>
                <a:path h="2166577" w="1420413">
                  <a:moveTo>
                    <a:pt x="73211" y="0"/>
                  </a:moveTo>
                  <a:lnTo>
                    <a:pt x="1347202" y="0"/>
                  </a:lnTo>
                  <a:cubicBezTo>
                    <a:pt x="1387636" y="0"/>
                    <a:pt x="1420413" y="32778"/>
                    <a:pt x="1420413" y="73211"/>
                  </a:cubicBezTo>
                  <a:lnTo>
                    <a:pt x="1420413" y="2093366"/>
                  </a:lnTo>
                  <a:cubicBezTo>
                    <a:pt x="1420413" y="2133799"/>
                    <a:pt x="1387636" y="2166577"/>
                    <a:pt x="1347202" y="2166577"/>
                  </a:cubicBezTo>
                  <a:lnTo>
                    <a:pt x="73211" y="2166577"/>
                  </a:lnTo>
                  <a:cubicBezTo>
                    <a:pt x="32778" y="2166577"/>
                    <a:pt x="0" y="2133799"/>
                    <a:pt x="0" y="2093366"/>
                  </a:cubicBezTo>
                  <a:lnTo>
                    <a:pt x="0" y="73211"/>
                  </a:lnTo>
                  <a:cubicBezTo>
                    <a:pt x="0" y="32778"/>
                    <a:pt x="32778" y="0"/>
                    <a:pt x="73211" y="0"/>
                  </a:cubicBezTo>
                  <a:close/>
                </a:path>
              </a:pathLst>
            </a:custGeom>
            <a:solidFill>
              <a:srgbClr val="DBE5E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23825"/>
              <a:ext cx="1420414" cy="229040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724876" y="2143023"/>
            <a:ext cx="4907912" cy="5329490"/>
          </a:xfrm>
          <a:custGeom>
            <a:avLst/>
            <a:gdLst/>
            <a:ahLst/>
            <a:cxnLst/>
            <a:rect r="r" b="b" t="t" l="l"/>
            <a:pathLst>
              <a:path h="5329490" w="4907912">
                <a:moveTo>
                  <a:pt x="0" y="0"/>
                </a:moveTo>
                <a:lnTo>
                  <a:pt x="4907912" y="0"/>
                </a:lnTo>
                <a:lnTo>
                  <a:pt x="4907912" y="5329489"/>
                </a:lnTo>
                <a:lnTo>
                  <a:pt x="0" y="532948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4709827" y="330868"/>
            <a:ext cx="3282738" cy="9529486"/>
            <a:chOff x="0" y="0"/>
            <a:chExt cx="864589" cy="2509823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64589" cy="2509823"/>
            </a:xfrm>
            <a:custGeom>
              <a:avLst/>
              <a:gdLst/>
              <a:ahLst/>
              <a:cxnLst/>
              <a:rect r="r" b="b" t="t" l="l"/>
              <a:pathLst>
                <a:path h="2509823" w="864589">
                  <a:moveTo>
                    <a:pt x="120277" y="0"/>
                  </a:moveTo>
                  <a:lnTo>
                    <a:pt x="744312" y="0"/>
                  </a:lnTo>
                  <a:cubicBezTo>
                    <a:pt x="776212" y="0"/>
                    <a:pt x="806805" y="12672"/>
                    <a:pt x="829361" y="35228"/>
                  </a:cubicBezTo>
                  <a:cubicBezTo>
                    <a:pt x="851917" y="57785"/>
                    <a:pt x="864589" y="88378"/>
                    <a:pt x="864589" y="120277"/>
                  </a:cubicBezTo>
                  <a:lnTo>
                    <a:pt x="864589" y="2389546"/>
                  </a:lnTo>
                  <a:cubicBezTo>
                    <a:pt x="864589" y="2421446"/>
                    <a:pt x="851917" y="2452039"/>
                    <a:pt x="829361" y="2474595"/>
                  </a:cubicBezTo>
                  <a:cubicBezTo>
                    <a:pt x="806805" y="2497151"/>
                    <a:pt x="776212" y="2509823"/>
                    <a:pt x="744312" y="2509823"/>
                  </a:cubicBezTo>
                  <a:lnTo>
                    <a:pt x="120277" y="2509823"/>
                  </a:lnTo>
                  <a:cubicBezTo>
                    <a:pt x="88378" y="2509823"/>
                    <a:pt x="57785" y="2497151"/>
                    <a:pt x="35228" y="2474595"/>
                  </a:cubicBezTo>
                  <a:cubicBezTo>
                    <a:pt x="12672" y="2452039"/>
                    <a:pt x="0" y="2421446"/>
                    <a:pt x="0" y="2389546"/>
                  </a:cubicBezTo>
                  <a:lnTo>
                    <a:pt x="0" y="120277"/>
                  </a:lnTo>
                  <a:cubicBezTo>
                    <a:pt x="0" y="88378"/>
                    <a:pt x="12672" y="57785"/>
                    <a:pt x="35228" y="35228"/>
                  </a:cubicBezTo>
                  <a:cubicBezTo>
                    <a:pt x="57785" y="12672"/>
                    <a:pt x="88378" y="0"/>
                    <a:pt x="120277" y="0"/>
                  </a:cubicBezTo>
                  <a:close/>
                </a:path>
              </a:pathLst>
            </a:custGeom>
            <a:solidFill>
              <a:srgbClr val="DBE5EA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123825"/>
              <a:ext cx="864589" cy="263364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6311257" y="6284907"/>
            <a:ext cx="7962712" cy="3807541"/>
            <a:chOff x="0" y="0"/>
            <a:chExt cx="2097175" cy="1002809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2097175" cy="1002809"/>
            </a:xfrm>
            <a:custGeom>
              <a:avLst/>
              <a:gdLst/>
              <a:ahLst/>
              <a:cxnLst/>
              <a:rect r="r" b="b" t="t" l="l"/>
              <a:pathLst>
                <a:path h="1002809" w="2097175">
                  <a:moveTo>
                    <a:pt x="49586" y="0"/>
                  </a:moveTo>
                  <a:lnTo>
                    <a:pt x="2047589" y="0"/>
                  </a:lnTo>
                  <a:cubicBezTo>
                    <a:pt x="2074975" y="0"/>
                    <a:pt x="2097175" y="22200"/>
                    <a:pt x="2097175" y="49586"/>
                  </a:cubicBezTo>
                  <a:lnTo>
                    <a:pt x="2097175" y="953223"/>
                  </a:lnTo>
                  <a:cubicBezTo>
                    <a:pt x="2097175" y="966374"/>
                    <a:pt x="2091951" y="978987"/>
                    <a:pt x="2082652" y="988286"/>
                  </a:cubicBezTo>
                  <a:cubicBezTo>
                    <a:pt x="2073353" y="997585"/>
                    <a:pt x="2060740" y="1002809"/>
                    <a:pt x="2047589" y="1002809"/>
                  </a:cubicBezTo>
                  <a:lnTo>
                    <a:pt x="49586" y="1002809"/>
                  </a:lnTo>
                  <a:cubicBezTo>
                    <a:pt x="22200" y="1002809"/>
                    <a:pt x="0" y="980609"/>
                    <a:pt x="0" y="953223"/>
                  </a:cubicBezTo>
                  <a:lnTo>
                    <a:pt x="0" y="49586"/>
                  </a:lnTo>
                  <a:cubicBezTo>
                    <a:pt x="0" y="22200"/>
                    <a:pt x="22200" y="0"/>
                    <a:pt x="49586" y="0"/>
                  </a:cubicBezTo>
                  <a:close/>
                </a:path>
              </a:pathLst>
            </a:custGeom>
            <a:solidFill>
              <a:srgbClr val="DBE5EA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123825"/>
              <a:ext cx="2097175" cy="112663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6311257" y="1558523"/>
            <a:ext cx="8113652" cy="4565335"/>
            <a:chOff x="0" y="0"/>
            <a:chExt cx="2136929" cy="1202393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2136929" cy="1202393"/>
            </a:xfrm>
            <a:custGeom>
              <a:avLst/>
              <a:gdLst/>
              <a:ahLst/>
              <a:cxnLst/>
              <a:rect r="r" b="b" t="t" l="l"/>
              <a:pathLst>
                <a:path h="1202393" w="2136929">
                  <a:moveTo>
                    <a:pt x="48663" y="0"/>
                  </a:moveTo>
                  <a:lnTo>
                    <a:pt x="2088266" y="0"/>
                  </a:lnTo>
                  <a:cubicBezTo>
                    <a:pt x="2101172" y="0"/>
                    <a:pt x="2113550" y="5127"/>
                    <a:pt x="2122676" y="14253"/>
                  </a:cubicBezTo>
                  <a:cubicBezTo>
                    <a:pt x="2131802" y="23379"/>
                    <a:pt x="2136929" y="35757"/>
                    <a:pt x="2136929" y="48663"/>
                  </a:cubicBezTo>
                  <a:lnTo>
                    <a:pt x="2136929" y="1153729"/>
                  </a:lnTo>
                  <a:cubicBezTo>
                    <a:pt x="2136929" y="1166636"/>
                    <a:pt x="2131802" y="1179014"/>
                    <a:pt x="2122676" y="1188140"/>
                  </a:cubicBezTo>
                  <a:cubicBezTo>
                    <a:pt x="2113550" y="1197266"/>
                    <a:pt x="2101172" y="1202393"/>
                    <a:pt x="2088266" y="1202393"/>
                  </a:cubicBezTo>
                  <a:lnTo>
                    <a:pt x="48663" y="1202393"/>
                  </a:lnTo>
                  <a:cubicBezTo>
                    <a:pt x="35757" y="1202393"/>
                    <a:pt x="23379" y="1197266"/>
                    <a:pt x="14253" y="1188140"/>
                  </a:cubicBezTo>
                  <a:cubicBezTo>
                    <a:pt x="5127" y="1179014"/>
                    <a:pt x="0" y="1166636"/>
                    <a:pt x="0" y="1153729"/>
                  </a:cubicBezTo>
                  <a:lnTo>
                    <a:pt x="0" y="48663"/>
                  </a:lnTo>
                  <a:cubicBezTo>
                    <a:pt x="0" y="35757"/>
                    <a:pt x="5127" y="23379"/>
                    <a:pt x="14253" y="14253"/>
                  </a:cubicBezTo>
                  <a:cubicBezTo>
                    <a:pt x="23379" y="5127"/>
                    <a:pt x="35757" y="0"/>
                    <a:pt x="48663" y="0"/>
                  </a:cubicBezTo>
                  <a:close/>
                </a:path>
              </a:pathLst>
            </a:custGeom>
            <a:solidFill>
              <a:srgbClr val="DBE5EA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123825"/>
              <a:ext cx="2136929" cy="132621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0">
            <a:off x="6871096" y="1708418"/>
            <a:ext cx="6993974" cy="4264669"/>
          </a:xfrm>
          <a:custGeom>
            <a:avLst/>
            <a:gdLst/>
            <a:ahLst/>
            <a:cxnLst/>
            <a:rect r="r" b="b" t="t" l="l"/>
            <a:pathLst>
              <a:path h="4264669" w="6993974">
                <a:moveTo>
                  <a:pt x="0" y="0"/>
                </a:moveTo>
                <a:lnTo>
                  <a:pt x="6993974" y="0"/>
                </a:lnTo>
                <a:lnTo>
                  <a:pt x="6993974" y="4264669"/>
                </a:lnTo>
                <a:lnTo>
                  <a:pt x="0" y="42646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5383" t="-1492" r="0" b="-1492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9697019" y="6517002"/>
            <a:ext cx="4290486" cy="3343352"/>
          </a:xfrm>
          <a:custGeom>
            <a:avLst/>
            <a:gdLst/>
            <a:ahLst/>
            <a:cxnLst/>
            <a:rect r="r" b="b" t="t" l="l"/>
            <a:pathLst>
              <a:path h="3343352" w="4290486">
                <a:moveTo>
                  <a:pt x="0" y="0"/>
                </a:moveTo>
                <a:lnTo>
                  <a:pt x="4290486" y="0"/>
                </a:lnTo>
                <a:lnTo>
                  <a:pt x="4290486" y="3343352"/>
                </a:lnTo>
                <a:lnTo>
                  <a:pt x="0" y="334335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4947952" y="563918"/>
            <a:ext cx="2817275" cy="6554545"/>
          </a:xfrm>
          <a:custGeom>
            <a:avLst/>
            <a:gdLst/>
            <a:ahLst/>
            <a:cxnLst/>
            <a:rect r="r" b="b" t="t" l="l"/>
            <a:pathLst>
              <a:path h="6554545" w="2817275">
                <a:moveTo>
                  <a:pt x="0" y="0"/>
                </a:moveTo>
                <a:lnTo>
                  <a:pt x="2817275" y="0"/>
                </a:lnTo>
                <a:lnTo>
                  <a:pt x="2817275" y="6554545"/>
                </a:lnTo>
                <a:lnTo>
                  <a:pt x="0" y="655454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724876" y="7702552"/>
            <a:ext cx="4862481" cy="2157802"/>
            <a:chOff x="0" y="0"/>
            <a:chExt cx="1280653" cy="56831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1280653" cy="568310"/>
            </a:xfrm>
            <a:custGeom>
              <a:avLst/>
              <a:gdLst/>
              <a:ahLst/>
              <a:cxnLst/>
              <a:rect r="r" b="b" t="t" l="l"/>
              <a:pathLst>
                <a:path h="568310" w="1280653">
                  <a:moveTo>
                    <a:pt x="81201" y="0"/>
                  </a:moveTo>
                  <a:lnTo>
                    <a:pt x="1199452" y="0"/>
                  </a:lnTo>
                  <a:cubicBezTo>
                    <a:pt x="1244299" y="0"/>
                    <a:pt x="1280653" y="36355"/>
                    <a:pt x="1280653" y="81201"/>
                  </a:cubicBezTo>
                  <a:lnTo>
                    <a:pt x="1280653" y="487109"/>
                  </a:lnTo>
                  <a:cubicBezTo>
                    <a:pt x="1280653" y="531955"/>
                    <a:pt x="1244299" y="568310"/>
                    <a:pt x="1199452" y="568310"/>
                  </a:cubicBezTo>
                  <a:lnTo>
                    <a:pt x="81201" y="568310"/>
                  </a:lnTo>
                  <a:cubicBezTo>
                    <a:pt x="36355" y="568310"/>
                    <a:pt x="0" y="531955"/>
                    <a:pt x="0" y="487109"/>
                  </a:cubicBezTo>
                  <a:lnTo>
                    <a:pt x="0" y="81201"/>
                  </a:lnTo>
                  <a:cubicBezTo>
                    <a:pt x="0" y="36355"/>
                    <a:pt x="36355" y="0"/>
                    <a:pt x="81201" y="0"/>
                  </a:cubicBezTo>
                  <a:close/>
                </a:path>
              </a:pathLst>
            </a:custGeom>
            <a:solidFill>
              <a:srgbClr val="A9BECB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0" y="-123825"/>
              <a:ext cx="1280653" cy="69213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TextBox 21" id="21"/>
          <p:cNvSpPr txBox="true"/>
          <p:nvPr/>
        </p:nvSpPr>
        <p:spPr>
          <a:xfrm rot="0">
            <a:off x="482266" y="311383"/>
            <a:ext cx="7241232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</a:pPr>
            <a:r>
              <a:rPr lang="en-US" b="true" sz="63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Concept selection process</a:t>
            </a:r>
          </a:p>
        </p:txBody>
      </p:sp>
      <p:grpSp>
        <p:nvGrpSpPr>
          <p:cNvPr name="Group 22" id="22"/>
          <p:cNvGrpSpPr/>
          <p:nvPr/>
        </p:nvGrpSpPr>
        <p:grpSpPr>
          <a:xfrm rot="0">
            <a:off x="6595689" y="6517002"/>
            <a:ext cx="2939130" cy="3343352"/>
            <a:chOff x="0" y="0"/>
            <a:chExt cx="774092" cy="88055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774092" cy="880554"/>
            </a:xfrm>
            <a:custGeom>
              <a:avLst/>
              <a:gdLst/>
              <a:ahLst/>
              <a:cxnLst/>
              <a:rect r="r" b="b" t="t" l="l"/>
              <a:pathLst>
                <a:path h="880554" w="774092">
                  <a:moveTo>
                    <a:pt x="134338" y="0"/>
                  </a:moveTo>
                  <a:lnTo>
                    <a:pt x="639754" y="0"/>
                  </a:lnTo>
                  <a:cubicBezTo>
                    <a:pt x="675382" y="0"/>
                    <a:pt x="709552" y="14153"/>
                    <a:pt x="734745" y="39347"/>
                  </a:cubicBezTo>
                  <a:cubicBezTo>
                    <a:pt x="759938" y="64540"/>
                    <a:pt x="774092" y="98710"/>
                    <a:pt x="774092" y="134338"/>
                  </a:cubicBezTo>
                  <a:lnTo>
                    <a:pt x="774092" y="746215"/>
                  </a:lnTo>
                  <a:cubicBezTo>
                    <a:pt x="774092" y="781844"/>
                    <a:pt x="759938" y="816014"/>
                    <a:pt x="734745" y="841207"/>
                  </a:cubicBezTo>
                  <a:cubicBezTo>
                    <a:pt x="709552" y="866400"/>
                    <a:pt x="675382" y="880554"/>
                    <a:pt x="639754" y="880554"/>
                  </a:cubicBezTo>
                  <a:lnTo>
                    <a:pt x="134338" y="880554"/>
                  </a:lnTo>
                  <a:cubicBezTo>
                    <a:pt x="98710" y="880554"/>
                    <a:pt x="64540" y="866400"/>
                    <a:pt x="39347" y="841207"/>
                  </a:cubicBezTo>
                  <a:cubicBezTo>
                    <a:pt x="14153" y="816014"/>
                    <a:pt x="0" y="781844"/>
                    <a:pt x="0" y="746215"/>
                  </a:cubicBezTo>
                  <a:lnTo>
                    <a:pt x="0" y="134338"/>
                  </a:lnTo>
                  <a:cubicBezTo>
                    <a:pt x="0" y="98710"/>
                    <a:pt x="14153" y="64540"/>
                    <a:pt x="39347" y="39347"/>
                  </a:cubicBezTo>
                  <a:cubicBezTo>
                    <a:pt x="64540" y="14153"/>
                    <a:pt x="98710" y="0"/>
                    <a:pt x="134338" y="0"/>
                  </a:cubicBezTo>
                  <a:close/>
                </a:path>
              </a:pathLst>
            </a:custGeom>
            <a:solidFill>
              <a:srgbClr val="A9BECB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123825"/>
              <a:ext cx="774092" cy="100437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14881631" y="7288985"/>
            <a:ext cx="2939130" cy="2320330"/>
            <a:chOff x="0" y="0"/>
            <a:chExt cx="774092" cy="611116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774092" cy="611116"/>
            </a:xfrm>
            <a:custGeom>
              <a:avLst/>
              <a:gdLst/>
              <a:ahLst/>
              <a:cxnLst/>
              <a:rect r="r" b="b" t="t" l="l"/>
              <a:pathLst>
                <a:path h="611116" w="774092">
                  <a:moveTo>
                    <a:pt x="134338" y="0"/>
                  </a:moveTo>
                  <a:lnTo>
                    <a:pt x="639754" y="0"/>
                  </a:lnTo>
                  <a:cubicBezTo>
                    <a:pt x="675382" y="0"/>
                    <a:pt x="709552" y="14153"/>
                    <a:pt x="734745" y="39347"/>
                  </a:cubicBezTo>
                  <a:cubicBezTo>
                    <a:pt x="759938" y="64540"/>
                    <a:pt x="774092" y="98710"/>
                    <a:pt x="774092" y="134338"/>
                  </a:cubicBezTo>
                  <a:lnTo>
                    <a:pt x="774092" y="476777"/>
                  </a:lnTo>
                  <a:cubicBezTo>
                    <a:pt x="774092" y="512406"/>
                    <a:pt x="759938" y="546576"/>
                    <a:pt x="734745" y="571769"/>
                  </a:cubicBezTo>
                  <a:cubicBezTo>
                    <a:pt x="709552" y="596962"/>
                    <a:pt x="675382" y="611116"/>
                    <a:pt x="639754" y="611116"/>
                  </a:cubicBezTo>
                  <a:lnTo>
                    <a:pt x="134338" y="611116"/>
                  </a:lnTo>
                  <a:cubicBezTo>
                    <a:pt x="98710" y="611116"/>
                    <a:pt x="64540" y="596962"/>
                    <a:pt x="39347" y="571769"/>
                  </a:cubicBezTo>
                  <a:cubicBezTo>
                    <a:pt x="14153" y="546576"/>
                    <a:pt x="0" y="512406"/>
                    <a:pt x="0" y="476777"/>
                  </a:cubicBezTo>
                  <a:lnTo>
                    <a:pt x="0" y="134338"/>
                  </a:lnTo>
                  <a:cubicBezTo>
                    <a:pt x="0" y="98710"/>
                    <a:pt x="14153" y="64540"/>
                    <a:pt x="39347" y="39347"/>
                  </a:cubicBezTo>
                  <a:cubicBezTo>
                    <a:pt x="64540" y="14153"/>
                    <a:pt x="98710" y="0"/>
                    <a:pt x="134338" y="0"/>
                  </a:cubicBezTo>
                  <a:close/>
                </a:path>
              </a:pathLst>
            </a:custGeom>
            <a:solidFill>
              <a:srgbClr val="A9BECB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123825"/>
              <a:ext cx="774092" cy="73494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TextBox 28" id="28"/>
          <p:cNvSpPr txBox="true"/>
          <p:nvPr/>
        </p:nvSpPr>
        <p:spPr>
          <a:xfrm rot="0">
            <a:off x="1028700" y="8108353"/>
            <a:ext cx="4102882" cy="12985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b="true">
                <a:solidFill>
                  <a:srgbClr val="EFEFEF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Preliminary sketch, telescopic mechanism with clasps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6871096" y="6858353"/>
            <a:ext cx="2393196" cy="26130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b="true">
                <a:solidFill>
                  <a:srgbClr val="EFEFEF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Final iteration - spring-loaded retraction mechanism, telescopic pole design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14818319" y="7556975"/>
            <a:ext cx="3174246" cy="17367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b="true">
                <a:solidFill>
                  <a:srgbClr val="EFEFEF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Final iteration - telescopic pole extended vs. retracted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524629" y="2167699"/>
            <a:ext cx="4922090" cy="7422781"/>
          </a:xfrm>
          <a:custGeom>
            <a:avLst/>
            <a:gdLst/>
            <a:ahLst/>
            <a:cxnLst/>
            <a:rect r="r" b="b" t="t" l="l"/>
            <a:pathLst>
              <a:path h="7422781" w="4922090">
                <a:moveTo>
                  <a:pt x="0" y="0"/>
                </a:moveTo>
                <a:lnTo>
                  <a:pt x="4922090" y="0"/>
                </a:lnTo>
                <a:lnTo>
                  <a:pt x="4922090" y="7422781"/>
                </a:lnTo>
                <a:lnTo>
                  <a:pt x="0" y="742278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948" t="0" r="-4948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14426" y="2697565"/>
            <a:ext cx="3865204" cy="2995533"/>
          </a:xfrm>
          <a:custGeom>
            <a:avLst/>
            <a:gdLst/>
            <a:ahLst/>
            <a:cxnLst/>
            <a:rect r="r" b="b" t="t" l="l"/>
            <a:pathLst>
              <a:path h="2995533" w="3865204">
                <a:moveTo>
                  <a:pt x="0" y="0"/>
                </a:moveTo>
                <a:lnTo>
                  <a:pt x="3865204" y="0"/>
                </a:lnTo>
                <a:lnTo>
                  <a:pt x="3865204" y="2995534"/>
                </a:lnTo>
                <a:lnTo>
                  <a:pt x="0" y="29955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478241" y="2697565"/>
            <a:ext cx="5220946" cy="2995533"/>
          </a:xfrm>
          <a:custGeom>
            <a:avLst/>
            <a:gdLst/>
            <a:ahLst/>
            <a:cxnLst/>
            <a:rect r="r" b="b" t="t" l="l"/>
            <a:pathLst>
              <a:path h="2995533" w="5220946">
                <a:moveTo>
                  <a:pt x="0" y="0"/>
                </a:moveTo>
                <a:lnTo>
                  <a:pt x="5220945" y="0"/>
                </a:lnTo>
                <a:lnTo>
                  <a:pt x="5220945" y="2995534"/>
                </a:lnTo>
                <a:lnTo>
                  <a:pt x="0" y="299553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342" t="0" r="-1342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523074" y="6255074"/>
            <a:ext cx="6426287" cy="2496099"/>
          </a:xfrm>
          <a:custGeom>
            <a:avLst/>
            <a:gdLst/>
            <a:ahLst/>
            <a:cxnLst/>
            <a:rect r="r" b="b" t="t" l="l"/>
            <a:pathLst>
              <a:path h="2496099" w="6426287">
                <a:moveTo>
                  <a:pt x="0" y="0"/>
                </a:moveTo>
                <a:lnTo>
                  <a:pt x="6426287" y="0"/>
                </a:lnTo>
                <a:lnTo>
                  <a:pt x="6426287" y="2496098"/>
                </a:lnTo>
                <a:lnTo>
                  <a:pt x="0" y="249609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5192" r="-1512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0" y="0"/>
            <a:ext cx="9766246" cy="1686611"/>
          </a:xfrm>
          <a:custGeom>
            <a:avLst/>
            <a:gdLst/>
            <a:ahLst/>
            <a:cxnLst/>
            <a:rect r="r" b="b" t="t" l="l"/>
            <a:pathLst>
              <a:path h="1686611" w="9766246">
                <a:moveTo>
                  <a:pt x="0" y="0"/>
                </a:moveTo>
                <a:lnTo>
                  <a:pt x="9766246" y="0"/>
                </a:lnTo>
                <a:lnTo>
                  <a:pt x="9766246" y="1686611"/>
                </a:lnTo>
                <a:lnTo>
                  <a:pt x="0" y="168661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-10018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2328650" y="302917"/>
            <a:ext cx="3314047" cy="9760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040"/>
              </a:lnSpc>
            </a:pPr>
            <a:r>
              <a:rPr lang="en-US" b="true" sz="5742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Prototype 1.1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692059" y="4109536"/>
            <a:ext cx="4985528" cy="3919871"/>
          </a:xfrm>
          <a:custGeom>
            <a:avLst/>
            <a:gdLst/>
            <a:ahLst/>
            <a:cxnLst/>
            <a:rect r="r" b="b" t="t" l="l"/>
            <a:pathLst>
              <a:path h="3919871" w="4985528">
                <a:moveTo>
                  <a:pt x="0" y="0"/>
                </a:moveTo>
                <a:lnTo>
                  <a:pt x="4985528" y="0"/>
                </a:lnTo>
                <a:lnTo>
                  <a:pt x="4985528" y="3919871"/>
                </a:lnTo>
                <a:lnTo>
                  <a:pt x="0" y="391987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55392" y="2892437"/>
            <a:ext cx="783865" cy="5756791"/>
          </a:xfrm>
          <a:custGeom>
            <a:avLst/>
            <a:gdLst/>
            <a:ahLst/>
            <a:cxnLst/>
            <a:rect r="r" b="b" t="t" l="l"/>
            <a:pathLst>
              <a:path h="5756791" w="783865">
                <a:moveTo>
                  <a:pt x="0" y="0"/>
                </a:moveTo>
                <a:lnTo>
                  <a:pt x="783865" y="0"/>
                </a:lnTo>
                <a:lnTo>
                  <a:pt x="783865" y="5756791"/>
                </a:lnTo>
                <a:lnTo>
                  <a:pt x="0" y="575679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11997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913244" y="3617033"/>
            <a:ext cx="1149726" cy="4412375"/>
          </a:xfrm>
          <a:custGeom>
            <a:avLst/>
            <a:gdLst/>
            <a:ahLst/>
            <a:cxnLst/>
            <a:rect r="r" b="b" t="t" l="l"/>
            <a:pathLst>
              <a:path h="4412375" w="1149726">
                <a:moveTo>
                  <a:pt x="0" y="0"/>
                </a:moveTo>
                <a:lnTo>
                  <a:pt x="1149726" y="0"/>
                </a:lnTo>
                <a:lnTo>
                  <a:pt x="1149726" y="4412374"/>
                </a:lnTo>
                <a:lnTo>
                  <a:pt x="0" y="441237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0943" t="0" r="-30094" b="0"/>
            </a:stretch>
          </a:blipFill>
        </p:spPr>
      </p:sp>
      <p:sp>
        <p:nvSpPr>
          <p:cNvPr name="AutoShape 5" id="5"/>
          <p:cNvSpPr/>
          <p:nvPr/>
        </p:nvSpPr>
        <p:spPr>
          <a:xfrm>
            <a:off x="1749297" y="5823220"/>
            <a:ext cx="958084" cy="0"/>
          </a:xfrm>
          <a:prstGeom prst="line">
            <a:avLst/>
          </a:prstGeom>
          <a:ln cap="flat" w="104775">
            <a:solidFill>
              <a:srgbClr val="FF3131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4907671" y="1391662"/>
            <a:ext cx="2236406" cy="2236406"/>
          </a:xfrm>
          <a:custGeom>
            <a:avLst/>
            <a:gdLst/>
            <a:ahLst/>
            <a:cxnLst/>
            <a:rect r="r" b="b" t="t" l="l"/>
            <a:pathLst>
              <a:path h="2236406" w="2236406">
                <a:moveTo>
                  <a:pt x="0" y="0"/>
                </a:moveTo>
                <a:lnTo>
                  <a:pt x="2236406" y="0"/>
                </a:lnTo>
                <a:lnTo>
                  <a:pt x="2236406" y="2236406"/>
                </a:lnTo>
                <a:lnTo>
                  <a:pt x="0" y="223640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1225569" y="1337947"/>
            <a:ext cx="2290121" cy="2290121"/>
          </a:xfrm>
          <a:custGeom>
            <a:avLst/>
            <a:gdLst/>
            <a:ahLst/>
            <a:cxnLst/>
            <a:rect r="r" b="b" t="t" l="l"/>
            <a:pathLst>
              <a:path h="2290121" w="2290121">
                <a:moveTo>
                  <a:pt x="0" y="0"/>
                </a:moveTo>
                <a:lnTo>
                  <a:pt x="2290121" y="0"/>
                </a:lnTo>
                <a:lnTo>
                  <a:pt x="2290121" y="2290121"/>
                </a:lnTo>
                <a:lnTo>
                  <a:pt x="0" y="229012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8166851" y="1367502"/>
            <a:ext cx="2035944" cy="2284725"/>
          </a:xfrm>
          <a:custGeom>
            <a:avLst/>
            <a:gdLst/>
            <a:ahLst/>
            <a:cxnLst/>
            <a:rect r="r" b="b" t="t" l="l"/>
            <a:pathLst>
              <a:path h="2284725" w="2035944">
                <a:moveTo>
                  <a:pt x="0" y="0"/>
                </a:moveTo>
                <a:lnTo>
                  <a:pt x="2035944" y="0"/>
                </a:lnTo>
                <a:lnTo>
                  <a:pt x="2035944" y="2284725"/>
                </a:lnTo>
                <a:lnTo>
                  <a:pt x="0" y="228472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AutoShape 9" id="9"/>
          <p:cNvSpPr/>
          <p:nvPr/>
        </p:nvSpPr>
        <p:spPr>
          <a:xfrm>
            <a:off x="6025874" y="3628068"/>
            <a:ext cx="666185" cy="2441404"/>
          </a:xfrm>
          <a:prstGeom prst="line">
            <a:avLst/>
          </a:prstGeom>
          <a:ln cap="flat" w="38100">
            <a:solidFill>
              <a:srgbClr val="FF3131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AutoShape 10" id="10"/>
          <p:cNvSpPr/>
          <p:nvPr/>
        </p:nvSpPr>
        <p:spPr>
          <a:xfrm>
            <a:off x="9184823" y="3652227"/>
            <a:ext cx="0" cy="457309"/>
          </a:xfrm>
          <a:prstGeom prst="line">
            <a:avLst/>
          </a:prstGeom>
          <a:ln cap="flat" w="38100">
            <a:solidFill>
              <a:srgbClr val="FF3131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AutoShape 11" id="11"/>
          <p:cNvSpPr/>
          <p:nvPr/>
        </p:nvSpPr>
        <p:spPr>
          <a:xfrm flipH="true">
            <a:off x="11677587" y="3628068"/>
            <a:ext cx="693042" cy="2441404"/>
          </a:xfrm>
          <a:prstGeom prst="line">
            <a:avLst/>
          </a:prstGeom>
          <a:ln cap="flat" w="38100">
            <a:solidFill>
              <a:srgbClr val="FF3131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Freeform 12" id="12"/>
          <p:cNvSpPr/>
          <p:nvPr/>
        </p:nvSpPr>
        <p:spPr>
          <a:xfrm flipH="false" flipV="false" rot="0">
            <a:off x="13109978" y="5522512"/>
            <a:ext cx="4612768" cy="3592193"/>
          </a:xfrm>
          <a:custGeom>
            <a:avLst/>
            <a:gdLst/>
            <a:ahLst/>
            <a:cxnLst/>
            <a:rect r="r" b="b" t="t" l="l"/>
            <a:pathLst>
              <a:path h="3592193" w="4612768">
                <a:moveTo>
                  <a:pt x="0" y="0"/>
                </a:moveTo>
                <a:lnTo>
                  <a:pt x="4612768" y="0"/>
                </a:lnTo>
                <a:lnTo>
                  <a:pt x="4612768" y="3592193"/>
                </a:lnTo>
                <a:lnTo>
                  <a:pt x="0" y="359219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7044547" y="67798"/>
            <a:ext cx="5685950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</a:pPr>
            <a:r>
              <a:rPr lang="en-US" b="true" sz="63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Prototype 1.2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507551" y="1840686"/>
            <a:ext cx="1781190" cy="4922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12"/>
              </a:lnSpc>
            </a:pPr>
            <a:r>
              <a:rPr lang="en-US" sz="2012" b="true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Extended Cane: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2707381" y="2685526"/>
            <a:ext cx="1781190" cy="4614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en-US" sz="1874" b="true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Compact </a:t>
            </a:r>
          </a:p>
          <a:p>
            <a:pPr algn="ctr">
              <a:lnSpc>
                <a:spcPts val="1780"/>
              </a:lnSpc>
            </a:pPr>
            <a:r>
              <a:rPr lang="en-US" sz="1874" b="true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Cane: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7044547" y="8200857"/>
            <a:ext cx="4371247" cy="3898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96"/>
              </a:lnSpc>
            </a:pPr>
            <a:r>
              <a:rPr lang="en-US" sz="2283" b="true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Spring activated Pulley System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529876" y="8836025"/>
            <a:ext cx="1279550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 b="true">
                <a:solidFill>
                  <a:srgbClr val="0F4662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~120 cm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2986542" y="8226953"/>
            <a:ext cx="1102370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 b="true">
                <a:solidFill>
                  <a:srgbClr val="0F4662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~45 cm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4191350" y="4753672"/>
            <a:ext cx="2450024" cy="3898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96"/>
              </a:lnSpc>
            </a:pPr>
            <a:r>
              <a:rPr lang="en-US" sz="2283" b="true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Within the handle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743768" y="2057400"/>
            <a:ext cx="5561216" cy="7478035"/>
            <a:chOff x="0" y="0"/>
            <a:chExt cx="1464682" cy="196952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64682" cy="1969524"/>
            </a:xfrm>
            <a:custGeom>
              <a:avLst/>
              <a:gdLst/>
              <a:ahLst/>
              <a:cxnLst/>
              <a:rect r="r" b="b" t="t" l="l"/>
              <a:pathLst>
                <a:path h="1969524" w="1464682">
                  <a:moveTo>
                    <a:pt x="70998" y="0"/>
                  </a:moveTo>
                  <a:lnTo>
                    <a:pt x="1393684" y="0"/>
                  </a:lnTo>
                  <a:cubicBezTo>
                    <a:pt x="1412514" y="0"/>
                    <a:pt x="1430573" y="7480"/>
                    <a:pt x="1443887" y="20795"/>
                  </a:cubicBezTo>
                  <a:cubicBezTo>
                    <a:pt x="1457202" y="34110"/>
                    <a:pt x="1464682" y="52169"/>
                    <a:pt x="1464682" y="70998"/>
                  </a:cubicBezTo>
                  <a:lnTo>
                    <a:pt x="1464682" y="1898525"/>
                  </a:lnTo>
                  <a:cubicBezTo>
                    <a:pt x="1464682" y="1917355"/>
                    <a:pt x="1457202" y="1935414"/>
                    <a:pt x="1443887" y="1948729"/>
                  </a:cubicBezTo>
                  <a:cubicBezTo>
                    <a:pt x="1430573" y="1962043"/>
                    <a:pt x="1412514" y="1969524"/>
                    <a:pt x="1393684" y="1969524"/>
                  </a:cubicBezTo>
                  <a:lnTo>
                    <a:pt x="70998" y="1969524"/>
                  </a:lnTo>
                  <a:cubicBezTo>
                    <a:pt x="52169" y="1969524"/>
                    <a:pt x="34110" y="1962043"/>
                    <a:pt x="20795" y="1948729"/>
                  </a:cubicBezTo>
                  <a:cubicBezTo>
                    <a:pt x="7480" y="1935414"/>
                    <a:pt x="0" y="1917355"/>
                    <a:pt x="0" y="1898525"/>
                  </a:cubicBezTo>
                  <a:lnTo>
                    <a:pt x="0" y="70998"/>
                  </a:lnTo>
                  <a:cubicBezTo>
                    <a:pt x="0" y="52169"/>
                    <a:pt x="7480" y="34110"/>
                    <a:pt x="20795" y="20795"/>
                  </a:cubicBezTo>
                  <a:cubicBezTo>
                    <a:pt x="34110" y="7480"/>
                    <a:pt x="52169" y="0"/>
                    <a:pt x="70998" y="0"/>
                  </a:cubicBezTo>
                  <a:close/>
                </a:path>
              </a:pathLst>
            </a:custGeom>
            <a:solidFill>
              <a:srgbClr val="0F466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28575"/>
              <a:ext cx="1464682" cy="19409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08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023757" y="2057400"/>
            <a:ext cx="5561216" cy="7478035"/>
            <a:chOff x="0" y="0"/>
            <a:chExt cx="1464682" cy="196952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464682" cy="1969524"/>
            </a:xfrm>
            <a:custGeom>
              <a:avLst/>
              <a:gdLst/>
              <a:ahLst/>
              <a:cxnLst/>
              <a:rect r="r" b="b" t="t" l="l"/>
              <a:pathLst>
                <a:path h="1969524" w="1464682">
                  <a:moveTo>
                    <a:pt x="70998" y="0"/>
                  </a:moveTo>
                  <a:lnTo>
                    <a:pt x="1393684" y="0"/>
                  </a:lnTo>
                  <a:cubicBezTo>
                    <a:pt x="1412514" y="0"/>
                    <a:pt x="1430573" y="7480"/>
                    <a:pt x="1443887" y="20795"/>
                  </a:cubicBezTo>
                  <a:cubicBezTo>
                    <a:pt x="1457202" y="34110"/>
                    <a:pt x="1464682" y="52169"/>
                    <a:pt x="1464682" y="70998"/>
                  </a:cubicBezTo>
                  <a:lnTo>
                    <a:pt x="1464682" y="1898525"/>
                  </a:lnTo>
                  <a:cubicBezTo>
                    <a:pt x="1464682" y="1917355"/>
                    <a:pt x="1457202" y="1935414"/>
                    <a:pt x="1443887" y="1948729"/>
                  </a:cubicBezTo>
                  <a:cubicBezTo>
                    <a:pt x="1430573" y="1962043"/>
                    <a:pt x="1412514" y="1969524"/>
                    <a:pt x="1393684" y="1969524"/>
                  </a:cubicBezTo>
                  <a:lnTo>
                    <a:pt x="70998" y="1969524"/>
                  </a:lnTo>
                  <a:cubicBezTo>
                    <a:pt x="52169" y="1969524"/>
                    <a:pt x="34110" y="1962043"/>
                    <a:pt x="20795" y="1948729"/>
                  </a:cubicBezTo>
                  <a:cubicBezTo>
                    <a:pt x="7480" y="1935414"/>
                    <a:pt x="0" y="1917355"/>
                    <a:pt x="0" y="1898525"/>
                  </a:cubicBezTo>
                  <a:lnTo>
                    <a:pt x="0" y="70998"/>
                  </a:lnTo>
                  <a:cubicBezTo>
                    <a:pt x="0" y="52169"/>
                    <a:pt x="7480" y="34110"/>
                    <a:pt x="20795" y="20795"/>
                  </a:cubicBezTo>
                  <a:cubicBezTo>
                    <a:pt x="34110" y="7480"/>
                    <a:pt x="52169" y="0"/>
                    <a:pt x="70998" y="0"/>
                  </a:cubicBezTo>
                  <a:close/>
                </a:path>
              </a:pathLst>
            </a:custGeom>
            <a:solidFill>
              <a:srgbClr val="0F466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28575"/>
              <a:ext cx="1464682" cy="19409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080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9803959" y="1780265"/>
            <a:ext cx="5561216" cy="7478035"/>
            <a:chOff x="0" y="0"/>
            <a:chExt cx="1464682" cy="1969524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464682" cy="1969524"/>
            </a:xfrm>
            <a:custGeom>
              <a:avLst/>
              <a:gdLst/>
              <a:ahLst/>
              <a:cxnLst/>
              <a:rect r="r" b="b" t="t" l="l"/>
              <a:pathLst>
                <a:path h="1969524" w="1464682">
                  <a:moveTo>
                    <a:pt x="70998" y="0"/>
                  </a:moveTo>
                  <a:lnTo>
                    <a:pt x="1393684" y="0"/>
                  </a:lnTo>
                  <a:cubicBezTo>
                    <a:pt x="1412514" y="0"/>
                    <a:pt x="1430573" y="7480"/>
                    <a:pt x="1443887" y="20795"/>
                  </a:cubicBezTo>
                  <a:cubicBezTo>
                    <a:pt x="1457202" y="34110"/>
                    <a:pt x="1464682" y="52169"/>
                    <a:pt x="1464682" y="70998"/>
                  </a:cubicBezTo>
                  <a:lnTo>
                    <a:pt x="1464682" y="1898525"/>
                  </a:lnTo>
                  <a:cubicBezTo>
                    <a:pt x="1464682" y="1917355"/>
                    <a:pt x="1457202" y="1935414"/>
                    <a:pt x="1443887" y="1948729"/>
                  </a:cubicBezTo>
                  <a:cubicBezTo>
                    <a:pt x="1430573" y="1962043"/>
                    <a:pt x="1412514" y="1969524"/>
                    <a:pt x="1393684" y="1969524"/>
                  </a:cubicBezTo>
                  <a:lnTo>
                    <a:pt x="70998" y="1969524"/>
                  </a:lnTo>
                  <a:cubicBezTo>
                    <a:pt x="52169" y="1969524"/>
                    <a:pt x="34110" y="1962043"/>
                    <a:pt x="20795" y="1948729"/>
                  </a:cubicBezTo>
                  <a:cubicBezTo>
                    <a:pt x="7480" y="1935414"/>
                    <a:pt x="0" y="1917355"/>
                    <a:pt x="0" y="1898525"/>
                  </a:cubicBezTo>
                  <a:lnTo>
                    <a:pt x="0" y="70998"/>
                  </a:lnTo>
                  <a:cubicBezTo>
                    <a:pt x="0" y="52169"/>
                    <a:pt x="7480" y="34110"/>
                    <a:pt x="20795" y="20795"/>
                  </a:cubicBezTo>
                  <a:cubicBezTo>
                    <a:pt x="34110" y="7480"/>
                    <a:pt x="52169" y="0"/>
                    <a:pt x="70998" y="0"/>
                  </a:cubicBezTo>
                  <a:close/>
                </a:path>
              </a:pathLst>
            </a:custGeom>
            <a:solidFill>
              <a:srgbClr val="DBE5EA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28575"/>
              <a:ext cx="1464682" cy="19409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080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2568232" y="1780265"/>
            <a:ext cx="5561216" cy="7478035"/>
            <a:chOff x="0" y="0"/>
            <a:chExt cx="1464682" cy="196952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464682" cy="1969524"/>
            </a:xfrm>
            <a:custGeom>
              <a:avLst/>
              <a:gdLst/>
              <a:ahLst/>
              <a:cxnLst/>
              <a:rect r="r" b="b" t="t" l="l"/>
              <a:pathLst>
                <a:path h="1969524" w="1464682">
                  <a:moveTo>
                    <a:pt x="70998" y="0"/>
                  </a:moveTo>
                  <a:lnTo>
                    <a:pt x="1393684" y="0"/>
                  </a:lnTo>
                  <a:cubicBezTo>
                    <a:pt x="1412514" y="0"/>
                    <a:pt x="1430573" y="7480"/>
                    <a:pt x="1443887" y="20795"/>
                  </a:cubicBezTo>
                  <a:cubicBezTo>
                    <a:pt x="1457202" y="34110"/>
                    <a:pt x="1464682" y="52169"/>
                    <a:pt x="1464682" y="70998"/>
                  </a:cubicBezTo>
                  <a:lnTo>
                    <a:pt x="1464682" y="1898525"/>
                  </a:lnTo>
                  <a:cubicBezTo>
                    <a:pt x="1464682" y="1917355"/>
                    <a:pt x="1457202" y="1935414"/>
                    <a:pt x="1443887" y="1948729"/>
                  </a:cubicBezTo>
                  <a:cubicBezTo>
                    <a:pt x="1430573" y="1962043"/>
                    <a:pt x="1412514" y="1969524"/>
                    <a:pt x="1393684" y="1969524"/>
                  </a:cubicBezTo>
                  <a:lnTo>
                    <a:pt x="70998" y="1969524"/>
                  </a:lnTo>
                  <a:cubicBezTo>
                    <a:pt x="52169" y="1969524"/>
                    <a:pt x="34110" y="1962043"/>
                    <a:pt x="20795" y="1948729"/>
                  </a:cubicBezTo>
                  <a:cubicBezTo>
                    <a:pt x="7480" y="1935414"/>
                    <a:pt x="0" y="1917355"/>
                    <a:pt x="0" y="1898525"/>
                  </a:cubicBezTo>
                  <a:lnTo>
                    <a:pt x="0" y="70998"/>
                  </a:lnTo>
                  <a:cubicBezTo>
                    <a:pt x="0" y="52169"/>
                    <a:pt x="7480" y="34110"/>
                    <a:pt x="20795" y="20795"/>
                  </a:cubicBezTo>
                  <a:cubicBezTo>
                    <a:pt x="34110" y="7480"/>
                    <a:pt x="52169" y="0"/>
                    <a:pt x="70998" y="0"/>
                  </a:cubicBezTo>
                  <a:close/>
                </a:path>
              </a:pathLst>
            </a:custGeom>
            <a:solidFill>
              <a:srgbClr val="DBE5EA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28575"/>
              <a:ext cx="1464682" cy="19409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080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2874037" y="2057400"/>
            <a:ext cx="4854040" cy="778473"/>
            <a:chOff x="0" y="0"/>
            <a:chExt cx="1278430" cy="20503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1278430" cy="205030"/>
            </a:xfrm>
            <a:custGeom>
              <a:avLst/>
              <a:gdLst/>
              <a:ahLst/>
              <a:cxnLst/>
              <a:rect r="r" b="b" t="t" l="l"/>
              <a:pathLst>
                <a:path h="205030" w="1278430">
                  <a:moveTo>
                    <a:pt x="81342" y="0"/>
                  </a:moveTo>
                  <a:lnTo>
                    <a:pt x="1197088" y="0"/>
                  </a:lnTo>
                  <a:cubicBezTo>
                    <a:pt x="1218661" y="0"/>
                    <a:pt x="1239351" y="8570"/>
                    <a:pt x="1254606" y="23825"/>
                  </a:cubicBezTo>
                  <a:cubicBezTo>
                    <a:pt x="1269860" y="39079"/>
                    <a:pt x="1278430" y="59769"/>
                    <a:pt x="1278430" y="81342"/>
                  </a:cubicBezTo>
                  <a:lnTo>
                    <a:pt x="1278430" y="123688"/>
                  </a:lnTo>
                  <a:cubicBezTo>
                    <a:pt x="1278430" y="145261"/>
                    <a:pt x="1269860" y="165951"/>
                    <a:pt x="1254606" y="181205"/>
                  </a:cubicBezTo>
                  <a:cubicBezTo>
                    <a:pt x="1239351" y="196460"/>
                    <a:pt x="1218661" y="205030"/>
                    <a:pt x="1197088" y="205030"/>
                  </a:cubicBezTo>
                  <a:lnTo>
                    <a:pt x="81342" y="205030"/>
                  </a:lnTo>
                  <a:cubicBezTo>
                    <a:pt x="59769" y="205030"/>
                    <a:pt x="39079" y="196460"/>
                    <a:pt x="23825" y="181205"/>
                  </a:cubicBezTo>
                  <a:cubicBezTo>
                    <a:pt x="8570" y="165951"/>
                    <a:pt x="0" y="145261"/>
                    <a:pt x="0" y="123688"/>
                  </a:cubicBezTo>
                  <a:lnTo>
                    <a:pt x="0" y="81342"/>
                  </a:lnTo>
                  <a:cubicBezTo>
                    <a:pt x="0" y="59769"/>
                    <a:pt x="8570" y="39079"/>
                    <a:pt x="23825" y="23825"/>
                  </a:cubicBezTo>
                  <a:cubicBezTo>
                    <a:pt x="39079" y="8570"/>
                    <a:pt x="59769" y="0"/>
                    <a:pt x="81342" y="0"/>
                  </a:cubicBezTo>
                  <a:close/>
                </a:path>
              </a:pathLst>
            </a:custGeom>
            <a:solidFill>
              <a:srgbClr val="7994A0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28575"/>
              <a:ext cx="1278430" cy="1764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080"/>
                </a:lnSpc>
              </a:pP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1028700" y="428942"/>
            <a:ext cx="5555605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</a:pPr>
            <a:r>
              <a:rPr lang="en-US" b="true" sz="63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Prototype test plan</a:t>
            </a:r>
          </a:p>
        </p:txBody>
      </p:sp>
      <p:grpSp>
        <p:nvGrpSpPr>
          <p:cNvPr name="Group 18" id="18"/>
          <p:cNvGrpSpPr/>
          <p:nvPr/>
        </p:nvGrpSpPr>
        <p:grpSpPr>
          <a:xfrm rot="0">
            <a:off x="10157547" y="2057400"/>
            <a:ext cx="4854040" cy="778473"/>
            <a:chOff x="0" y="0"/>
            <a:chExt cx="1278430" cy="20503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1278430" cy="205030"/>
            </a:xfrm>
            <a:custGeom>
              <a:avLst/>
              <a:gdLst/>
              <a:ahLst/>
              <a:cxnLst/>
              <a:rect r="r" b="b" t="t" l="l"/>
              <a:pathLst>
                <a:path h="205030" w="1278430">
                  <a:moveTo>
                    <a:pt x="81342" y="0"/>
                  </a:moveTo>
                  <a:lnTo>
                    <a:pt x="1197088" y="0"/>
                  </a:lnTo>
                  <a:cubicBezTo>
                    <a:pt x="1218661" y="0"/>
                    <a:pt x="1239351" y="8570"/>
                    <a:pt x="1254606" y="23825"/>
                  </a:cubicBezTo>
                  <a:cubicBezTo>
                    <a:pt x="1269860" y="39079"/>
                    <a:pt x="1278430" y="59769"/>
                    <a:pt x="1278430" y="81342"/>
                  </a:cubicBezTo>
                  <a:lnTo>
                    <a:pt x="1278430" y="123688"/>
                  </a:lnTo>
                  <a:cubicBezTo>
                    <a:pt x="1278430" y="145261"/>
                    <a:pt x="1269860" y="165951"/>
                    <a:pt x="1254606" y="181205"/>
                  </a:cubicBezTo>
                  <a:cubicBezTo>
                    <a:pt x="1239351" y="196460"/>
                    <a:pt x="1218661" y="205030"/>
                    <a:pt x="1197088" y="205030"/>
                  </a:cubicBezTo>
                  <a:lnTo>
                    <a:pt x="81342" y="205030"/>
                  </a:lnTo>
                  <a:cubicBezTo>
                    <a:pt x="59769" y="205030"/>
                    <a:pt x="39079" y="196460"/>
                    <a:pt x="23825" y="181205"/>
                  </a:cubicBezTo>
                  <a:cubicBezTo>
                    <a:pt x="8570" y="165951"/>
                    <a:pt x="0" y="145261"/>
                    <a:pt x="0" y="123688"/>
                  </a:cubicBezTo>
                  <a:lnTo>
                    <a:pt x="0" y="81342"/>
                  </a:lnTo>
                  <a:cubicBezTo>
                    <a:pt x="0" y="59769"/>
                    <a:pt x="8570" y="39079"/>
                    <a:pt x="23825" y="23825"/>
                  </a:cubicBezTo>
                  <a:cubicBezTo>
                    <a:pt x="39079" y="8570"/>
                    <a:pt x="59769" y="0"/>
                    <a:pt x="81342" y="0"/>
                  </a:cubicBezTo>
                  <a:close/>
                </a:path>
              </a:pathLst>
            </a:custGeom>
            <a:solidFill>
              <a:srgbClr val="7994A0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0" y="28575"/>
              <a:ext cx="1278430" cy="1764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080"/>
                </a:lnSpc>
              </a:pPr>
            </a:p>
          </p:txBody>
        </p:sp>
      </p:grpSp>
      <p:sp>
        <p:nvSpPr>
          <p:cNvPr name="TextBox 21" id="21"/>
          <p:cNvSpPr txBox="true"/>
          <p:nvPr/>
        </p:nvSpPr>
        <p:spPr>
          <a:xfrm rot="0">
            <a:off x="3118415" y="2123104"/>
            <a:ext cx="4458334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b="true">
                <a:solidFill>
                  <a:srgbClr val="F8F8F8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Test Plan 1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0355400" y="2123104"/>
            <a:ext cx="4458334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b="true">
                <a:solidFill>
                  <a:srgbClr val="F8F8F8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Test Plan 2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2874037" y="3255148"/>
            <a:ext cx="4854040" cy="50253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18165" indent="-259082" lvl="1">
              <a:lnSpc>
                <a:spcPts val="3360"/>
              </a:lnSpc>
              <a:buFont typeface="Arial"/>
              <a:buChar char="•"/>
            </a:pPr>
            <a:r>
              <a:rPr lang="en-US" b="true" sz="240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Risk management</a:t>
            </a:r>
          </a:p>
          <a:p>
            <a:pPr algn="l" marL="518165" indent="-259082" lvl="1">
              <a:lnSpc>
                <a:spcPts val="3360"/>
              </a:lnSpc>
              <a:buFont typeface="Arial"/>
              <a:buChar char="•"/>
            </a:pPr>
            <a:r>
              <a:rPr lang="en-US" b="true" sz="240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Testing load bearing capabilities</a:t>
            </a:r>
          </a:p>
          <a:p>
            <a:pPr algn="l" marL="518165" indent="-259082" lvl="1">
              <a:lnSpc>
                <a:spcPts val="3360"/>
              </a:lnSpc>
              <a:buFont typeface="Arial"/>
              <a:buChar char="•"/>
            </a:pPr>
            <a:r>
              <a:rPr lang="en-US" b="true" sz="240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HiFi Focused</a:t>
            </a:r>
          </a:p>
          <a:p>
            <a:pPr algn="l" marL="518165" indent="-259082" lvl="1">
              <a:lnSpc>
                <a:spcPts val="3360"/>
              </a:lnSpc>
              <a:buFont typeface="Arial"/>
              <a:buChar char="•"/>
            </a:pPr>
            <a:r>
              <a:rPr lang="en-US" b="true" sz="240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Stress test</a:t>
            </a:r>
          </a:p>
          <a:p>
            <a:pPr algn="l" marL="518165" indent="-259082" lvl="1">
              <a:lnSpc>
                <a:spcPts val="3360"/>
              </a:lnSpc>
              <a:buFont typeface="Arial"/>
              <a:buChar char="•"/>
            </a:pPr>
            <a:r>
              <a:rPr lang="en-US" b="true" sz="240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Record the weight that breaks the cane</a:t>
            </a:r>
          </a:p>
          <a:p>
            <a:pPr algn="l" marL="518165" indent="-259082" lvl="1">
              <a:lnSpc>
                <a:spcPts val="3360"/>
              </a:lnSpc>
              <a:buFont typeface="Arial"/>
              <a:buChar char="•"/>
            </a:pPr>
            <a:r>
              <a:rPr lang="en-US" b="true" sz="240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Pass: it doesn't break before it reaches the needed weight capacity + safety factor</a:t>
            </a:r>
          </a:p>
          <a:p>
            <a:pPr algn="l" marL="518165" indent="-259082" lvl="1">
              <a:lnSpc>
                <a:spcPts val="3360"/>
              </a:lnSpc>
              <a:buFont typeface="Arial"/>
              <a:buChar char="•"/>
            </a:pPr>
            <a:r>
              <a:rPr lang="en-US" b="true" sz="240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Fail: It breaks before reaching the required load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0157547" y="3005903"/>
            <a:ext cx="4854040" cy="58635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18165" indent="-259082" lvl="1">
              <a:lnSpc>
                <a:spcPts val="3360"/>
              </a:lnSpc>
              <a:buFont typeface="Arial"/>
              <a:buChar char="•"/>
            </a:pPr>
            <a:r>
              <a:rPr lang="en-US" b="true" sz="240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Performance</a:t>
            </a:r>
          </a:p>
          <a:p>
            <a:pPr algn="l" marL="518165" indent="-259082" lvl="1">
              <a:lnSpc>
                <a:spcPts val="3360"/>
              </a:lnSpc>
              <a:buFont typeface="Arial"/>
              <a:buChar char="•"/>
            </a:pPr>
            <a:r>
              <a:rPr lang="en-US" b="true" sz="240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Durability of the open/close mechanism</a:t>
            </a:r>
          </a:p>
          <a:p>
            <a:pPr algn="l" marL="518165" indent="-259082" lvl="1">
              <a:lnSpc>
                <a:spcPts val="3360"/>
              </a:lnSpc>
              <a:buFont typeface="Arial"/>
              <a:buChar char="•"/>
            </a:pPr>
            <a:r>
              <a:rPr lang="en-US" b="true" sz="240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HiFi Focused</a:t>
            </a:r>
          </a:p>
          <a:p>
            <a:pPr algn="l" marL="518165" indent="-259082" lvl="1">
              <a:lnSpc>
                <a:spcPts val="3360"/>
              </a:lnSpc>
              <a:buFont typeface="Arial"/>
              <a:buChar char="•"/>
            </a:pPr>
            <a:r>
              <a:rPr lang="en-US" b="true" sz="240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Stress test</a:t>
            </a:r>
          </a:p>
          <a:p>
            <a:pPr algn="l" marL="518165" indent="-259082" lvl="1">
              <a:lnSpc>
                <a:spcPts val="3360"/>
              </a:lnSpc>
              <a:buFont typeface="Arial"/>
              <a:buChar char="•"/>
            </a:pPr>
            <a:r>
              <a:rPr lang="en-US" b="true" sz="240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Making sure the product continues to function smoothly after repeated use</a:t>
            </a:r>
          </a:p>
          <a:p>
            <a:pPr algn="l" marL="518165" indent="-259082" lvl="1">
              <a:lnSpc>
                <a:spcPts val="3360"/>
              </a:lnSpc>
              <a:buFont typeface="Arial"/>
              <a:buChar char="•"/>
            </a:pPr>
            <a:r>
              <a:rPr lang="en-US" b="true" sz="240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Pass: product can withstand repeated use without any complications</a:t>
            </a:r>
          </a:p>
          <a:p>
            <a:pPr algn="l" marL="518165" indent="-259082" lvl="1">
              <a:lnSpc>
                <a:spcPts val="3360"/>
              </a:lnSpc>
              <a:buFont typeface="Arial"/>
              <a:buChar char="•"/>
            </a:pPr>
            <a:r>
              <a:rPr lang="en-US" b="true" sz="240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Fail: product breaks or malfunctions with repeated use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442710" y="3369664"/>
            <a:ext cx="11402580" cy="31857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6009"/>
              </a:lnSpc>
              <a:spcBef>
                <a:spcPct val="0"/>
              </a:spcBef>
            </a:pPr>
            <a:r>
              <a:rPr lang="en-US" b="true" sz="18577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Thank you</a:t>
            </a:r>
          </a:p>
        </p:txBody>
      </p:sp>
      <p:sp>
        <p:nvSpPr>
          <p:cNvPr name="AutoShape 3" id="3"/>
          <p:cNvSpPr/>
          <p:nvPr/>
        </p:nvSpPr>
        <p:spPr>
          <a:xfrm>
            <a:off x="5897880" y="2215083"/>
            <a:ext cx="6492240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8304001" y="1116666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8" y="0"/>
                </a:lnTo>
                <a:lnTo>
                  <a:pt x="1679998" y="249899"/>
                </a:lnTo>
                <a:lnTo>
                  <a:pt x="0" y="2498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5" id="5"/>
          <p:cNvSpPr/>
          <p:nvPr/>
        </p:nvSpPr>
        <p:spPr>
          <a:xfrm>
            <a:off x="5897880" y="8159883"/>
            <a:ext cx="6492240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8304001" y="9008400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8" y="0"/>
                </a:lnTo>
                <a:lnTo>
                  <a:pt x="1679998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2287896" y="-273799"/>
            <a:ext cx="6000104" cy="10560799"/>
            <a:chOff x="0" y="0"/>
            <a:chExt cx="1580274" cy="278144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580274" cy="2781445"/>
            </a:xfrm>
            <a:custGeom>
              <a:avLst/>
              <a:gdLst/>
              <a:ahLst/>
              <a:cxnLst/>
              <a:rect r="r" b="b" t="t" l="l"/>
              <a:pathLst>
                <a:path h="2781445" w="1580274">
                  <a:moveTo>
                    <a:pt x="0" y="0"/>
                  </a:moveTo>
                  <a:lnTo>
                    <a:pt x="1580274" y="0"/>
                  </a:lnTo>
                  <a:lnTo>
                    <a:pt x="1580274" y="2781445"/>
                  </a:lnTo>
                  <a:lnTo>
                    <a:pt x="0" y="2781445"/>
                  </a:lnTo>
                  <a:close/>
                </a:path>
              </a:pathLst>
            </a:custGeom>
            <a:solidFill>
              <a:srgbClr val="A9BEC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23825"/>
              <a:ext cx="1580274" cy="290527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AutoShape 5" id="5"/>
          <p:cNvSpPr/>
          <p:nvPr/>
        </p:nvSpPr>
        <p:spPr>
          <a:xfrm>
            <a:off x="1028700" y="2785152"/>
            <a:ext cx="4328263" cy="0"/>
          </a:xfrm>
          <a:prstGeom prst="line">
            <a:avLst/>
          </a:prstGeom>
          <a:ln cap="flat" w="381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5690465" y="2596179"/>
            <a:ext cx="2540817" cy="377947"/>
          </a:xfrm>
          <a:custGeom>
            <a:avLst/>
            <a:gdLst/>
            <a:ahLst/>
            <a:cxnLst/>
            <a:rect r="r" b="b" t="t" l="l"/>
            <a:pathLst>
              <a:path h="377947" w="2540817">
                <a:moveTo>
                  <a:pt x="0" y="0"/>
                </a:moveTo>
                <a:lnTo>
                  <a:pt x="2540817" y="0"/>
                </a:lnTo>
                <a:lnTo>
                  <a:pt x="2540817" y="377946"/>
                </a:lnTo>
                <a:lnTo>
                  <a:pt x="0" y="3779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28700" y="3079835"/>
            <a:ext cx="6897809" cy="61784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844214" indent="-422107" lvl="1">
              <a:lnSpc>
                <a:spcPts val="5474"/>
              </a:lnSpc>
              <a:buFont typeface="Arial"/>
              <a:buChar char="•"/>
            </a:pPr>
            <a:r>
              <a:rPr lang="en-US" sz="391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Team Introductions</a:t>
            </a:r>
          </a:p>
          <a:p>
            <a:pPr algn="just" marL="844214" indent="-422107" lvl="1">
              <a:lnSpc>
                <a:spcPts val="5474"/>
              </a:lnSpc>
              <a:buFont typeface="Arial"/>
              <a:buChar char="•"/>
            </a:pPr>
            <a:r>
              <a:rPr lang="en-US" sz="391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Client Details</a:t>
            </a:r>
          </a:p>
          <a:p>
            <a:pPr algn="just" marL="844214" indent="-422107" lvl="1">
              <a:lnSpc>
                <a:spcPts val="5474"/>
              </a:lnSpc>
              <a:buFont typeface="Arial"/>
              <a:buChar char="•"/>
            </a:pPr>
            <a:r>
              <a:rPr lang="en-US" sz="391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Problem Definition</a:t>
            </a:r>
          </a:p>
          <a:p>
            <a:pPr algn="just" marL="844214" indent="-422107" lvl="1">
              <a:lnSpc>
                <a:spcPts val="5474"/>
              </a:lnSpc>
              <a:buFont typeface="Arial"/>
              <a:buChar char="•"/>
            </a:pPr>
            <a:r>
              <a:rPr lang="en-US" sz="391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Design Process</a:t>
            </a:r>
          </a:p>
          <a:p>
            <a:pPr algn="just" marL="844214" indent="-422107" lvl="1">
              <a:lnSpc>
                <a:spcPts val="5474"/>
              </a:lnSpc>
              <a:buFont typeface="Arial"/>
              <a:buChar char="•"/>
            </a:pPr>
            <a:r>
              <a:rPr lang="en-US" sz="391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Project Plan</a:t>
            </a:r>
          </a:p>
          <a:p>
            <a:pPr algn="just" marL="844214" indent="-422107" lvl="1">
              <a:lnSpc>
                <a:spcPts val="5474"/>
              </a:lnSpc>
              <a:buFont typeface="Arial"/>
              <a:buChar char="•"/>
            </a:pPr>
            <a:r>
              <a:rPr lang="en-US" sz="391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Concept Selection Process</a:t>
            </a:r>
          </a:p>
          <a:p>
            <a:pPr algn="just" marL="844214" indent="-422107" lvl="1">
              <a:lnSpc>
                <a:spcPts val="5474"/>
              </a:lnSpc>
              <a:buFont typeface="Arial"/>
              <a:buChar char="•"/>
            </a:pPr>
            <a:r>
              <a:rPr lang="en-US" sz="391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Prototype I</a:t>
            </a:r>
          </a:p>
          <a:p>
            <a:pPr algn="just" marL="844214" indent="-422107" lvl="1">
              <a:lnSpc>
                <a:spcPts val="5474"/>
              </a:lnSpc>
              <a:buFont typeface="Arial"/>
              <a:buChar char="•"/>
            </a:pPr>
            <a:r>
              <a:rPr lang="en-US" sz="391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Prototype Demonstration</a:t>
            </a:r>
          </a:p>
          <a:p>
            <a:pPr algn="just" marL="844214" indent="-422107" lvl="1">
              <a:lnSpc>
                <a:spcPts val="5474"/>
              </a:lnSpc>
              <a:buFont typeface="Arial"/>
              <a:buChar char="•"/>
            </a:pPr>
            <a:r>
              <a:rPr lang="en-US" sz="391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Prototype Test Plan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28700" y="857250"/>
            <a:ext cx="7497663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b="true" sz="9200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Table of Contents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5986182" y="9220200"/>
            <a:ext cx="6492240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8304001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8" y="0"/>
                </a:lnTo>
                <a:lnTo>
                  <a:pt x="1679998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0" y="-20691"/>
            <a:ext cx="18288000" cy="4099486"/>
            <a:chOff x="0" y="0"/>
            <a:chExt cx="4816593" cy="10797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816592" cy="1079700"/>
            </a:xfrm>
            <a:custGeom>
              <a:avLst/>
              <a:gdLst/>
              <a:ahLst/>
              <a:cxnLst/>
              <a:rect r="r" b="b" t="t" l="l"/>
              <a:pathLst>
                <a:path h="1079700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1079700"/>
                  </a:lnTo>
                  <a:lnTo>
                    <a:pt x="0" y="1079700"/>
                  </a:lnTo>
                  <a:close/>
                </a:path>
              </a:pathLst>
            </a:custGeom>
            <a:solidFill>
              <a:srgbClr val="7994A0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47625"/>
              <a:ext cx="4816593" cy="11273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93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431526" y="2688955"/>
            <a:ext cx="2779681" cy="2779681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6666" r="0" b="-16666"/>
              </a:stretch>
            </a:blipFill>
          </p:spPr>
        </p:sp>
      </p:grpSp>
      <p:grpSp>
        <p:nvGrpSpPr>
          <p:cNvPr name="Group 9" id="9"/>
          <p:cNvGrpSpPr/>
          <p:nvPr/>
        </p:nvGrpSpPr>
        <p:grpSpPr>
          <a:xfrm rot="0">
            <a:off x="4154593" y="2688955"/>
            <a:ext cx="2779681" cy="2779681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33111" r="0" b="0"/>
              </a:stretch>
            </a:blip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7886774" y="2688955"/>
            <a:ext cx="2779681" cy="2779681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6"/>
              <a:stretch>
                <a:fillRect l="0" t="-470" r="0" b="-77307"/>
              </a:stretch>
            </a:blip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11614192" y="2688955"/>
            <a:ext cx="2779681" cy="2779681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7"/>
              <a:stretch>
                <a:fillRect l="0" t="-6644" r="0" b="-71133"/>
              </a:stretch>
            </a:blipFill>
          </p:spPr>
        </p:sp>
      </p:grpSp>
      <p:grpSp>
        <p:nvGrpSpPr>
          <p:cNvPr name="Group 15" id="15"/>
          <p:cNvGrpSpPr/>
          <p:nvPr/>
        </p:nvGrpSpPr>
        <p:grpSpPr>
          <a:xfrm rot="0">
            <a:off x="15341610" y="2688955"/>
            <a:ext cx="2779681" cy="2779681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8"/>
              <a:stretch>
                <a:fillRect l="0" t="-24349" r="0" b="-24349"/>
              </a:stretch>
            </a:blipFill>
          </p:spPr>
        </p:sp>
      </p:grpSp>
      <p:sp>
        <p:nvSpPr>
          <p:cNvPr name="TextBox 17" id="17"/>
          <p:cNvSpPr txBox="true"/>
          <p:nvPr/>
        </p:nvSpPr>
        <p:spPr>
          <a:xfrm rot="0">
            <a:off x="1028700" y="599709"/>
            <a:ext cx="99149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Team Members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1954126" y="5630831"/>
            <a:ext cx="2099812" cy="4908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919"/>
              </a:lnSpc>
              <a:spcBef>
                <a:spcPct val="0"/>
              </a:spcBef>
            </a:pPr>
            <a:r>
              <a:rPr lang="en-US" b="true" sz="27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Alex Novac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5252085" y="6663976"/>
            <a:ext cx="2958731" cy="6419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400"/>
              </a:lnSpc>
            </a:pPr>
            <a:r>
              <a:rPr lang="en-US" sz="240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Electrical Engineering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7904645" y="5735606"/>
            <a:ext cx="2743937" cy="7498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55"/>
              </a:lnSpc>
            </a:pPr>
            <a:r>
              <a:rPr lang="en-US" sz="2799" b="true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Anjali Chalayil </a:t>
            </a:r>
          </a:p>
          <a:p>
            <a:pPr algn="ctr" marL="0" indent="0" lvl="0">
              <a:lnSpc>
                <a:spcPts val="2855"/>
              </a:lnSpc>
            </a:pPr>
            <a:r>
              <a:rPr lang="en-US" b="true" sz="27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Sreekumar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5131070" y="5630831"/>
            <a:ext cx="2990220" cy="4908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919"/>
              </a:lnSpc>
              <a:spcBef>
                <a:spcPct val="0"/>
              </a:spcBef>
            </a:pPr>
            <a:r>
              <a:rPr lang="en-US" b="true" sz="27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Armand Guigma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1556284" y="6578251"/>
            <a:ext cx="2895496" cy="4152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Civil Engineering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3869347" y="5630831"/>
            <a:ext cx="3350173" cy="4908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919"/>
              </a:lnSpc>
              <a:spcBef>
                <a:spcPct val="0"/>
              </a:spcBef>
            </a:pPr>
            <a:r>
              <a:rPr lang="en-US" b="true" sz="27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Jennifer Campbell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866185" y="5630831"/>
            <a:ext cx="1910364" cy="4908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919"/>
              </a:lnSpc>
              <a:spcBef>
                <a:spcPct val="0"/>
              </a:spcBef>
            </a:pPr>
            <a:r>
              <a:rPr lang="en-US" b="true" sz="27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Emily Way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3985976" y="6663976"/>
            <a:ext cx="3116914" cy="6358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448"/>
              </a:lnSpc>
            </a:pPr>
            <a:r>
              <a:rPr lang="en-US" sz="240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Physics and Electrical Engineering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7491664" y="6683407"/>
            <a:ext cx="3569900" cy="6488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496"/>
              </a:lnSpc>
            </a:pPr>
            <a:r>
              <a:rPr lang="en-US" sz="240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Biomedical Mechanical Engineering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36417" y="6663976"/>
            <a:ext cx="3569900" cy="6419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400"/>
              </a:lnSpc>
            </a:pPr>
            <a:r>
              <a:rPr lang="en-US" sz="240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Biomedical Mechanical Engineering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914420" y="2528279"/>
            <a:ext cx="12459160" cy="51994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215"/>
              </a:lnSpc>
            </a:pPr>
            <a:r>
              <a:rPr lang="en-US" sz="3067">
                <a:solidFill>
                  <a:srgbClr val="A9BECB"/>
                </a:solidFill>
                <a:latin typeface="Quicksand"/>
                <a:ea typeface="Quicksand"/>
                <a:cs typeface="Quicksand"/>
                <a:sym typeface="Quicksand"/>
              </a:rPr>
              <a:t>Our client is a </a:t>
            </a:r>
            <a:r>
              <a:rPr lang="en-US" sz="3067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competitive cyclist, student,</a:t>
            </a:r>
            <a:r>
              <a:rPr lang="en-US" sz="3067">
                <a:solidFill>
                  <a:srgbClr val="A9BECB"/>
                </a:solidFill>
                <a:latin typeface="Quicksand"/>
                <a:ea typeface="Quicksand"/>
                <a:cs typeface="Quicksand"/>
                <a:sym typeface="Quicksand"/>
              </a:rPr>
              <a:t> and generally leads a </a:t>
            </a:r>
            <a:r>
              <a:rPr lang="en-US" sz="3067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very active lifestyle</a:t>
            </a:r>
            <a:r>
              <a:rPr lang="en-US" sz="3067">
                <a:solidFill>
                  <a:srgbClr val="A9BECB"/>
                </a:solidFill>
                <a:latin typeface="Quicksand"/>
                <a:ea typeface="Quicksand"/>
                <a:cs typeface="Quicksand"/>
                <a:sym typeface="Quicksand"/>
              </a:rPr>
              <a:t>. She </a:t>
            </a:r>
            <a:r>
              <a:rPr lang="en-US" sz="3067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utilizes public transit</a:t>
            </a:r>
            <a:r>
              <a:rPr lang="en-US" sz="3067">
                <a:solidFill>
                  <a:srgbClr val="A9BECB"/>
                </a:solidFill>
                <a:latin typeface="Quicksand"/>
                <a:ea typeface="Quicksand"/>
                <a:cs typeface="Quicksand"/>
                <a:sym typeface="Quicksand"/>
              </a:rPr>
              <a:t> often to get to and from school, appointments, and the gym. Due to some health issues, she has </a:t>
            </a:r>
            <a:r>
              <a:rPr lang="en-US" sz="3067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restricted mobility on one side of her body</a:t>
            </a:r>
            <a:r>
              <a:rPr lang="en-US" sz="3067">
                <a:solidFill>
                  <a:srgbClr val="A9BECB"/>
                </a:solidFill>
                <a:latin typeface="Quicksand"/>
                <a:ea typeface="Quicksand"/>
                <a:cs typeface="Quicksand"/>
                <a:sym typeface="Quicksand"/>
              </a:rPr>
              <a:t>, leading to the inability to use one of her hands, and some issues with balance. Because she still leads a very active lifestyle, she </a:t>
            </a:r>
            <a:r>
              <a:rPr lang="en-US" sz="3067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requires a cane that can be easily folded</a:t>
            </a:r>
            <a:r>
              <a:rPr lang="en-US" sz="3067">
                <a:solidFill>
                  <a:srgbClr val="A9BECB"/>
                </a:solidFill>
                <a:latin typeface="Quicksand"/>
                <a:ea typeface="Quicksand"/>
                <a:cs typeface="Quicksand"/>
                <a:sym typeface="Quicksand"/>
              </a:rPr>
              <a:t> when she needs to put it away, and is </a:t>
            </a:r>
            <a:r>
              <a:rPr lang="en-US" sz="3067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entirely usable with one hand.</a:t>
            </a:r>
          </a:p>
        </p:txBody>
      </p:sp>
      <p:sp>
        <p:nvSpPr>
          <p:cNvPr name="AutoShape 3" id="3"/>
          <p:cNvSpPr/>
          <p:nvPr/>
        </p:nvSpPr>
        <p:spPr>
          <a:xfrm>
            <a:off x="5830743" y="2273084"/>
            <a:ext cx="6492240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>
            <a:off x="5830743" y="8299277"/>
            <a:ext cx="6492240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5" id="5"/>
          <p:cNvSpPr/>
          <p:nvPr/>
        </p:nvSpPr>
        <p:spPr>
          <a:xfrm flipH="false" flipV="false" rot="0">
            <a:off x="8236864" y="1684924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028700" y="599709"/>
            <a:ext cx="8048163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Client Details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8236864" y="8870777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899"/>
                </a:lnTo>
                <a:lnTo>
                  <a:pt x="0" y="2498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599709"/>
            <a:ext cx="12565846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Problem Definition: Client Statements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128415" y="1589674"/>
            <a:ext cx="3419029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A9BECB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(</a:t>
            </a:r>
            <a:r>
              <a:rPr lang="en-US" b="true" sz="5199" i="true">
                <a:solidFill>
                  <a:srgbClr val="A9BECB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Paraphrased</a:t>
            </a:r>
            <a:r>
              <a:rPr lang="en-US" sz="5199" b="true">
                <a:solidFill>
                  <a:srgbClr val="A9BECB"/>
                </a:solidFill>
                <a:latin typeface="Cormorant Garamond Bold"/>
                <a:ea typeface="Cormorant Garamond Bold"/>
                <a:cs typeface="Cormorant Garamond Bold"/>
                <a:sym typeface="Cormorant Garamond Bold"/>
              </a:rPr>
              <a:t>)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1028700" y="7285301"/>
            <a:ext cx="7197133" cy="1608401"/>
            <a:chOff x="0" y="0"/>
            <a:chExt cx="1895541" cy="423612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895541" cy="423612"/>
            </a:xfrm>
            <a:custGeom>
              <a:avLst/>
              <a:gdLst/>
              <a:ahLst/>
              <a:cxnLst/>
              <a:rect r="r" b="b" t="t" l="l"/>
              <a:pathLst>
                <a:path h="423612" w="1895541">
                  <a:moveTo>
                    <a:pt x="54860" y="0"/>
                  </a:moveTo>
                  <a:lnTo>
                    <a:pt x="1840681" y="0"/>
                  </a:lnTo>
                  <a:cubicBezTo>
                    <a:pt x="1855231" y="0"/>
                    <a:pt x="1869185" y="5780"/>
                    <a:pt x="1879473" y="16068"/>
                  </a:cubicBezTo>
                  <a:cubicBezTo>
                    <a:pt x="1889761" y="26357"/>
                    <a:pt x="1895541" y="40311"/>
                    <a:pt x="1895541" y="54860"/>
                  </a:cubicBezTo>
                  <a:lnTo>
                    <a:pt x="1895541" y="368751"/>
                  </a:lnTo>
                  <a:cubicBezTo>
                    <a:pt x="1895541" y="399050"/>
                    <a:pt x="1870979" y="423612"/>
                    <a:pt x="1840681" y="423612"/>
                  </a:cubicBezTo>
                  <a:lnTo>
                    <a:pt x="54860" y="423612"/>
                  </a:lnTo>
                  <a:cubicBezTo>
                    <a:pt x="40311" y="423612"/>
                    <a:pt x="26357" y="417832"/>
                    <a:pt x="16068" y="407544"/>
                  </a:cubicBezTo>
                  <a:cubicBezTo>
                    <a:pt x="5780" y="397255"/>
                    <a:pt x="0" y="383301"/>
                    <a:pt x="0" y="368751"/>
                  </a:cubicBezTo>
                  <a:lnTo>
                    <a:pt x="0" y="54860"/>
                  </a:lnTo>
                  <a:cubicBezTo>
                    <a:pt x="0" y="40311"/>
                    <a:pt x="5780" y="26357"/>
                    <a:pt x="16068" y="16068"/>
                  </a:cubicBezTo>
                  <a:cubicBezTo>
                    <a:pt x="26357" y="5780"/>
                    <a:pt x="40311" y="0"/>
                    <a:pt x="54860" y="0"/>
                  </a:cubicBezTo>
                  <a:close/>
                </a:path>
              </a:pathLst>
            </a:custGeom>
            <a:solidFill>
              <a:srgbClr val="A9BECB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123825"/>
              <a:ext cx="1895541" cy="54743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1028700" y="5143500"/>
            <a:ext cx="7197133" cy="1608401"/>
            <a:chOff x="0" y="0"/>
            <a:chExt cx="1895541" cy="423612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895541" cy="423612"/>
            </a:xfrm>
            <a:custGeom>
              <a:avLst/>
              <a:gdLst/>
              <a:ahLst/>
              <a:cxnLst/>
              <a:rect r="r" b="b" t="t" l="l"/>
              <a:pathLst>
                <a:path h="423612" w="1895541">
                  <a:moveTo>
                    <a:pt x="54860" y="0"/>
                  </a:moveTo>
                  <a:lnTo>
                    <a:pt x="1840681" y="0"/>
                  </a:lnTo>
                  <a:cubicBezTo>
                    <a:pt x="1855231" y="0"/>
                    <a:pt x="1869185" y="5780"/>
                    <a:pt x="1879473" y="16068"/>
                  </a:cubicBezTo>
                  <a:cubicBezTo>
                    <a:pt x="1889761" y="26357"/>
                    <a:pt x="1895541" y="40311"/>
                    <a:pt x="1895541" y="54860"/>
                  </a:cubicBezTo>
                  <a:lnTo>
                    <a:pt x="1895541" y="368751"/>
                  </a:lnTo>
                  <a:cubicBezTo>
                    <a:pt x="1895541" y="399050"/>
                    <a:pt x="1870979" y="423612"/>
                    <a:pt x="1840681" y="423612"/>
                  </a:cubicBezTo>
                  <a:lnTo>
                    <a:pt x="54860" y="423612"/>
                  </a:lnTo>
                  <a:cubicBezTo>
                    <a:pt x="40311" y="423612"/>
                    <a:pt x="26357" y="417832"/>
                    <a:pt x="16068" y="407544"/>
                  </a:cubicBezTo>
                  <a:cubicBezTo>
                    <a:pt x="5780" y="397255"/>
                    <a:pt x="0" y="383301"/>
                    <a:pt x="0" y="368751"/>
                  </a:cubicBezTo>
                  <a:lnTo>
                    <a:pt x="0" y="54860"/>
                  </a:lnTo>
                  <a:cubicBezTo>
                    <a:pt x="0" y="40311"/>
                    <a:pt x="5780" y="26357"/>
                    <a:pt x="16068" y="16068"/>
                  </a:cubicBezTo>
                  <a:cubicBezTo>
                    <a:pt x="26357" y="5780"/>
                    <a:pt x="40311" y="0"/>
                    <a:pt x="54860" y="0"/>
                  </a:cubicBezTo>
                  <a:close/>
                </a:path>
              </a:pathLst>
            </a:custGeom>
            <a:solidFill>
              <a:srgbClr val="7994A0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123825"/>
              <a:ext cx="1895541" cy="54743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028700" y="3005934"/>
            <a:ext cx="7197133" cy="1608401"/>
            <a:chOff x="0" y="0"/>
            <a:chExt cx="1895541" cy="423612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895541" cy="423612"/>
            </a:xfrm>
            <a:custGeom>
              <a:avLst/>
              <a:gdLst/>
              <a:ahLst/>
              <a:cxnLst/>
              <a:rect r="r" b="b" t="t" l="l"/>
              <a:pathLst>
                <a:path h="423612" w="1895541">
                  <a:moveTo>
                    <a:pt x="54860" y="0"/>
                  </a:moveTo>
                  <a:lnTo>
                    <a:pt x="1840681" y="0"/>
                  </a:lnTo>
                  <a:cubicBezTo>
                    <a:pt x="1855231" y="0"/>
                    <a:pt x="1869185" y="5780"/>
                    <a:pt x="1879473" y="16068"/>
                  </a:cubicBezTo>
                  <a:cubicBezTo>
                    <a:pt x="1889761" y="26357"/>
                    <a:pt x="1895541" y="40311"/>
                    <a:pt x="1895541" y="54860"/>
                  </a:cubicBezTo>
                  <a:lnTo>
                    <a:pt x="1895541" y="368751"/>
                  </a:lnTo>
                  <a:cubicBezTo>
                    <a:pt x="1895541" y="399050"/>
                    <a:pt x="1870979" y="423612"/>
                    <a:pt x="1840681" y="423612"/>
                  </a:cubicBezTo>
                  <a:lnTo>
                    <a:pt x="54860" y="423612"/>
                  </a:lnTo>
                  <a:cubicBezTo>
                    <a:pt x="40311" y="423612"/>
                    <a:pt x="26357" y="417832"/>
                    <a:pt x="16068" y="407544"/>
                  </a:cubicBezTo>
                  <a:cubicBezTo>
                    <a:pt x="5780" y="397255"/>
                    <a:pt x="0" y="383301"/>
                    <a:pt x="0" y="368751"/>
                  </a:cubicBezTo>
                  <a:lnTo>
                    <a:pt x="0" y="54860"/>
                  </a:lnTo>
                  <a:cubicBezTo>
                    <a:pt x="0" y="40311"/>
                    <a:pt x="5780" y="26357"/>
                    <a:pt x="16068" y="16068"/>
                  </a:cubicBezTo>
                  <a:cubicBezTo>
                    <a:pt x="26357" y="5780"/>
                    <a:pt x="40311" y="0"/>
                    <a:pt x="54860" y="0"/>
                  </a:cubicBezTo>
                  <a:close/>
                </a:path>
              </a:pathLst>
            </a:custGeom>
            <a:solidFill>
              <a:srgbClr val="A9BECB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123825"/>
              <a:ext cx="1895541" cy="54743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9815884" y="3005934"/>
            <a:ext cx="7443416" cy="1608401"/>
            <a:chOff x="0" y="0"/>
            <a:chExt cx="1960406" cy="423612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960406" cy="423612"/>
            </a:xfrm>
            <a:custGeom>
              <a:avLst/>
              <a:gdLst/>
              <a:ahLst/>
              <a:cxnLst/>
              <a:rect r="r" b="b" t="t" l="l"/>
              <a:pathLst>
                <a:path h="423612" w="1960406">
                  <a:moveTo>
                    <a:pt x="53045" y="0"/>
                  </a:moveTo>
                  <a:lnTo>
                    <a:pt x="1907361" y="0"/>
                  </a:lnTo>
                  <a:cubicBezTo>
                    <a:pt x="1921429" y="0"/>
                    <a:pt x="1934921" y="5589"/>
                    <a:pt x="1944869" y="15537"/>
                  </a:cubicBezTo>
                  <a:cubicBezTo>
                    <a:pt x="1954817" y="25485"/>
                    <a:pt x="1960406" y="38977"/>
                    <a:pt x="1960406" y="53045"/>
                  </a:cubicBezTo>
                  <a:lnTo>
                    <a:pt x="1960406" y="370567"/>
                  </a:lnTo>
                  <a:cubicBezTo>
                    <a:pt x="1960406" y="399863"/>
                    <a:pt x="1936657" y="423612"/>
                    <a:pt x="1907361" y="423612"/>
                  </a:cubicBezTo>
                  <a:lnTo>
                    <a:pt x="53045" y="423612"/>
                  </a:lnTo>
                  <a:cubicBezTo>
                    <a:pt x="38977" y="423612"/>
                    <a:pt x="25485" y="418023"/>
                    <a:pt x="15537" y="408075"/>
                  </a:cubicBezTo>
                  <a:cubicBezTo>
                    <a:pt x="5589" y="398127"/>
                    <a:pt x="0" y="384635"/>
                    <a:pt x="0" y="370567"/>
                  </a:cubicBezTo>
                  <a:lnTo>
                    <a:pt x="0" y="53045"/>
                  </a:lnTo>
                  <a:cubicBezTo>
                    <a:pt x="0" y="38977"/>
                    <a:pt x="5589" y="25485"/>
                    <a:pt x="15537" y="15537"/>
                  </a:cubicBezTo>
                  <a:cubicBezTo>
                    <a:pt x="25485" y="5589"/>
                    <a:pt x="38977" y="0"/>
                    <a:pt x="53045" y="0"/>
                  </a:cubicBezTo>
                  <a:close/>
                </a:path>
              </a:pathLst>
            </a:custGeom>
            <a:solidFill>
              <a:srgbClr val="7994A0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123825"/>
              <a:ext cx="1960406" cy="54743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9815884" y="5143500"/>
            <a:ext cx="7443416" cy="1608401"/>
            <a:chOff x="0" y="0"/>
            <a:chExt cx="1960406" cy="423612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960406" cy="423612"/>
            </a:xfrm>
            <a:custGeom>
              <a:avLst/>
              <a:gdLst/>
              <a:ahLst/>
              <a:cxnLst/>
              <a:rect r="r" b="b" t="t" l="l"/>
              <a:pathLst>
                <a:path h="423612" w="1960406">
                  <a:moveTo>
                    <a:pt x="53045" y="0"/>
                  </a:moveTo>
                  <a:lnTo>
                    <a:pt x="1907361" y="0"/>
                  </a:lnTo>
                  <a:cubicBezTo>
                    <a:pt x="1921429" y="0"/>
                    <a:pt x="1934921" y="5589"/>
                    <a:pt x="1944869" y="15537"/>
                  </a:cubicBezTo>
                  <a:cubicBezTo>
                    <a:pt x="1954817" y="25485"/>
                    <a:pt x="1960406" y="38977"/>
                    <a:pt x="1960406" y="53045"/>
                  </a:cubicBezTo>
                  <a:lnTo>
                    <a:pt x="1960406" y="370567"/>
                  </a:lnTo>
                  <a:cubicBezTo>
                    <a:pt x="1960406" y="399863"/>
                    <a:pt x="1936657" y="423612"/>
                    <a:pt x="1907361" y="423612"/>
                  </a:cubicBezTo>
                  <a:lnTo>
                    <a:pt x="53045" y="423612"/>
                  </a:lnTo>
                  <a:cubicBezTo>
                    <a:pt x="38977" y="423612"/>
                    <a:pt x="25485" y="418023"/>
                    <a:pt x="15537" y="408075"/>
                  </a:cubicBezTo>
                  <a:cubicBezTo>
                    <a:pt x="5589" y="398127"/>
                    <a:pt x="0" y="384635"/>
                    <a:pt x="0" y="370567"/>
                  </a:cubicBezTo>
                  <a:lnTo>
                    <a:pt x="0" y="53045"/>
                  </a:lnTo>
                  <a:cubicBezTo>
                    <a:pt x="0" y="38977"/>
                    <a:pt x="5589" y="25485"/>
                    <a:pt x="15537" y="15537"/>
                  </a:cubicBezTo>
                  <a:cubicBezTo>
                    <a:pt x="25485" y="5589"/>
                    <a:pt x="38977" y="0"/>
                    <a:pt x="53045" y="0"/>
                  </a:cubicBezTo>
                  <a:close/>
                </a:path>
              </a:pathLst>
            </a:custGeom>
            <a:solidFill>
              <a:srgbClr val="A9BECB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123825"/>
              <a:ext cx="1960406" cy="54743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9815884" y="7285301"/>
            <a:ext cx="7443416" cy="1608401"/>
            <a:chOff x="0" y="0"/>
            <a:chExt cx="1960406" cy="423612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960406" cy="423612"/>
            </a:xfrm>
            <a:custGeom>
              <a:avLst/>
              <a:gdLst/>
              <a:ahLst/>
              <a:cxnLst/>
              <a:rect r="r" b="b" t="t" l="l"/>
              <a:pathLst>
                <a:path h="423612" w="1960406">
                  <a:moveTo>
                    <a:pt x="53045" y="0"/>
                  </a:moveTo>
                  <a:lnTo>
                    <a:pt x="1907361" y="0"/>
                  </a:lnTo>
                  <a:cubicBezTo>
                    <a:pt x="1921429" y="0"/>
                    <a:pt x="1934921" y="5589"/>
                    <a:pt x="1944869" y="15537"/>
                  </a:cubicBezTo>
                  <a:cubicBezTo>
                    <a:pt x="1954817" y="25485"/>
                    <a:pt x="1960406" y="38977"/>
                    <a:pt x="1960406" y="53045"/>
                  </a:cubicBezTo>
                  <a:lnTo>
                    <a:pt x="1960406" y="370567"/>
                  </a:lnTo>
                  <a:cubicBezTo>
                    <a:pt x="1960406" y="399863"/>
                    <a:pt x="1936657" y="423612"/>
                    <a:pt x="1907361" y="423612"/>
                  </a:cubicBezTo>
                  <a:lnTo>
                    <a:pt x="53045" y="423612"/>
                  </a:lnTo>
                  <a:cubicBezTo>
                    <a:pt x="38977" y="423612"/>
                    <a:pt x="25485" y="418023"/>
                    <a:pt x="15537" y="408075"/>
                  </a:cubicBezTo>
                  <a:cubicBezTo>
                    <a:pt x="5589" y="398127"/>
                    <a:pt x="0" y="384635"/>
                    <a:pt x="0" y="370567"/>
                  </a:cubicBezTo>
                  <a:lnTo>
                    <a:pt x="0" y="53045"/>
                  </a:lnTo>
                  <a:cubicBezTo>
                    <a:pt x="0" y="38977"/>
                    <a:pt x="5589" y="25485"/>
                    <a:pt x="15537" y="15537"/>
                  </a:cubicBezTo>
                  <a:cubicBezTo>
                    <a:pt x="25485" y="5589"/>
                    <a:pt x="38977" y="0"/>
                    <a:pt x="53045" y="0"/>
                  </a:cubicBezTo>
                  <a:close/>
                </a:path>
              </a:pathLst>
            </a:custGeom>
            <a:solidFill>
              <a:srgbClr val="7994A0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123825"/>
              <a:ext cx="1960406" cy="54743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TextBox 22" id="22"/>
          <p:cNvSpPr txBox="true"/>
          <p:nvPr/>
        </p:nvSpPr>
        <p:spPr>
          <a:xfrm rot="0">
            <a:off x="10068920" y="3154815"/>
            <a:ext cx="7051252" cy="12534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400" b="true">
                <a:solidFill>
                  <a:srgbClr val="EFEFEF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"Due to some health complications I can only use one hand and need the cane more for balance.”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231025" y="3154815"/>
            <a:ext cx="6792484" cy="12534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b="true">
                <a:solidFill>
                  <a:srgbClr val="EFEFEF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“I go to the gym often and I take the bus to appointments, so I need a cane that works with my lifestyle.”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454319" y="5258753"/>
            <a:ext cx="6186248" cy="12534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400" b="true">
                <a:solidFill>
                  <a:srgbClr val="F8F8F8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"I overwork my dominant hand alot so I would like something that lets me extend my hand instead of grasping.”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231025" y="7399601"/>
            <a:ext cx="6792484" cy="12534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400" b="true">
                <a:solidFill>
                  <a:srgbClr val="EFEFEF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“It would be nice if I had something like a fanny pack to store the cane so I can use my free hand to hold the railings on the bus.”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0181721" y="5086350"/>
            <a:ext cx="6825649" cy="1672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400" b="true">
                <a:solidFill>
                  <a:srgbClr val="EFEFEF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“People don’t always realize that I have a disability so they don’t give up their seat on the bus. It might be nice for the cane to look more traditional so people realize.”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0068920" y="7435215"/>
            <a:ext cx="6938451" cy="12534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400" b="true">
                <a:solidFill>
                  <a:srgbClr val="EFEFEF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“I prefer just the straight pole, like a ski pole or hiking pole, instead of the ones shaped like a candy cane.”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81287" y="0"/>
            <a:ext cx="18469287" cy="4679323"/>
            <a:chOff x="0" y="0"/>
            <a:chExt cx="4864339" cy="123241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64339" cy="1232414"/>
            </a:xfrm>
            <a:custGeom>
              <a:avLst/>
              <a:gdLst/>
              <a:ahLst/>
              <a:cxnLst/>
              <a:rect r="r" b="b" t="t" l="l"/>
              <a:pathLst>
                <a:path h="1232414" w="4864339">
                  <a:moveTo>
                    <a:pt x="0" y="0"/>
                  </a:moveTo>
                  <a:lnTo>
                    <a:pt x="4864339" y="0"/>
                  </a:lnTo>
                  <a:lnTo>
                    <a:pt x="4864339" y="1232414"/>
                  </a:lnTo>
                  <a:lnTo>
                    <a:pt x="0" y="1232414"/>
                  </a:lnTo>
                  <a:close/>
                </a:path>
              </a:pathLst>
            </a:custGeom>
            <a:solidFill>
              <a:srgbClr val="7994A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23825"/>
              <a:ext cx="4864339" cy="135623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3727584" y="1784472"/>
            <a:ext cx="10832832" cy="7952076"/>
          </a:xfrm>
          <a:custGeom>
            <a:avLst/>
            <a:gdLst/>
            <a:ahLst/>
            <a:cxnLst/>
            <a:rect r="r" b="b" t="t" l="l"/>
            <a:pathLst>
              <a:path h="7952076" w="10832832">
                <a:moveTo>
                  <a:pt x="0" y="0"/>
                </a:moveTo>
                <a:lnTo>
                  <a:pt x="10832832" y="0"/>
                </a:lnTo>
                <a:lnTo>
                  <a:pt x="10832832" y="7952076"/>
                </a:lnTo>
                <a:lnTo>
                  <a:pt x="0" y="795207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191" r="-847" b="0"/>
            </a:stretch>
          </a:blipFill>
          <a:ln w="38100" cap="sq">
            <a:solidFill>
              <a:srgbClr val="000000"/>
            </a:solidFill>
            <a:prstDash val="solid"/>
            <a:miter/>
          </a:ln>
        </p:spPr>
      </p:sp>
      <p:sp>
        <p:nvSpPr>
          <p:cNvPr name="TextBox 6" id="6"/>
          <p:cNvSpPr txBox="true"/>
          <p:nvPr/>
        </p:nvSpPr>
        <p:spPr>
          <a:xfrm rot="0">
            <a:off x="1028700" y="428942"/>
            <a:ext cx="11031313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>
                <a:solidFill>
                  <a:srgbClr val="F8F8F8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Problem Definition: Need Statements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799472" y="3178451"/>
            <a:ext cx="13440625" cy="5493843"/>
            <a:chOff x="0" y="0"/>
            <a:chExt cx="3539918" cy="144693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539918" cy="1446938"/>
            </a:xfrm>
            <a:custGeom>
              <a:avLst/>
              <a:gdLst/>
              <a:ahLst/>
              <a:cxnLst/>
              <a:rect r="r" b="b" t="t" l="l"/>
              <a:pathLst>
                <a:path h="1446938" w="3539918">
                  <a:moveTo>
                    <a:pt x="29376" y="0"/>
                  </a:moveTo>
                  <a:lnTo>
                    <a:pt x="3510541" y="0"/>
                  </a:lnTo>
                  <a:cubicBezTo>
                    <a:pt x="3518332" y="0"/>
                    <a:pt x="3525804" y="3095"/>
                    <a:pt x="3531314" y="8604"/>
                  </a:cubicBezTo>
                  <a:cubicBezTo>
                    <a:pt x="3536822" y="14113"/>
                    <a:pt x="3539918" y="21585"/>
                    <a:pt x="3539918" y="29376"/>
                  </a:cubicBezTo>
                  <a:lnTo>
                    <a:pt x="3539918" y="1417562"/>
                  </a:lnTo>
                  <a:cubicBezTo>
                    <a:pt x="3539918" y="1433786"/>
                    <a:pt x="3526765" y="1446938"/>
                    <a:pt x="3510541" y="1446938"/>
                  </a:cubicBezTo>
                  <a:lnTo>
                    <a:pt x="29376" y="1446938"/>
                  </a:lnTo>
                  <a:cubicBezTo>
                    <a:pt x="13152" y="1446938"/>
                    <a:pt x="0" y="1433786"/>
                    <a:pt x="0" y="1417562"/>
                  </a:cubicBezTo>
                  <a:lnTo>
                    <a:pt x="0" y="29376"/>
                  </a:lnTo>
                  <a:cubicBezTo>
                    <a:pt x="0" y="13152"/>
                    <a:pt x="13152" y="0"/>
                    <a:pt x="29376" y="0"/>
                  </a:cubicBezTo>
                  <a:close/>
                </a:path>
              </a:pathLst>
            </a:custGeom>
            <a:solidFill>
              <a:srgbClr val="0F466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23825"/>
              <a:ext cx="3539918" cy="157076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2404093" y="2786380"/>
            <a:ext cx="13479814" cy="5498381"/>
            <a:chOff x="0" y="0"/>
            <a:chExt cx="3550239" cy="144813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550239" cy="1448133"/>
            </a:xfrm>
            <a:custGeom>
              <a:avLst/>
              <a:gdLst/>
              <a:ahLst/>
              <a:cxnLst/>
              <a:rect r="r" b="b" t="t" l="l"/>
              <a:pathLst>
                <a:path h="1448133" w="3550239">
                  <a:moveTo>
                    <a:pt x="29291" y="0"/>
                  </a:moveTo>
                  <a:lnTo>
                    <a:pt x="3520948" y="0"/>
                  </a:lnTo>
                  <a:cubicBezTo>
                    <a:pt x="3537125" y="0"/>
                    <a:pt x="3550239" y="13114"/>
                    <a:pt x="3550239" y="29291"/>
                  </a:cubicBezTo>
                  <a:lnTo>
                    <a:pt x="3550239" y="1418842"/>
                  </a:lnTo>
                  <a:cubicBezTo>
                    <a:pt x="3550239" y="1435019"/>
                    <a:pt x="3537125" y="1448133"/>
                    <a:pt x="3520948" y="1448133"/>
                  </a:cubicBezTo>
                  <a:lnTo>
                    <a:pt x="29291" y="1448133"/>
                  </a:lnTo>
                  <a:cubicBezTo>
                    <a:pt x="13114" y="1448133"/>
                    <a:pt x="0" y="1435019"/>
                    <a:pt x="0" y="1418842"/>
                  </a:cubicBezTo>
                  <a:lnTo>
                    <a:pt x="0" y="29291"/>
                  </a:lnTo>
                  <a:cubicBezTo>
                    <a:pt x="0" y="13114"/>
                    <a:pt x="13114" y="0"/>
                    <a:pt x="29291" y="0"/>
                  </a:cubicBezTo>
                  <a:close/>
                </a:path>
              </a:pathLst>
            </a:custGeom>
            <a:solidFill>
              <a:srgbClr val="A9BECB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123825"/>
              <a:ext cx="3550239" cy="15719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3132577" y="3111776"/>
            <a:ext cx="12022846" cy="47809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F8F8F8"/>
                </a:solidFill>
                <a:latin typeface="Quicksand"/>
                <a:ea typeface="Quicksand"/>
                <a:cs typeface="Quicksand"/>
                <a:sym typeface="Quicksand"/>
              </a:rPr>
              <a:t>Our client needs a </a:t>
            </a:r>
            <a:r>
              <a:rPr lang="en-US" sz="3399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one-handed, foldable</a:t>
            </a:r>
            <a:r>
              <a:rPr lang="en-US" sz="3399">
                <a:solidFill>
                  <a:srgbClr val="F8F8F8"/>
                </a:solidFill>
                <a:latin typeface="Quicksand"/>
                <a:ea typeface="Quicksand"/>
                <a:cs typeface="Quicksand"/>
                <a:sym typeface="Quicksand"/>
              </a:rPr>
              <a:t> walking cane that prioritizes </a:t>
            </a:r>
            <a:r>
              <a:rPr lang="en-US" sz="3399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ease of use, portability, and a lightweight design</a:t>
            </a:r>
            <a:r>
              <a:rPr lang="en-US" sz="3399">
                <a:solidFill>
                  <a:srgbClr val="F8F8F8"/>
                </a:solidFill>
                <a:latin typeface="Quicksand"/>
                <a:ea typeface="Quicksand"/>
                <a:cs typeface="Quicksand"/>
                <a:sym typeface="Quicksand"/>
              </a:rPr>
              <a:t>. The device must open and close quickly with one hand, provide </a:t>
            </a:r>
            <a:r>
              <a:rPr lang="en-US" sz="3399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support without compromising strength</a:t>
            </a:r>
            <a:r>
              <a:rPr lang="en-US" sz="3399">
                <a:solidFill>
                  <a:srgbClr val="F8F8F8"/>
                </a:solidFill>
                <a:latin typeface="Quicksand"/>
                <a:ea typeface="Quicksand"/>
                <a:cs typeface="Quicksand"/>
                <a:sym typeface="Quicksand"/>
              </a:rPr>
              <a:t>, and include a </a:t>
            </a:r>
            <a:r>
              <a:rPr lang="en-US" sz="3399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convenient storage solution</a:t>
            </a:r>
            <a:r>
              <a:rPr lang="en-US" sz="3399">
                <a:solidFill>
                  <a:srgbClr val="F8F8F8"/>
                </a:solidFill>
                <a:latin typeface="Quicksand"/>
                <a:ea typeface="Quicksand"/>
                <a:cs typeface="Quicksand"/>
                <a:sym typeface="Quicksand"/>
              </a:rPr>
              <a:t> for when the cane is not in use. The cane should feature an</a:t>
            </a:r>
            <a:r>
              <a:rPr lang="en-US" sz="3399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 ergonomic grip</a:t>
            </a:r>
            <a:r>
              <a:rPr lang="en-US" sz="3399">
                <a:solidFill>
                  <a:srgbClr val="F8F8F8"/>
                </a:solidFill>
                <a:latin typeface="Quicksand"/>
                <a:ea typeface="Quicksand"/>
                <a:cs typeface="Quicksand"/>
                <a:sym typeface="Quicksand"/>
              </a:rPr>
              <a:t> that minimizes the need for excessive grasping, ensuring comfort during use. ​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8700" y="914400"/>
            <a:ext cx="12722302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Problem Definition: Problem Statement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886761" y="2115688"/>
            <a:ext cx="5385764" cy="7392852"/>
            <a:chOff x="0" y="0"/>
            <a:chExt cx="1418473" cy="194708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18473" cy="1947089"/>
            </a:xfrm>
            <a:custGeom>
              <a:avLst/>
              <a:gdLst/>
              <a:ahLst/>
              <a:cxnLst/>
              <a:rect r="r" b="b" t="t" l="l"/>
              <a:pathLst>
                <a:path h="1947089" w="1418473">
                  <a:moveTo>
                    <a:pt x="73311" y="0"/>
                  </a:moveTo>
                  <a:lnTo>
                    <a:pt x="1345161" y="0"/>
                  </a:lnTo>
                  <a:cubicBezTo>
                    <a:pt x="1364605" y="0"/>
                    <a:pt x="1383252" y="7724"/>
                    <a:pt x="1397000" y="21472"/>
                  </a:cubicBezTo>
                  <a:cubicBezTo>
                    <a:pt x="1410749" y="35221"/>
                    <a:pt x="1418473" y="53868"/>
                    <a:pt x="1418473" y="73311"/>
                  </a:cubicBezTo>
                  <a:lnTo>
                    <a:pt x="1418473" y="1873777"/>
                  </a:lnTo>
                  <a:cubicBezTo>
                    <a:pt x="1418473" y="1893220"/>
                    <a:pt x="1410749" y="1911868"/>
                    <a:pt x="1397000" y="1925616"/>
                  </a:cubicBezTo>
                  <a:cubicBezTo>
                    <a:pt x="1383252" y="1939365"/>
                    <a:pt x="1364605" y="1947089"/>
                    <a:pt x="1345161" y="1947089"/>
                  </a:cubicBezTo>
                  <a:lnTo>
                    <a:pt x="73311" y="1947089"/>
                  </a:lnTo>
                  <a:cubicBezTo>
                    <a:pt x="32823" y="1947089"/>
                    <a:pt x="0" y="1914266"/>
                    <a:pt x="0" y="1873777"/>
                  </a:cubicBezTo>
                  <a:lnTo>
                    <a:pt x="0" y="73311"/>
                  </a:lnTo>
                  <a:cubicBezTo>
                    <a:pt x="0" y="53868"/>
                    <a:pt x="7724" y="35221"/>
                    <a:pt x="21472" y="21472"/>
                  </a:cubicBezTo>
                  <a:cubicBezTo>
                    <a:pt x="35221" y="7724"/>
                    <a:pt x="53868" y="0"/>
                    <a:pt x="73311" y="0"/>
                  </a:cubicBezTo>
                  <a:close/>
                </a:path>
              </a:pathLst>
            </a:custGeom>
            <a:solidFill>
              <a:srgbClr val="DBE5E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23825"/>
              <a:ext cx="1418473" cy="207091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6451118" y="2115688"/>
            <a:ext cx="5385764" cy="7392852"/>
            <a:chOff x="0" y="0"/>
            <a:chExt cx="1418473" cy="194708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418473" cy="1947089"/>
            </a:xfrm>
            <a:custGeom>
              <a:avLst/>
              <a:gdLst/>
              <a:ahLst/>
              <a:cxnLst/>
              <a:rect r="r" b="b" t="t" l="l"/>
              <a:pathLst>
                <a:path h="1947089" w="1418473">
                  <a:moveTo>
                    <a:pt x="73311" y="0"/>
                  </a:moveTo>
                  <a:lnTo>
                    <a:pt x="1345161" y="0"/>
                  </a:lnTo>
                  <a:cubicBezTo>
                    <a:pt x="1364605" y="0"/>
                    <a:pt x="1383252" y="7724"/>
                    <a:pt x="1397000" y="21472"/>
                  </a:cubicBezTo>
                  <a:cubicBezTo>
                    <a:pt x="1410749" y="35221"/>
                    <a:pt x="1418473" y="53868"/>
                    <a:pt x="1418473" y="73311"/>
                  </a:cubicBezTo>
                  <a:lnTo>
                    <a:pt x="1418473" y="1873777"/>
                  </a:lnTo>
                  <a:cubicBezTo>
                    <a:pt x="1418473" y="1893220"/>
                    <a:pt x="1410749" y="1911868"/>
                    <a:pt x="1397000" y="1925616"/>
                  </a:cubicBezTo>
                  <a:cubicBezTo>
                    <a:pt x="1383252" y="1939365"/>
                    <a:pt x="1364605" y="1947089"/>
                    <a:pt x="1345161" y="1947089"/>
                  </a:cubicBezTo>
                  <a:lnTo>
                    <a:pt x="73311" y="1947089"/>
                  </a:lnTo>
                  <a:cubicBezTo>
                    <a:pt x="32823" y="1947089"/>
                    <a:pt x="0" y="1914266"/>
                    <a:pt x="0" y="1873777"/>
                  </a:cubicBezTo>
                  <a:lnTo>
                    <a:pt x="0" y="73311"/>
                  </a:lnTo>
                  <a:cubicBezTo>
                    <a:pt x="0" y="53868"/>
                    <a:pt x="7724" y="35221"/>
                    <a:pt x="21472" y="21472"/>
                  </a:cubicBezTo>
                  <a:cubicBezTo>
                    <a:pt x="35221" y="7724"/>
                    <a:pt x="53868" y="0"/>
                    <a:pt x="73311" y="0"/>
                  </a:cubicBezTo>
                  <a:close/>
                </a:path>
              </a:pathLst>
            </a:custGeom>
            <a:solidFill>
              <a:srgbClr val="A9BECB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123825"/>
              <a:ext cx="1418473" cy="207091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2015475" y="2115688"/>
            <a:ext cx="5385764" cy="7392852"/>
            <a:chOff x="0" y="0"/>
            <a:chExt cx="1418473" cy="1947089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418473" cy="1947089"/>
            </a:xfrm>
            <a:custGeom>
              <a:avLst/>
              <a:gdLst/>
              <a:ahLst/>
              <a:cxnLst/>
              <a:rect r="r" b="b" t="t" l="l"/>
              <a:pathLst>
                <a:path h="1947089" w="1418473">
                  <a:moveTo>
                    <a:pt x="73311" y="0"/>
                  </a:moveTo>
                  <a:lnTo>
                    <a:pt x="1345161" y="0"/>
                  </a:lnTo>
                  <a:cubicBezTo>
                    <a:pt x="1364605" y="0"/>
                    <a:pt x="1383252" y="7724"/>
                    <a:pt x="1397000" y="21472"/>
                  </a:cubicBezTo>
                  <a:cubicBezTo>
                    <a:pt x="1410749" y="35221"/>
                    <a:pt x="1418473" y="53868"/>
                    <a:pt x="1418473" y="73311"/>
                  </a:cubicBezTo>
                  <a:lnTo>
                    <a:pt x="1418473" y="1873777"/>
                  </a:lnTo>
                  <a:cubicBezTo>
                    <a:pt x="1418473" y="1893220"/>
                    <a:pt x="1410749" y="1911868"/>
                    <a:pt x="1397000" y="1925616"/>
                  </a:cubicBezTo>
                  <a:cubicBezTo>
                    <a:pt x="1383252" y="1939365"/>
                    <a:pt x="1364605" y="1947089"/>
                    <a:pt x="1345161" y="1947089"/>
                  </a:cubicBezTo>
                  <a:lnTo>
                    <a:pt x="73311" y="1947089"/>
                  </a:lnTo>
                  <a:cubicBezTo>
                    <a:pt x="32823" y="1947089"/>
                    <a:pt x="0" y="1914266"/>
                    <a:pt x="0" y="1873777"/>
                  </a:cubicBezTo>
                  <a:lnTo>
                    <a:pt x="0" y="73311"/>
                  </a:lnTo>
                  <a:cubicBezTo>
                    <a:pt x="0" y="53868"/>
                    <a:pt x="7724" y="35221"/>
                    <a:pt x="21472" y="21472"/>
                  </a:cubicBezTo>
                  <a:cubicBezTo>
                    <a:pt x="35221" y="7724"/>
                    <a:pt x="53868" y="0"/>
                    <a:pt x="73311" y="0"/>
                  </a:cubicBezTo>
                  <a:close/>
                </a:path>
              </a:pathLst>
            </a:custGeom>
            <a:solidFill>
              <a:srgbClr val="DBE5EA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123825"/>
              <a:ext cx="1418473" cy="207091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AutoShape 11" id="11"/>
          <p:cNvSpPr/>
          <p:nvPr/>
        </p:nvSpPr>
        <p:spPr>
          <a:xfrm>
            <a:off x="10908999" y="1237567"/>
            <a:ext cx="6492240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2" id="12"/>
          <p:cNvSpPr/>
          <p:nvPr/>
        </p:nvSpPr>
        <p:spPr>
          <a:xfrm flipH="false" flipV="false" rot="0">
            <a:off x="1480981" y="3262097"/>
            <a:ext cx="4197324" cy="5327373"/>
          </a:xfrm>
          <a:custGeom>
            <a:avLst/>
            <a:gdLst/>
            <a:ahLst/>
            <a:cxnLst/>
            <a:rect r="r" b="b" t="t" l="l"/>
            <a:pathLst>
              <a:path h="5327373" w="4197324">
                <a:moveTo>
                  <a:pt x="0" y="0"/>
                </a:moveTo>
                <a:lnTo>
                  <a:pt x="4197324" y="0"/>
                </a:lnTo>
                <a:lnTo>
                  <a:pt x="4197324" y="5327372"/>
                </a:lnTo>
                <a:lnTo>
                  <a:pt x="0" y="532737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6941784" y="3256714"/>
            <a:ext cx="4404431" cy="5332755"/>
          </a:xfrm>
          <a:custGeom>
            <a:avLst/>
            <a:gdLst/>
            <a:ahLst/>
            <a:cxnLst/>
            <a:rect r="r" b="b" t="t" l="l"/>
            <a:pathLst>
              <a:path h="5332755" w="4404431">
                <a:moveTo>
                  <a:pt x="0" y="0"/>
                </a:moveTo>
                <a:lnTo>
                  <a:pt x="4404432" y="0"/>
                </a:lnTo>
                <a:lnTo>
                  <a:pt x="4404432" y="5332755"/>
                </a:lnTo>
                <a:lnTo>
                  <a:pt x="0" y="53327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720" t="0" r="-258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2608407" y="3262097"/>
            <a:ext cx="4262376" cy="5327373"/>
          </a:xfrm>
          <a:custGeom>
            <a:avLst/>
            <a:gdLst/>
            <a:ahLst/>
            <a:cxnLst/>
            <a:rect r="r" b="b" t="t" l="l"/>
            <a:pathLst>
              <a:path h="5327373" w="4262376">
                <a:moveTo>
                  <a:pt x="0" y="0"/>
                </a:moveTo>
                <a:lnTo>
                  <a:pt x="4262376" y="0"/>
                </a:lnTo>
                <a:lnTo>
                  <a:pt x="4262376" y="5327372"/>
                </a:lnTo>
                <a:lnTo>
                  <a:pt x="0" y="532737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1444" t="-2372" r="-12445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1028700" y="599709"/>
            <a:ext cx="8115300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Benchmarking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2474669" y="2253726"/>
            <a:ext cx="2209949" cy="485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79"/>
              </a:lnSpc>
              <a:spcBef>
                <a:spcPct val="0"/>
              </a:spcBef>
            </a:pPr>
            <a:r>
              <a:rPr lang="en-US" b="true" sz="2400" u="sng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Comfkey cane 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7432849" y="2253726"/>
            <a:ext cx="3422303" cy="485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79"/>
              </a:lnSpc>
              <a:spcBef>
                <a:spcPct val="0"/>
              </a:spcBef>
            </a:pPr>
            <a:r>
              <a:rPr lang="en-US" b="true" sz="2400" u="sng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REHAND Walking Cane 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2895853" y="2253726"/>
            <a:ext cx="3625007" cy="485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79"/>
              </a:lnSpc>
              <a:spcBef>
                <a:spcPct val="0"/>
              </a:spcBef>
            </a:pPr>
            <a:r>
              <a:rPr lang="en-US" b="true" sz="2400" u="sng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Kuiper foldable crutches</a:t>
            </a:r>
          </a:p>
        </p:txBody>
      </p:sp>
      <p:sp>
        <p:nvSpPr>
          <p:cNvPr name="Freeform 19" id="19"/>
          <p:cNvSpPr/>
          <p:nvPr/>
        </p:nvSpPr>
        <p:spPr>
          <a:xfrm flipH="false" flipV="false" rot="0">
            <a:off x="8937824" y="1112617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899"/>
                </a:lnTo>
                <a:lnTo>
                  <a:pt x="0" y="24989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66700" y="0"/>
            <a:ext cx="6026915" cy="10287000"/>
            <a:chOff x="0" y="0"/>
            <a:chExt cx="1587336" cy="27093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587336" cy="2709333"/>
            </a:xfrm>
            <a:custGeom>
              <a:avLst/>
              <a:gdLst/>
              <a:ahLst/>
              <a:cxnLst/>
              <a:rect r="r" b="b" t="t" l="l"/>
              <a:pathLst>
                <a:path h="2709333" w="1587336">
                  <a:moveTo>
                    <a:pt x="0" y="0"/>
                  </a:moveTo>
                  <a:lnTo>
                    <a:pt x="1587336" y="0"/>
                  </a:lnTo>
                  <a:lnTo>
                    <a:pt x="1587336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7994A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23825"/>
              <a:ext cx="1587336" cy="28331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graphicFrame>
        <p:nvGraphicFramePr>
          <p:cNvPr name="Table 5" id="5"/>
          <p:cNvGraphicFramePr>
            <a:graphicFrameLocks noGrp="true"/>
          </p:cNvGraphicFramePr>
          <p:nvPr/>
        </p:nvGraphicFramePr>
        <p:xfrm>
          <a:off x="3839784" y="1967248"/>
          <a:ext cx="12165083" cy="7864707"/>
        </p:xfrm>
        <a:graphic>
          <a:graphicData uri="http://schemas.openxmlformats.org/drawingml/2006/table">
            <a:tbl>
              <a:tblPr/>
              <a:tblGrid>
                <a:gridCol w="1331928"/>
                <a:gridCol w="1361972"/>
                <a:gridCol w="6841655"/>
                <a:gridCol w="1220413"/>
                <a:gridCol w="1409114"/>
              </a:tblGrid>
              <a:tr h="742630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FFFFFF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Metric #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4662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FFFFFF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Need #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4662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FFFFFF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Metric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4662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FFFFFF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Imp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4662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FFFFFF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Units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4662"/>
                    </a:solidFill>
                  </a:tcPr>
                </a:tc>
              </a:tr>
              <a:tr h="742630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1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6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Weight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3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kg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42630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2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4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Supported weight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2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kg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811711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3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5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Time to extension / contraction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4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seconds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27294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4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1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Stability with one hand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5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1 to 10 scale 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742630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5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N/A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Stored size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3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cm^3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27294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6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10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Aesthetics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3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1 to 10 scale 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742630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7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N/A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Cane length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3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m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42630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8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N/A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Number of segments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2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742630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9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N/A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Price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4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698"/>
                        </a:lnSpc>
                        <a:defRPr/>
                      </a:pPr>
                      <a:r>
                        <a:rPr lang="en-US" sz="1927" b="true">
                          <a:solidFill>
                            <a:srgbClr val="0F4662"/>
                          </a:solidFill>
                          <a:latin typeface="Quicksand Bold"/>
                          <a:ea typeface="Quicksand Bold"/>
                          <a:cs typeface="Quicksand Bold"/>
                          <a:sym typeface="Quicksand Bold"/>
                        </a:rPr>
                        <a:t>$</a:t>
                      </a:r>
                      <a:endParaRPr lang="en-US" sz="1100"/>
                    </a:p>
                  </a:txBody>
                  <a:tcPr marL="76200" marR="76200" marT="76200" marB="762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name="TextBox 6" id="6"/>
          <p:cNvSpPr txBox="true"/>
          <p:nvPr/>
        </p:nvSpPr>
        <p:spPr>
          <a:xfrm rot="0">
            <a:off x="665173" y="428942"/>
            <a:ext cx="4163169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</a:pPr>
            <a:r>
              <a:rPr lang="en-US" b="true" sz="6399" i="true">
                <a:solidFill>
                  <a:srgbClr val="F8F8F8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List of metrics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DAGeiUGgUes</dc:identifier>
  <dcterms:modified xsi:type="dcterms:W3CDTF">2011-08-01T06:04:30Z</dcterms:modified>
  <cp:revision>1</cp:revision>
  <dc:title>PD E Presentation</dc:title>
</cp:coreProperties>
</file>