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embeddedFontLst>
    <p:embeddedFont>
      <p:font typeface="Muli"/>
      <p:regular r:id="rId17"/>
      <p:bold r:id="rId18"/>
      <p:italic r:id="rId19"/>
      <p:boldItalic r:id="rId20"/>
    </p:embeddedFont>
    <p:embeddedFont>
      <p:font typeface="Roboto"/>
      <p:regular r:id="rId21"/>
      <p:bold r:id="rId22"/>
      <p:italic r:id="rId23"/>
      <p:boldItalic r:id="rId24"/>
    </p:embeddedFont>
    <p:embeddedFont>
      <p:font typeface="Arvo"/>
      <p:regular r:id="rId25"/>
      <p:bold r:id="rId26"/>
      <p:italic r:id="rId27"/>
      <p:boldItalic r:id="rId28"/>
    </p:embeddedFont>
    <p:embeddedFont>
      <p:font typeface="Merriweather"/>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1EAB740-617D-421C-ADEC-A3190B8CFC73}">
  <a:tblStyle styleId="{71EAB740-617D-421C-ADEC-A3190B8CFC7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uli-boldItalic.fntdata"/><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Arvo-bold.fntdata"/><Relationship Id="rId25" Type="http://schemas.openxmlformats.org/officeDocument/2006/relationships/font" Target="fonts/Arvo-regular.fntdata"/><Relationship Id="rId28" Type="http://schemas.openxmlformats.org/officeDocument/2006/relationships/font" Target="fonts/Arvo-boldItalic.fntdata"/><Relationship Id="rId27" Type="http://schemas.openxmlformats.org/officeDocument/2006/relationships/font" Target="fonts/Arvo-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Merriweather-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erriweather-italic.fntdata"/><Relationship Id="rId30" Type="http://schemas.openxmlformats.org/officeDocument/2006/relationships/font" Target="fonts/Merriweather-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Merriweather-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Muli-regular.fntdata"/><Relationship Id="rId16" Type="http://schemas.openxmlformats.org/officeDocument/2006/relationships/slide" Target="slides/slide10.xml"/><Relationship Id="rId19" Type="http://schemas.openxmlformats.org/officeDocument/2006/relationships/font" Target="fonts/Muli-italic.fntdata"/><Relationship Id="rId18" Type="http://schemas.openxmlformats.org/officeDocument/2006/relationships/font" Target="fonts/Muli-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15000"/>
              </a:lnSpc>
              <a:spcBef>
                <a:spcPts val="0"/>
              </a:spcBef>
              <a:spcAft>
                <a:spcPts val="0"/>
              </a:spcAft>
              <a:buNone/>
            </a:pPr>
            <a:r>
              <a:rPr lang="en" sz="1400"/>
              <a:t>Josiah: My name is Josiah</a:t>
            </a:r>
            <a:endParaRPr sz="1400"/>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Joe : My name is Joseph</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Austin : my name is Austin</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Gabriel: my name is gabriel</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Ethan: and my name is Ethan</a:t>
            </a:r>
            <a:endParaRPr sz="14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81bf8f0889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81bf8f0889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81accfd23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81accfd23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914400" rtl="0" algn="l">
              <a:lnSpc>
                <a:spcPct val="100000"/>
              </a:lnSpc>
              <a:spcBef>
                <a:spcPts val="0"/>
              </a:spcBef>
              <a:spcAft>
                <a:spcPts val="0"/>
              </a:spcAft>
              <a:buNone/>
            </a:pPr>
            <a:r>
              <a:rPr lang="en"/>
              <a:t>Opioid overdose, even in Ottawa, is increasing rapidly every year, causing more deaths to people who are taking prescribed or non prescribed drugs. Most of these overdoses are accidental and during an overdose, there is no way for the user to aid themselves or call for help. </a:t>
            </a:r>
            <a:endParaRPr/>
          </a:p>
          <a:p>
            <a:pPr indent="-457200" lvl="0" marL="914400" rtl="0" algn="l">
              <a:lnSpc>
                <a:spcPct val="100000"/>
              </a:lnSpc>
              <a:spcBef>
                <a:spcPts val="0"/>
              </a:spcBef>
              <a:spcAft>
                <a:spcPts val="0"/>
              </a:spcAft>
              <a:buNone/>
            </a:pPr>
            <a:r>
              <a:t/>
            </a:r>
            <a:endParaRPr/>
          </a:p>
          <a:p>
            <a:pPr indent="-457200" lvl="0" marL="914400" rtl="0" algn="l">
              <a:lnSpc>
                <a:spcPct val="100000"/>
              </a:lnSpc>
              <a:spcBef>
                <a:spcPts val="0"/>
              </a:spcBef>
              <a:spcAft>
                <a:spcPts val="0"/>
              </a:spcAft>
              <a:buNone/>
            </a:pPr>
            <a:r>
              <a:rPr lang="en"/>
              <a:t>According to Public Health Ontario, between the year 2017 and 2018 (July to June), there were 1,337 confirmed deaths relating to opioid overdose in Ontario. Over 90% of these overdoses were completely accidental, and over 72% of these victims were male. What makes this even worse is that these values were recorded last year, that's not including any data from this year or last year. Since then, opioid overdose is dramatically increasing. </a:t>
            </a:r>
            <a:endParaRPr/>
          </a:p>
          <a:p>
            <a:pPr indent="-457200" lvl="0" marL="914400" rtl="0" algn="l">
              <a:lnSpc>
                <a:spcPct val="115000"/>
              </a:lnSpc>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81accfd235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81accfd235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914400" rtl="0" algn="l">
              <a:spcBef>
                <a:spcPts val="0"/>
              </a:spcBef>
              <a:spcAft>
                <a:spcPts val="0"/>
              </a:spcAft>
              <a:buNone/>
            </a:pPr>
            <a:r>
              <a:rPr lang="en"/>
              <a:t>With this said, we were given the task to develop a low-cost, discrete and effective wearable device that allows for the detection of drug overdosage of the wearer. After detection of an overdose, the device must alert emergency services in order to request assistance for the wearer. However, how are we going to be able to develop such a device?</a:t>
            </a:r>
            <a:endParaRPr/>
          </a:p>
          <a:p>
            <a:pPr indent="-457200" lvl="0" marL="914400" rtl="0" algn="l">
              <a:spcBef>
                <a:spcPts val="0"/>
              </a:spcBef>
              <a:spcAft>
                <a:spcPts val="0"/>
              </a:spcAft>
              <a:buNone/>
            </a:pPr>
            <a:r>
              <a:t/>
            </a:r>
            <a:endParaRPr/>
          </a:p>
          <a:p>
            <a:pPr indent="-457200" lvl="0" marL="914400" rtl="0" algn="l">
              <a:spcBef>
                <a:spcPts val="0"/>
              </a:spcBef>
              <a:spcAft>
                <a:spcPts val="0"/>
              </a:spcAft>
              <a:buNone/>
            </a:pPr>
            <a:r>
              <a:rPr lang="en"/>
              <a:t>We think we have found the best solution to this problem.</a:t>
            </a:r>
            <a:endParaRPr/>
          </a:p>
          <a:p>
            <a:pPr indent="-457200" lvl="0" marL="914400" rtl="0" algn="l">
              <a:spcBef>
                <a:spcPts val="0"/>
              </a:spcBef>
              <a:spcAft>
                <a:spcPts val="0"/>
              </a:spcAft>
              <a:buNone/>
            </a:pPr>
            <a:r>
              <a:t/>
            </a:r>
            <a:endParaRPr/>
          </a:p>
          <a:p>
            <a:pPr indent="-457200" lvl="0" marL="91440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818c2d7841_0_3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818c2d7841_0_3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400">
              <a:solidFill>
                <a:schemeClr val="dk1"/>
              </a:solidFill>
            </a:endParaRPr>
          </a:p>
          <a:p>
            <a:pPr indent="-457200" lvl="0" marL="457200" rtl="0" algn="l">
              <a:lnSpc>
                <a:spcPct val="115000"/>
              </a:lnSpc>
              <a:spcBef>
                <a:spcPts val="0"/>
              </a:spcBef>
              <a:spcAft>
                <a:spcPts val="0"/>
              </a:spcAft>
              <a:buClr>
                <a:schemeClr val="dk1"/>
              </a:buClr>
              <a:buSzPts val="1100"/>
              <a:buFont typeface="Arial"/>
              <a:buNone/>
            </a:pPr>
            <a:r>
              <a:rPr lang="en" sz="1400">
                <a:solidFill>
                  <a:schemeClr val="dk1"/>
                </a:solidFill>
              </a:rPr>
              <a:t>Joe : So here we have a chest strap, not just any chest strap but one that may save your life. Let's take a closer look.</a:t>
            </a:r>
            <a:endParaRPr sz="1400">
              <a:solidFill>
                <a:schemeClr val="dk1"/>
              </a:solidFill>
            </a:endParaRPr>
          </a:p>
          <a:p>
            <a:pPr indent="-457200" lvl="0" marL="457200" rtl="0" algn="l">
              <a:lnSpc>
                <a:spcPct val="115000"/>
              </a:lnSpc>
              <a:spcBef>
                <a:spcPts val="0"/>
              </a:spcBef>
              <a:spcAft>
                <a:spcPts val="0"/>
              </a:spcAft>
              <a:buClr>
                <a:schemeClr val="dk1"/>
              </a:buClr>
              <a:buSzPts val="1100"/>
              <a:buFont typeface="Arial"/>
              <a:buNone/>
            </a:pPr>
            <a:r>
              <a:rPr lang="en" sz="1400">
                <a:solidFill>
                  <a:schemeClr val="dk1"/>
                </a:solidFill>
              </a:rPr>
              <a:t>It consists of a adjustable and stretchable chest strap with a box on the main plastic plate containing all electrical components.  The sensor is placed in a hole in the plastic plate so that it is always in contact with skin. We chose the chest strap design for many reasons, it is not only discrete but also comfortable for everyday activities.  We decided to put the box with all electrical components on the back rather than our original design where it is worn on the front.  When we tested the device on a male it was comfortable regardless of which way you wear it, but when we had a female wear it, it was much more comfortable and there was a wider range of motion when placed on the back.</a:t>
            </a:r>
            <a:endParaRPr sz="14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818c2d7841_0_3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818c2d7841_0_3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15000"/>
              </a:lnSpc>
              <a:spcBef>
                <a:spcPts val="0"/>
              </a:spcBef>
              <a:spcAft>
                <a:spcPts val="0"/>
              </a:spcAft>
              <a:buNone/>
            </a:pPr>
            <a:r>
              <a:rPr lang="en" sz="1400"/>
              <a:t>This device is powered by a 3500 mAh battery that allows it to be powered all day, and can be charged overnight. The brains of the device is an arduino uno, which was chosen for its reliability and simplicity. </a:t>
            </a:r>
            <a:endParaRPr sz="1400"/>
          </a:p>
          <a:p>
            <a:pPr indent="-457200" lvl="0" marL="914400" rtl="0" algn="l">
              <a:lnSpc>
                <a:spcPct val="115000"/>
              </a:lnSpc>
              <a:spcBef>
                <a:spcPts val="0"/>
              </a:spcBef>
              <a:spcAft>
                <a:spcPts val="0"/>
              </a:spcAft>
              <a:buNone/>
            </a:pPr>
            <a:r>
              <a:t/>
            </a:r>
            <a:endParaRPr sz="1400"/>
          </a:p>
          <a:p>
            <a:pPr indent="457200" lvl="0" marL="0" rtl="0" algn="l">
              <a:lnSpc>
                <a:spcPct val="115000"/>
              </a:lnSpc>
              <a:spcBef>
                <a:spcPts val="0"/>
              </a:spcBef>
              <a:spcAft>
                <a:spcPts val="0"/>
              </a:spcAft>
              <a:buNone/>
            </a:pPr>
            <a:r>
              <a:rPr lang="en" sz="1400"/>
              <a:t>The primary source of information intake in this device is the special RX117 chip that is a sp02 and a heart rate sensor. The sensor is a reflectance oximeter, which measures spo2 levels via reflectance measurements using low wavelengths reflecting off oxygen molecules. Research has shown that this device can be used in other locations than earlobes and fingers, which is perfect with the implementation of this design. All of the components are fitted to be relatively small form factor, with the entire device fitting in a small box on a go-pro strap. This allows it to be worn without being noticeable, however still making the device comfortable to wear. </a:t>
            </a:r>
            <a:endParaRPr sz="1400"/>
          </a:p>
          <a:p>
            <a:pPr indent="-457200" lvl="0" marL="914400" rtl="0" algn="l">
              <a:lnSpc>
                <a:spcPct val="115000"/>
              </a:lnSpc>
              <a:spcBef>
                <a:spcPts val="0"/>
              </a:spcBef>
              <a:spcAft>
                <a:spcPts val="0"/>
              </a:spcAft>
              <a:buNone/>
            </a:pPr>
            <a:r>
              <a:t/>
            </a:r>
            <a:endParaRPr sz="1400"/>
          </a:p>
          <a:p>
            <a:pPr indent="457200" lvl="0" marL="0" rtl="0" algn="l">
              <a:lnSpc>
                <a:spcPct val="115000"/>
              </a:lnSpc>
              <a:spcBef>
                <a:spcPts val="0"/>
              </a:spcBef>
              <a:spcAft>
                <a:spcPts val="0"/>
              </a:spcAft>
              <a:buNone/>
            </a:pPr>
            <a:r>
              <a:rPr lang="en" sz="1400"/>
              <a:t>The relay for the information from the device to the app is the HC-05 bluetooth chip, an entry level bluetooth chip with incredible reliability. The software that the arduino runs runs the sensor, takes the information and feeds it through an algorithm that calculates SPO2 levels and heart rate, then sends it through the bluetooth module to the app where there data is monitored.</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818c2d7841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818c2d7841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just">
              <a:lnSpc>
                <a:spcPct val="115000"/>
              </a:lnSpc>
              <a:spcBef>
                <a:spcPts val="0"/>
              </a:spcBef>
              <a:spcAft>
                <a:spcPts val="0"/>
              </a:spcAft>
              <a:buClr>
                <a:schemeClr val="dk1"/>
              </a:buClr>
              <a:buSzPts val="1200"/>
              <a:buChar char="●"/>
            </a:pPr>
            <a:r>
              <a:rPr lang="en" sz="1400"/>
              <a:t>The app runs on android model phones.  It regularly displays heart rate and Oxygen percentage, and retains, after an initial input, the contact information for a chosen “emergency contact”.</a:t>
            </a:r>
            <a:endParaRPr sz="1400"/>
          </a:p>
          <a:p>
            <a:pPr indent="-304800" lvl="0" marL="457200" rtl="0" algn="just">
              <a:lnSpc>
                <a:spcPct val="115000"/>
              </a:lnSpc>
              <a:spcBef>
                <a:spcPts val="0"/>
              </a:spcBef>
              <a:spcAft>
                <a:spcPts val="0"/>
              </a:spcAft>
              <a:buClr>
                <a:schemeClr val="dk1"/>
              </a:buClr>
              <a:buSzPts val="1200"/>
              <a:buChar char="●"/>
            </a:pPr>
            <a:r>
              <a:rPr lang="en" sz="1400"/>
              <a:t>Should the %Sp02 reach under 75 percent, the app will Mark the user as "At Risk", and the app will sound an alarm to alert the User and ask them to swipe on a slider to deactivate the alarm. When the %Sp02 reaches under 65 percent, the app will Mark the user as "Critical", an alarm will sound (as well as a slider to deactivate) and the chosen contact will be alerted to the situation and will pinpoint the location of the user via </a:t>
            </a:r>
            <a:r>
              <a:rPr lang="en" sz="1400"/>
              <a:t>longitude</a:t>
            </a:r>
            <a:r>
              <a:rPr lang="en" sz="1400"/>
              <a:t> and latitude.  </a:t>
            </a:r>
            <a:endParaRPr sz="1400"/>
          </a:p>
          <a:p>
            <a:pPr indent="-304800" lvl="0" marL="457200" rtl="0" algn="just">
              <a:lnSpc>
                <a:spcPct val="115000"/>
              </a:lnSpc>
              <a:spcBef>
                <a:spcPts val="0"/>
              </a:spcBef>
              <a:spcAft>
                <a:spcPts val="0"/>
              </a:spcAft>
              <a:buClr>
                <a:schemeClr val="dk1"/>
              </a:buClr>
              <a:buSzPts val="1200"/>
              <a:buChar char="●"/>
            </a:pPr>
            <a:r>
              <a:rPr lang="en" sz="1400"/>
              <a:t>All three states are illustrated here from left to right.  It is important to note that although heart rate is displayed here, it is not in any way a driver of the overdose procedure as it is incredibly unreliable as an indicator but is shown as a reassurance measure to the user of their health but obviously if it should reach zero something is very wrong. From this point, the contact may decide the best course of action.</a:t>
            </a:r>
            <a:endParaRPr sz="1400"/>
          </a:p>
          <a:p>
            <a:pPr indent="-304800" lvl="0" marL="457200" rtl="0" algn="just">
              <a:lnSpc>
                <a:spcPct val="115000"/>
              </a:lnSpc>
              <a:spcBef>
                <a:spcPts val="0"/>
              </a:spcBef>
              <a:spcAft>
                <a:spcPts val="0"/>
              </a:spcAft>
              <a:buClr>
                <a:schemeClr val="dk1"/>
              </a:buClr>
              <a:buSzPts val="1200"/>
              <a:buChar char="●"/>
            </a:pPr>
            <a:r>
              <a:rPr lang="en" sz="1400"/>
              <a:t>Another advantage to keeping these numbers present regularly is the user might also be able to use them as indicators which might help them be more responsible when using the opioids.</a:t>
            </a:r>
            <a:endParaRPr sz="12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818c2d7841_0_3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818c2d7841_0_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15000"/>
              </a:lnSpc>
              <a:spcBef>
                <a:spcPts val="0"/>
              </a:spcBef>
              <a:spcAft>
                <a:spcPts val="0"/>
              </a:spcAft>
              <a:buNone/>
            </a:pPr>
            <a:r>
              <a:rPr lang="en" sz="1400">
                <a:solidFill>
                  <a:schemeClr val="dk1"/>
                </a:solidFill>
              </a:rPr>
              <a:t>Ethan: So now to why this design stands out. Choosing a location for this device isn't easy. If you put it on your ear it will easily fall off, On your wrist as a watch you have to trade the size of battery for form factor. But on your chest we don't see any of these downfalls.</a:t>
            </a:r>
            <a:endParaRPr sz="1400">
              <a:solidFill>
                <a:schemeClr val="dk1"/>
              </a:solidFill>
            </a:endParaRPr>
          </a:p>
          <a:p>
            <a:pPr indent="-457200" lvl="0" marL="457200" rtl="0" algn="l">
              <a:lnSpc>
                <a:spcPct val="115000"/>
              </a:lnSpc>
              <a:spcBef>
                <a:spcPts val="0"/>
              </a:spcBef>
              <a:spcAft>
                <a:spcPts val="0"/>
              </a:spcAft>
              <a:buNone/>
            </a:pPr>
            <a:r>
              <a:t/>
            </a:r>
            <a:endParaRPr sz="1400">
              <a:solidFill>
                <a:schemeClr val="dk1"/>
              </a:solidFill>
            </a:endParaRPr>
          </a:p>
          <a:p>
            <a:pPr indent="-457200" lvl="0" marL="457200" rtl="0" algn="l">
              <a:lnSpc>
                <a:spcPct val="115000"/>
              </a:lnSpc>
              <a:spcBef>
                <a:spcPts val="0"/>
              </a:spcBef>
              <a:spcAft>
                <a:spcPts val="0"/>
              </a:spcAft>
              <a:buNone/>
            </a:pPr>
            <a:r>
              <a:rPr lang="en" sz="1400">
                <a:solidFill>
                  <a:schemeClr val="dk1"/>
                </a:solidFill>
              </a:rPr>
              <a:t>Ethan: We chose this model of device because these straps are created and used for action camera mounts when doing high movement activities such as skydiving, biking and skiing meaning they are great for staying secure on your body. When testing the chest strap we were not let down. It fits on all body types well and keeps the sensor up against the skin when doing almost all motions.</a:t>
            </a:r>
            <a:endParaRPr sz="1400">
              <a:solidFill>
                <a:schemeClr val="dk1"/>
              </a:solidFill>
            </a:endParaRPr>
          </a:p>
          <a:p>
            <a:pPr indent="-457200" lvl="0" marL="457200" rtl="0" algn="l">
              <a:lnSpc>
                <a:spcPct val="115000"/>
              </a:lnSpc>
              <a:spcBef>
                <a:spcPts val="0"/>
              </a:spcBef>
              <a:spcAft>
                <a:spcPts val="0"/>
              </a:spcAft>
              <a:buNone/>
            </a:pPr>
            <a:r>
              <a:t/>
            </a:r>
            <a:endParaRPr sz="1400">
              <a:solidFill>
                <a:schemeClr val="dk1"/>
              </a:solidFill>
            </a:endParaRPr>
          </a:p>
          <a:p>
            <a:pPr indent="-457200" lvl="0" marL="457200" rtl="0" algn="l">
              <a:lnSpc>
                <a:spcPct val="115000"/>
              </a:lnSpc>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81bf8f0889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81bf8f0889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MDF IS WOOD NOT ELECTRICAL COMPONENTS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81b7f9e279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81b7f9e279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Joe: Some challenges we ran into were getting the bluetooth device to send proper values to the android app, figuring out how to make the chest strap work for clients varying in size.  We were also unable to get all of the circuitry to work in the form factor due to a lack of resources when everything shut down.  </a:t>
            </a:r>
            <a:endParaRPr/>
          </a:p>
          <a:p>
            <a:pPr indent="0" lvl="0" marL="0" rtl="0" algn="l">
              <a:spcBef>
                <a:spcPts val="0"/>
              </a:spcBef>
              <a:spcAft>
                <a:spcPts val="0"/>
              </a:spcAft>
              <a:buNone/>
            </a:pPr>
            <a:r>
              <a:rPr lang="en"/>
              <a:t>Some successes we had were getting the oxygen and heart rate sensor to work properly, we managed to make the chest strap comfortable and </a:t>
            </a:r>
            <a:r>
              <a:rPr lang="en"/>
              <a:t>discreet</a:t>
            </a:r>
            <a:r>
              <a:rPr lang="en"/>
              <a:t> while not </a:t>
            </a:r>
            <a:r>
              <a:rPr lang="en"/>
              <a:t>sacrificing</a:t>
            </a:r>
            <a:r>
              <a:rPr lang="en"/>
              <a:t> </a:t>
            </a:r>
            <a:endParaRPr/>
          </a:p>
          <a:p>
            <a:pPr indent="0" lvl="0" marL="0" rtl="0" algn="l">
              <a:spcBef>
                <a:spcPts val="0"/>
              </a:spcBef>
              <a:spcAft>
                <a:spcPts val="0"/>
              </a:spcAft>
              <a:buNone/>
            </a:pPr>
            <a:r>
              <a:rPr lang="en"/>
              <a:t>anything, and also the case worked perfectly for all our components.</a:t>
            </a:r>
            <a:endParaRPr/>
          </a:p>
          <a:p>
            <a:pPr indent="0" lvl="0" marL="0" rtl="0" algn="l">
              <a:spcBef>
                <a:spcPts val="0"/>
              </a:spcBef>
              <a:spcAft>
                <a:spcPts val="0"/>
              </a:spcAft>
              <a:buNone/>
            </a:pPr>
            <a:r>
              <a:rPr lang="en"/>
              <a:t>There were some key components that we were unable to finish unfortunately, but overall we are very happy with our design and feel it would have done well if we had the chance to finish it.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1600"/>
              </a:spcBef>
              <a:spcAft>
                <a:spcPts val="0"/>
              </a:spcAft>
              <a:buClr>
                <a:schemeClr val="accent2"/>
              </a:buClr>
              <a:buSzPts val="1100"/>
              <a:buChar char="○"/>
              <a:defRPr>
                <a:solidFill>
                  <a:schemeClr val="accent2"/>
                </a:solidFill>
              </a:defRPr>
            </a:lvl2pPr>
            <a:lvl3pPr indent="-298450" lvl="2" marL="1371600">
              <a:spcBef>
                <a:spcPts val="1600"/>
              </a:spcBef>
              <a:spcAft>
                <a:spcPts val="0"/>
              </a:spcAft>
              <a:buClr>
                <a:schemeClr val="accent2"/>
              </a:buClr>
              <a:buSzPts val="1100"/>
              <a:buChar char="■"/>
              <a:defRPr>
                <a:solidFill>
                  <a:schemeClr val="accent2"/>
                </a:solidFill>
              </a:defRPr>
            </a:lvl3pPr>
            <a:lvl4pPr indent="-298450" lvl="3" marL="1828800">
              <a:spcBef>
                <a:spcPts val="1600"/>
              </a:spcBef>
              <a:spcAft>
                <a:spcPts val="0"/>
              </a:spcAft>
              <a:buClr>
                <a:schemeClr val="accent2"/>
              </a:buClr>
              <a:buSzPts val="1100"/>
              <a:buChar char="●"/>
              <a:defRPr>
                <a:solidFill>
                  <a:schemeClr val="accent2"/>
                </a:solidFill>
              </a:defRPr>
            </a:lvl4pPr>
            <a:lvl5pPr indent="-298450" lvl="4" marL="2286000">
              <a:spcBef>
                <a:spcPts val="1600"/>
              </a:spcBef>
              <a:spcAft>
                <a:spcPts val="0"/>
              </a:spcAft>
              <a:buClr>
                <a:schemeClr val="accent2"/>
              </a:buClr>
              <a:buSzPts val="1100"/>
              <a:buChar char="○"/>
              <a:defRPr>
                <a:solidFill>
                  <a:schemeClr val="accent2"/>
                </a:solidFill>
              </a:defRPr>
            </a:lvl5pPr>
            <a:lvl6pPr indent="-298450" lvl="5" marL="2743200">
              <a:spcBef>
                <a:spcPts val="1600"/>
              </a:spcBef>
              <a:spcAft>
                <a:spcPts val="0"/>
              </a:spcAft>
              <a:buClr>
                <a:schemeClr val="accent2"/>
              </a:buClr>
              <a:buSzPts val="1100"/>
              <a:buChar char="■"/>
              <a:defRPr>
                <a:solidFill>
                  <a:schemeClr val="accent2"/>
                </a:solidFill>
              </a:defRPr>
            </a:lvl6pPr>
            <a:lvl7pPr indent="-298450" lvl="6" marL="3200400">
              <a:spcBef>
                <a:spcPts val="1600"/>
              </a:spcBef>
              <a:spcAft>
                <a:spcPts val="0"/>
              </a:spcAft>
              <a:buClr>
                <a:schemeClr val="accent2"/>
              </a:buClr>
              <a:buSzPts val="1100"/>
              <a:buChar char="●"/>
              <a:defRPr>
                <a:solidFill>
                  <a:schemeClr val="accent2"/>
                </a:solidFill>
              </a:defRPr>
            </a:lvl7pPr>
            <a:lvl8pPr indent="-298450" lvl="7" marL="3657600">
              <a:spcBef>
                <a:spcPts val="1600"/>
              </a:spcBef>
              <a:spcAft>
                <a:spcPts val="0"/>
              </a:spcAft>
              <a:buClr>
                <a:schemeClr val="accent2"/>
              </a:buClr>
              <a:buSzPts val="1100"/>
              <a:buChar char="○"/>
              <a:defRPr>
                <a:solidFill>
                  <a:schemeClr val="accent2"/>
                </a:solidFill>
              </a:defRPr>
            </a:lvl8pPr>
            <a:lvl9pPr indent="-298450" lvl="8" marL="4114800">
              <a:spcBef>
                <a:spcPts val="1600"/>
              </a:spcBef>
              <a:spcAft>
                <a:spcPts val="160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1">
  <p:cSld name="TITLE_1">
    <p:spTree>
      <p:nvGrpSpPr>
        <p:cNvPr id="60" name="Shape 60"/>
        <p:cNvGrpSpPr/>
        <p:nvPr/>
      </p:nvGrpSpPr>
      <p:grpSpPr>
        <a:xfrm>
          <a:off x="0" y="0"/>
          <a:ext cx="0" cy="0"/>
          <a:chOff x="0" y="0"/>
          <a:chExt cx="0" cy="0"/>
        </a:xfrm>
      </p:grpSpPr>
      <p:sp>
        <p:nvSpPr>
          <p:cNvPr id="61" name="Google Shape;61;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2" name="Google Shape;62;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3" name="Google Shape;63;p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1600"/>
              </a:spcBef>
              <a:spcAft>
                <a:spcPts val="0"/>
              </a:spcAft>
              <a:buClr>
                <a:schemeClr val="accent2"/>
              </a:buClr>
              <a:buSzPts val="1100"/>
              <a:buChar char="○"/>
              <a:defRPr>
                <a:solidFill>
                  <a:schemeClr val="accent2"/>
                </a:solidFill>
              </a:defRPr>
            </a:lvl2pPr>
            <a:lvl3pPr indent="-298450" lvl="2" marL="1371600">
              <a:spcBef>
                <a:spcPts val="1600"/>
              </a:spcBef>
              <a:spcAft>
                <a:spcPts val="0"/>
              </a:spcAft>
              <a:buClr>
                <a:schemeClr val="accent2"/>
              </a:buClr>
              <a:buSzPts val="1100"/>
              <a:buChar char="■"/>
              <a:defRPr>
                <a:solidFill>
                  <a:schemeClr val="accent2"/>
                </a:solidFill>
              </a:defRPr>
            </a:lvl3pPr>
            <a:lvl4pPr indent="-298450" lvl="3" marL="1828800">
              <a:spcBef>
                <a:spcPts val="1600"/>
              </a:spcBef>
              <a:spcAft>
                <a:spcPts val="0"/>
              </a:spcAft>
              <a:buClr>
                <a:schemeClr val="accent2"/>
              </a:buClr>
              <a:buSzPts val="1100"/>
              <a:buChar char="●"/>
              <a:defRPr>
                <a:solidFill>
                  <a:schemeClr val="accent2"/>
                </a:solidFill>
              </a:defRPr>
            </a:lvl4pPr>
            <a:lvl5pPr indent="-298450" lvl="4" marL="2286000">
              <a:spcBef>
                <a:spcPts val="1600"/>
              </a:spcBef>
              <a:spcAft>
                <a:spcPts val="0"/>
              </a:spcAft>
              <a:buClr>
                <a:schemeClr val="accent2"/>
              </a:buClr>
              <a:buSzPts val="1100"/>
              <a:buChar char="○"/>
              <a:defRPr>
                <a:solidFill>
                  <a:schemeClr val="accent2"/>
                </a:solidFill>
              </a:defRPr>
            </a:lvl5pPr>
            <a:lvl6pPr indent="-298450" lvl="5" marL="2743200">
              <a:spcBef>
                <a:spcPts val="1600"/>
              </a:spcBef>
              <a:spcAft>
                <a:spcPts val="0"/>
              </a:spcAft>
              <a:buClr>
                <a:schemeClr val="accent2"/>
              </a:buClr>
              <a:buSzPts val="1100"/>
              <a:buChar char="■"/>
              <a:defRPr>
                <a:solidFill>
                  <a:schemeClr val="accent2"/>
                </a:solidFill>
              </a:defRPr>
            </a:lvl6pPr>
            <a:lvl7pPr indent="-298450" lvl="6" marL="3200400">
              <a:spcBef>
                <a:spcPts val="1600"/>
              </a:spcBef>
              <a:spcAft>
                <a:spcPts val="0"/>
              </a:spcAft>
              <a:buClr>
                <a:schemeClr val="accent2"/>
              </a:buClr>
              <a:buSzPts val="1100"/>
              <a:buChar char="●"/>
              <a:defRPr>
                <a:solidFill>
                  <a:schemeClr val="accent2"/>
                </a:solidFill>
              </a:defRPr>
            </a:lvl7pPr>
            <a:lvl8pPr indent="-298450" lvl="7" marL="3657600">
              <a:spcBef>
                <a:spcPts val="1600"/>
              </a:spcBef>
              <a:spcAft>
                <a:spcPts val="0"/>
              </a:spcAft>
              <a:buClr>
                <a:schemeClr val="accent2"/>
              </a:buClr>
              <a:buSzPts val="1100"/>
              <a:buChar char="○"/>
              <a:defRPr>
                <a:solidFill>
                  <a:schemeClr val="accent2"/>
                </a:solidFill>
              </a:defRPr>
            </a:lvl8pPr>
            <a:lvl9pPr indent="-298450" lvl="8" marL="4114800">
              <a:spcBef>
                <a:spcPts val="1600"/>
              </a:spcBef>
              <a:spcAft>
                <a:spcPts val="160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Google Shape;68;p14"/>
          <p:cNvSpPr txBox="1"/>
          <p:nvPr/>
        </p:nvSpPr>
        <p:spPr>
          <a:xfrm>
            <a:off x="137425" y="155025"/>
            <a:ext cx="7239600" cy="1657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600">
                <a:solidFill>
                  <a:srgbClr val="7198A9"/>
                </a:solidFill>
                <a:latin typeface="Arvo"/>
                <a:ea typeface="Arvo"/>
                <a:cs typeface="Arvo"/>
                <a:sym typeface="Arvo"/>
              </a:rPr>
              <a:t>Opioid Overdose Detection Device</a:t>
            </a:r>
            <a:endParaRPr sz="3600">
              <a:solidFill>
                <a:srgbClr val="7198A9"/>
              </a:solidFill>
              <a:latin typeface="Arvo"/>
              <a:ea typeface="Arvo"/>
              <a:cs typeface="Arvo"/>
              <a:sym typeface="Arvo"/>
            </a:endParaRPr>
          </a:p>
        </p:txBody>
      </p:sp>
      <p:sp>
        <p:nvSpPr>
          <p:cNvPr id="69" name="Google Shape;69;p14"/>
          <p:cNvSpPr txBox="1"/>
          <p:nvPr/>
        </p:nvSpPr>
        <p:spPr>
          <a:xfrm>
            <a:off x="181175" y="1812225"/>
            <a:ext cx="3469800" cy="687300"/>
          </a:xfrm>
          <a:prstGeom prst="rect">
            <a:avLst/>
          </a:prstGeom>
          <a:noFill/>
          <a:ln>
            <a:noFill/>
          </a:ln>
        </p:spPr>
        <p:txBody>
          <a:bodyPr anchorCtr="0" anchor="t" bIns="91425" lIns="91425" spcFirstLastPara="1" rIns="91425" wrap="square" tIns="91425">
            <a:noAutofit/>
          </a:bodyPr>
          <a:lstStyle/>
          <a:p>
            <a:pPr indent="0" lvl="0" marL="0" rtl="0" algn="ctr">
              <a:spcBef>
                <a:spcPts val="600"/>
              </a:spcBef>
              <a:spcAft>
                <a:spcPts val="0"/>
              </a:spcAft>
              <a:buNone/>
            </a:pPr>
            <a:r>
              <a:rPr b="1" lang="en" sz="1600">
                <a:solidFill>
                  <a:srgbClr val="4D778A"/>
                </a:solidFill>
                <a:latin typeface="Muli"/>
                <a:ea typeface="Muli"/>
                <a:cs typeface="Muli"/>
                <a:sym typeface="Muli"/>
              </a:rPr>
              <a:t>Team 14</a:t>
            </a:r>
            <a:endParaRPr b="1" sz="1600">
              <a:solidFill>
                <a:srgbClr val="4D778A"/>
              </a:solidFill>
              <a:latin typeface="Muli"/>
              <a:ea typeface="Muli"/>
              <a:cs typeface="Muli"/>
              <a:sym typeface="Muli"/>
            </a:endParaRPr>
          </a:p>
          <a:p>
            <a:pPr indent="0" lvl="0" marL="0" rtl="0" algn="ctr">
              <a:spcBef>
                <a:spcPts val="600"/>
              </a:spcBef>
              <a:spcAft>
                <a:spcPts val="0"/>
              </a:spcAft>
              <a:buNone/>
            </a:pPr>
            <a:r>
              <a:t/>
            </a:r>
            <a:endParaRPr b="1" sz="1600">
              <a:solidFill>
                <a:srgbClr val="4D778A"/>
              </a:solidFill>
              <a:latin typeface="Muli"/>
              <a:ea typeface="Muli"/>
              <a:cs typeface="Muli"/>
              <a:sym typeface="Muli"/>
            </a:endParaRPr>
          </a:p>
          <a:p>
            <a:pPr indent="0" lvl="0" marL="0" rtl="0" algn="ctr">
              <a:spcBef>
                <a:spcPts val="600"/>
              </a:spcBef>
              <a:spcAft>
                <a:spcPts val="0"/>
              </a:spcAft>
              <a:buNone/>
            </a:pPr>
            <a:r>
              <a:rPr lang="en" sz="1600">
                <a:solidFill>
                  <a:srgbClr val="4D778A"/>
                </a:solidFill>
                <a:latin typeface="Muli"/>
                <a:ea typeface="Muli"/>
                <a:cs typeface="Muli"/>
                <a:sym typeface="Muli"/>
              </a:rPr>
              <a:t> Josiah | Joseph | Ethan </a:t>
            </a:r>
            <a:endParaRPr sz="1600">
              <a:solidFill>
                <a:srgbClr val="4D778A"/>
              </a:solidFill>
              <a:latin typeface="Muli"/>
              <a:ea typeface="Muli"/>
              <a:cs typeface="Muli"/>
              <a:sym typeface="Muli"/>
            </a:endParaRPr>
          </a:p>
          <a:p>
            <a:pPr indent="0" lvl="0" marL="0" rtl="0" algn="ctr">
              <a:spcBef>
                <a:spcPts val="600"/>
              </a:spcBef>
              <a:spcAft>
                <a:spcPts val="0"/>
              </a:spcAft>
              <a:buNone/>
            </a:pPr>
            <a:r>
              <a:rPr lang="en" sz="1600">
                <a:solidFill>
                  <a:srgbClr val="4D778A"/>
                </a:solidFill>
                <a:latin typeface="Muli"/>
                <a:ea typeface="Muli"/>
                <a:cs typeface="Muli"/>
                <a:sym typeface="Muli"/>
              </a:rPr>
              <a:t> Austin | Gabriel</a:t>
            </a:r>
            <a:endParaRPr sz="1600">
              <a:solidFill>
                <a:srgbClr val="4D778A"/>
              </a:solidFill>
              <a:latin typeface="Muli"/>
              <a:ea typeface="Muli"/>
              <a:cs typeface="Muli"/>
              <a:sym typeface="Mul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Conclusion</a:t>
            </a:r>
            <a:endParaRPr/>
          </a:p>
        </p:txBody>
      </p:sp>
      <p:sp>
        <p:nvSpPr>
          <p:cNvPr id="138" name="Google Shape;138;p2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Opioid Overdose</a:t>
            </a:r>
            <a:endParaRPr/>
          </a:p>
        </p:txBody>
      </p:sp>
      <p:sp>
        <p:nvSpPr>
          <p:cNvPr id="75" name="Google Shape;75;p15"/>
          <p:cNvSpPr txBox="1"/>
          <p:nvPr>
            <p:ph idx="1" type="body"/>
          </p:nvPr>
        </p:nvSpPr>
        <p:spPr>
          <a:xfrm>
            <a:off x="311700" y="1505700"/>
            <a:ext cx="3999900" cy="307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Ontario 2017 - 2018</a:t>
            </a:r>
            <a:endParaRPr sz="1800"/>
          </a:p>
          <a:p>
            <a:pPr indent="-342900" lvl="0" marL="457200" rtl="0" algn="l">
              <a:spcBef>
                <a:spcPts val="1600"/>
              </a:spcBef>
              <a:spcAft>
                <a:spcPts val="0"/>
              </a:spcAft>
              <a:buSzPts val="1800"/>
              <a:buChar char="●"/>
            </a:pPr>
            <a:r>
              <a:rPr lang="en" sz="1800"/>
              <a:t>1337 Confirmed Deaths</a:t>
            </a:r>
            <a:endParaRPr sz="1800"/>
          </a:p>
          <a:p>
            <a:pPr indent="-342900" lvl="0" marL="457200" rtl="0" algn="l">
              <a:spcBef>
                <a:spcPts val="0"/>
              </a:spcBef>
              <a:spcAft>
                <a:spcPts val="0"/>
              </a:spcAft>
              <a:buSzPts val="1800"/>
              <a:buChar char="●"/>
            </a:pPr>
            <a:r>
              <a:rPr lang="en" sz="1800"/>
              <a:t>Accidental 90%</a:t>
            </a:r>
            <a:endParaRPr sz="1800"/>
          </a:p>
          <a:p>
            <a:pPr indent="-342900" lvl="0" marL="457200" rtl="0" algn="l">
              <a:spcBef>
                <a:spcPts val="0"/>
              </a:spcBef>
              <a:spcAft>
                <a:spcPts val="0"/>
              </a:spcAft>
              <a:buSzPts val="1800"/>
              <a:buChar char="●"/>
            </a:pPr>
            <a:r>
              <a:rPr lang="en" sz="1800"/>
              <a:t>72% were male</a:t>
            </a:r>
            <a:endParaRPr sz="1800"/>
          </a:p>
        </p:txBody>
      </p:sp>
      <p:pic>
        <p:nvPicPr>
          <p:cNvPr id="76" name="Google Shape;76;p15"/>
          <p:cNvPicPr preferRelativeResize="0"/>
          <p:nvPr/>
        </p:nvPicPr>
        <p:blipFill>
          <a:blip r:embed="rId3">
            <a:alphaModFix/>
          </a:blip>
          <a:stretch>
            <a:fillRect/>
          </a:stretch>
        </p:blipFill>
        <p:spPr>
          <a:xfrm>
            <a:off x="4802475" y="1505700"/>
            <a:ext cx="3547874" cy="2315149"/>
          </a:xfrm>
          <a:prstGeom prst="rect">
            <a:avLst/>
          </a:prstGeom>
          <a:noFill/>
          <a:ln>
            <a:noFill/>
          </a:ln>
        </p:spPr>
      </p:pic>
      <p:pic>
        <p:nvPicPr>
          <p:cNvPr id="77" name="Google Shape;77;p15"/>
          <p:cNvPicPr preferRelativeResize="0"/>
          <p:nvPr/>
        </p:nvPicPr>
        <p:blipFill>
          <a:blip r:embed="rId4">
            <a:alphaModFix/>
          </a:blip>
          <a:stretch>
            <a:fillRect/>
          </a:stretch>
        </p:blipFill>
        <p:spPr>
          <a:xfrm rot="173289">
            <a:off x="2024725" y="3723974"/>
            <a:ext cx="2198922" cy="1154448"/>
          </a:xfrm>
          <a:prstGeom prst="rect">
            <a:avLst/>
          </a:prstGeom>
          <a:noFill/>
          <a:ln>
            <a:noFill/>
          </a:ln>
        </p:spPr>
      </p:pic>
      <p:sp>
        <p:nvSpPr>
          <p:cNvPr id="78" name="Google Shape;78;p15"/>
          <p:cNvSpPr txBox="1"/>
          <p:nvPr/>
        </p:nvSpPr>
        <p:spPr>
          <a:xfrm>
            <a:off x="6144000" y="4332550"/>
            <a:ext cx="3000000" cy="3000000"/>
          </a:xfrm>
          <a:prstGeom prst="rect">
            <a:avLst/>
          </a:prstGeom>
          <a:noFill/>
          <a:ln>
            <a:noFill/>
          </a:ln>
        </p:spPr>
        <p:txBody>
          <a:bodyPr anchorCtr="0" anchor="t" bIns="91425" lIns="91425" spcFirstLastPara="1" rIns="91425" wrap="square" tIns="91425">
            <a:noAutofit/>
          </a:bodyPr>
          <a:lstStyle/>
          <a:p>
            <a:pPr indent="457200" lvl="0" marL="0" rtl="0" algn="l">
              <a:spcBef>
                <a:spcPts val="0"/>
              </a:spcBef>
              <a:spcAft>
                <a:spcPts val="0"/>
              </a:spcAft>
              <a:buNone/>
            </a:pPr>
            <a:r>
              <a:rPr lang="en" sz="900">
                <a:solidFill>
                  <a:srgbClr val="B7B7B7"/>
                </a:solidFill>
              </a:rPr>
              <a:t>https://www.cbc.ca/news/canada/windsor/ontario-opiod-death-spike-free-nalaxone-1.4567224</a:t>
            </a:r>
            <a:endParaRPr sz="900">
              <a:solidFill>
                <a:srgbClr val="B7B7B7"/>
              </a:solidFill>
            </a:endParaRPr>
          </a:p>
          <a:p>
            <a:pPr indent="457200" lvl="0" marL="0" rtl="0" algn="l">
              <a:spcBef>
                <a:spcPts val="0"/>
              </a:spcBef>
              <a:spcAft>
                <a:spcPts val="0"/>
              </a:spcAft>
              <a:buNone/>
            </a:pPr>
            <a:r>
              <a:rPr lang="en" sz="900">
                <a:solidFill>
                  <a:srgbClr val="B7B7B7"/>
                </a:solidFill>
              </a:rPr>
              <a:t>https://futurism.com/the-byte/opioid-overdose-detection-app</a:t>
            </a:r>
            <a:endParaRPr sz="900">
              <a:solidFill>
                <a:srgbClr val="B7B7B7"/>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6"/>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Goal</a:t>
            </a:r>
            <a:endParaRPr/>
          </a:p>
        </p:txBody>
      </p:sp>
      <p:sp>
        <p:nvSpPr>
          <p:cNvPr id="84" name="Google Shape;84;p16"/>
          <p:cNvSpPr txBox="1"/>
          <p:nvPr>
            <p:ph idx="1" type="body"/>
          </p:nvPr>
        </p:nvSpPr>
        <p:spPr>
          <a:xfrm>
            <a:off x="311700" y="1505700"/>
            <a:ext cx="3999900" cy="307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Device:</a:t>
            </a:r>
            <a:endParaRPr sz="1800"/>
          </a:p>
          <a:p>
            <a:pPr indent="-342900" lvl="0" marL="457200" rtl="0" algn="l">
              <a:spcBef>
                <a:spcPts val="1600"/>
              </a:spcBef>
              <a:spcAft>
                <a:spcPts val="0"/>
              </a:spcAft>
              <a:buSzPts val="1800"/>
              <a:buChar char="●"/>
            </a:pPr>
            <a:r>
              <a:rPr lang="en" sz="1800"/>
              <a:t>Low-cost</a:t>
            </a:r>
            <a:endParaRPr sz="1800"/>
          </a:p>
          <a:p>
            <a:pPr indent="-342900" lvl="0" marL="457200" rtl="0" algn="l">
              <a:spcBef>
                <a:spcPts val="0"/>
              </a:spcBef>
              <a:spcAft>
                <a:spcPts val="0"/>
              </a:spcAft>
              <a:buSzPts val="1800"/>
              <a:buChar char="●"/>
            </a:pPr>
            <a:r>
              <a:rPr lang="en" sz="1800"/>
              <a:t>Discrete</a:t>
            </a:r>
            <a:endParaRPr sz="1800"/>
          </a:p>
          <a:p>
            <a:pPr indent="-342900" lvl="0" marL="457200" rtl="0" algn="l">
              <a:spcBef>
                <a:spcPts val="0"/>
              </a:spcBef>
              <a:spcAft>
                <a:spcPts val="0"/>
              </a:spcAft>
              <a:buSzPts val="1800"/>
              <a:buChar char="●"/>
            </a:pPr>
            <a:r>
              <a:rPr lang="en" sz="1800"/>
              <a:t>Wearable</a:t>
            </a:r>
            <a:endParaRPr sz="1800"/>
          </a:p>
          <a:p>
            <a:pPr indent="-342900" lvl="0" marL="457200" rtl="0" algn="l">
              <a:spcBef>
                <a:spcPts val="0"/>
              </a:spcBef>
              <a:spcAft>
                <a:spcPts val="0"/>
              </a:spcAft>
              <a:buSzPts val="1800"/>
              <a:buChar char="●"/>
            </a:pPr>
            <a:r>
              <a:rPr lang="en" sz="1800"/>
              <a:t>Works</a:t>
            </a:r>
            <a:endParaRPr sz="1800"/>
          </a:p>
          <a:p>
            <a:pPr indent="0" lvl="0" marL="457200" rtl="0" algn="l">
              <a:spcBef>
                <a:spcPts val="1600"/>
              </a:spcBef>
              <a:spcAft>
                <a:spcPts val="1600"/>
              </a:spcAft>
              <a:buNone/>
            </a:pPr>
            <a:r>
              <a:t/>
            </a:r>
            <a:endParaRPr/>
          </a:p>
        </p:txBody>
      </p:sp>
      <p:pic>
        <p:nvPicPr>
          <p:cNvPr id="85" name="Google Shape;85;p16"/>
          <p:cNvPicPr preferRelativeResize="0"/>
          <p:nvPr/>
        </p:nvPicPr>
        <p:blipFill>
          <a:blip r:embed="rId3">
            <a:alphaModFix/>
          </a:blip>
          <a:stretch>
            <a:fillRect/>
          </a:stretch>
        </p:blipFill>
        <p:spPr>
          <a:xfrm>
            <a:off x="5294625" y="1431801"/>
            <a:ext cx="3370399" cy="2963776"/>
          </a:xfrm>
          <a:prstGeom prst="rect">
            <a:avLst/>
          </a:prstGeom>
          <a:noFill/>
          <a:ln>
            <a:noFill/>
          </a:ln>
        </p:spPr>
      </p:pic>
      <p:sp>
        <p:nvSpPr>
          <p:cNvPr id="86" name="Google Shape;86;p16"/>
          <p:cNvSpPr txBox="1"/>
          <p:nvPr/>
        </p:nvSpPr>
        <p:spPr>
          <a:xfrm>
            <a:off x="6144000" y="45819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900">
                <a:solidFill>
                  <a:srgbClr val="CCCCCC"/>
                </a:solidFill>
              </a:rPr>
              <a:t>https://www.netclipart.com/isee/iwTibw_smart-goals-clipart-6-by-stacy-transparent-goal/</a:t>
            </a:r>
            <a:endParaRPr i="1" sz="900">
              <a:solidFill>
                <a:srgbClr val="CCCCCC"/>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pic>
        <p:nvPicPr>
          <p:cNvPr id="91" name="Google Shape;91;p17"/>
          <p:cNvPicPr preferRelativeResize="0"/>
          <p:nvPr/>
        </p:nvPicPr>
        <p:blipFill>
          <a:blip r:embed="rId3">
            <a:alphaModFix/>
          </a:blip>
          <a:stretch>
            <a:fillRect/>
          </a:stretch>
        </p:blipFill>
        <p:spPr>
          <a:xfrm>
            <a:off x="284823" y="1381723"/>
            <a:ext cx="2842300" cy="3188750"/>
          </a:xfrm>
          <a:prstGeom prst="rect">
            <a:avLst/>
          </a:prstGeom>
          <a:noFill/>
          <a:ln>
            <a:noFill/>
          </a:ln>
        </p:spPr>
      </p:pic>
      <p:pic>
        <p:nvPicPr>
          <p:cNvPr id="92" name="Google Shape;92;p17"/>
          <p:cNvPicPr preferRelativeResize="0"/>
          <p:nvPr/>
        </p:nvPicPr>
        <p:blipFill>
          <a:blip r:embed="rId4">
            <a:alphaModFix/>
          </a:blip>
          <a:stretch>
            <a:fillRect/>
          </a:stretch>
        </p:blipFill>
        <p:spPr>
          <a:xfrm>
            <a:off x="4572000" y="1323675"/>
            <a:ext cx="2368548" cy="3246797"/>
          </a:xfrm>
          <a:prstGeom prst="rect">
            <a:avLst/>
          </a:prstGeom>
          <a:noFill/>
          <a:ln>
            <a:noFill/>
          </a:ln>
        </p:spPr>
      </p:pic>
      <p:sp>
        <p:nvSpPr>
          <p:cNvPr id="93" name="Google Shape;93;p17"/>
          <p:cNvSpPr txBox="1"/>
          <p:nvPr/>
        </p:nvSpPr>
        <p:spPr>
          <a:xfrm>
            <a:off x="297150" y="4704850"/>
            <a:ext cx="3438600" cy="34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100">
                <a:latin typeface="Merriweather"/>
                <a:ea typeface="Merriweather"/>
                <a:cs typeface="Merriweather"/>
                <a:sym typeface="Merriweather"/>
              </a:rPr>
              <a:t>The final chest strap design we created</a:t>
            </a:r>
            <a:endParaRPr i="1" sz="1100">
              <a:latin typeface="Merriweather"/>
              <a:ea typeface="Merriweather"/>
              <a:cs typeface="Merriweather"/>
              <a:sym typeface="Merriweather"/>
            </a:endParaRPr>
          </a:p>
        </p:txBody>
      </p:sp>
      <p:sp>
        <p:nvSpPr>
          <p:cNvPr id="94" name="Google Shape;94;p17"/>
          <p:cNvSpPr txBox="1"/>
          <p:nvPr/>
        </p:nvSpPr>
        <p:spPr>
          <a:xfrm>
            <a:off x="4604100" y="4612875"/>
            <a:ext cx="2539800" cy="2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100">
                <a:latin typeface="Merriweather"/>
                <a:ea typeface="Merriweather"/>
                <a:cs typeface="Merriweather"/>
                <a:sym typeface="Merriweather"/>
              </a:rPr>
              <a:t>The sensor location on the back of the device.</a:t>
            </a:r>
            <a:endParaRPr i="1" sz="1100">
              <a:latin typeface="Merriweather"/>
              <a:ea typeface="Merriweather"/>
              <a:cs typeface="Merriweather"/>
              <a:sym typeface="Merriweather"/>
            </a:endParaRPr>
          </a:p>
          <a:p>
            <a:pPr indent="0" lvl="0" marL="0" rtl="0" algn="l">
              <a:spcBef>
                <a:spcPts val="0"/>
              </a:spcBef>
              <a:spcAft>
                <a:spcPts val="0"/>
              </a:spcAft>
              <a:buNone/>
            </a:pPr>
            <a:r>
              <a:t/>
            </a:r>
            <a:endParaRPr>
              <a:latin typeface="Roboto"/>
              <a:ea typeface="Roboto"/>
              <a:cs typeface="Roboto"/>
              <a:sym typeface="Roboto"/>
            </a:endParaRPr>
          </a:p>
        </p:txBody>
      </p:sp>
      <p:sp>
        <p:nvSpPr>
          <p:cNvPr id="95" name="Google Shape;95;p17"/>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FFFFFF"/>
                </a:solidFill>
              </a:rPr>
              <a:t>Final Prototype</a:t>
            </a:r>
            <a:endParaRPr>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8"/>
          <p:cNvSpPr txBox="1"/>
          <p:nvPr/>
        </p:nvSpPr>
        <p:spPr>
          <a:xfrm>
            <a:off x="211050" y="338200"/>
            <a:ext cx="3552000" cy="4584600"/>
          </a:xfrm>
          <a:prstGeom prst="rect">
            <a:avLst/>
          </a:prstGeom>
          <a:noFill/>
          <a:ln>
            <a:noFill/>
          </a:ln>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SzPts val="1800"/>
              <a:buChar char="●"/>
            </a:pPr>
            <a:r>
              <a:rPr lang="en" sz="1800"/>
              <a:t>HC-05 bluetooth </a:t>
            </a:r>
            <a:r>
              <a:rPr lang="en" sz="1800"/>
              <a:t>module</a:t>
            </a:r>
            <a:endParaRPr sz="1800"/>
          </a:p>
          <a:p>
            <a:pPr indent="-342900" lvl="0" marL="457200" rtl="0" algn="l">
              <a:lnSpc>
                <a:spcPct val="200000"/>
              </a:lnSpc>
              <a:spcBef>
                <a:spcPts val="0"/>
              </a:spcBef>
              <a:spcAft>
                <a:spcPts val="0"/>
              </a:spcAft>
              <a:buSzPts val="1800"/>
              <a:buChar char="●"/>
            </a:pPr>
            <a:r>
              <a:rPr lang="en" sz="1800"/>
              <a:t>RX117 Oximeter</a:t>
            </a:r>
            <a:endParaRPr sz="1800"/>
          </a:p>
          <a:p>
            <a:pPr indent="-342900" lvl="0" marL="457200" rtl="0" algn="l">
              <a:lnSpc>
                <a:spcPct val="200000"/>
              </a:lnSpc>
              <a:spcBef>
                <a:spcPts val="0"/>
              </a:spcBef>
              <a:spcAft>
                <a:spcPts val="0"/>
              </a:spcAft>
              <a:buSzPts val="1800"/>
              <a:buChar char="●"/>
            </a:pPr>
            <a:r>
              <a:rPr lang="en" sz="1800"/>
              <a:t>Arduino</a:t>
            </a:r>
            <a:r>
              <a:rPr lang="en" sz="1800"/>
              <a:t> Uno</a:t>
            </a:r>
            <a:endParaRPr sz="1800"/>
          </a:p>
          <a:p>
            <a:pPr indent="-342900" lvl="0" marL="457200" rtl="0" algn="l">
              <a:lnSpc>
                <a:spcPct val="200000"/>
              </a:lnSpc>
              <a:spcBef>
                <a:spcPts val="0"/>
              </a:spcBef>
              <a:spcAft>
                <a:spcPts val="0"/>
              </a:spcAft>
              <a:buSzPts val="1800"/>
              <a:buChar char="●"/>
            </a:pPr>
            <a:r>
              <a:rPr lang="en" sz="1800"/>
              <a:t>3500 mAh Battery</a:t>
            </a:r>
            <a:endParaRPr sz="1800"/>
          </a:p>
          <a:p>
            <a:pPr indent="0" lvl="0" marL="457200" rtl="0" algn="l">
              <a:spcBef>
                <a:spcPts val="0"/>
              </a:spcBef>
              <a:spcAft>
                <a:spcPts val="0"/>
              </a:spcAft>
              <a:buNone/>
            </a:pPr>
            <a:r>
              <a:t/>
            </a:r>
            <a:endParaRPr/>
          </a:p>
        </p:txBody>
      </p:sp>
      <p:pic>
        <p:nvPicPr>
          <p:cNvPr id="101" name="Google Shape;101;p18"/>
          <p:cNvPicPr preferRelativeResize="0"/>
          <p:nvPr/>
        </p:nvPicPr>
        <p:blipFill>
          <a:blip r:embed="rId3">
            <a:alphaModFix/>
          </a:blip>
          <a:stretch>
            <a:fillRect/>
          </a:stretch>
        </p:blipFill>
        <p:spPr>
          <a:xfrm>
            <a:off x="3329625" y="500200"/>
            <a:ext cx="5382600" cy="4143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9"/>
          <p:cNvSpPr txBox="1"/>
          <p:nvPr/>
        </p:nvSpPr>
        <p:spPr>
          <a:xfrm>
            <a:off x="6303150" y="296025"/>
            <a:ext cx="2550600" cy="4521900"/>
          </a:xfrm>
          <a:prstGeom prst="rect">
            <a:avLst/>
          </a:prstGeom>
          <a:noFill/>
          <a:ln>
            <a:noFill/>
          </a:ln>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t/>
            </a:r>
            <a:endParaRPr/>
          </a:p>
        </p:txBody>
      </p:sp>
      <p:pic>
        <p:nvPicPr>
          <p:cNvPr id="107" name="Google Shape;107;p19"/>
          <p:cNvPicPr preferRelativeResize="0"/>
          <p:nvPr/>
        </p:nvPicPr>
        <p:blipFill>
          <a:blip r:embed="rId3">
            <a:alphaModFix/>
          </a:blip>
          <a:stretch>
            <a:fillRect/>
          </a:stretch>
        </p:blipFill>
        <p:spPr>
          <a:xfrm>
            <a:off x="3394325" y="152400"/>
            <a:ext cx="2396949" cy="4838700"/>
          </a:xfrm>
          <a:prstGeom prst="rect">
            <a:avLst/>
          </a:prstGeom>
          <a:noFill/>
          <a:ln>
            <a:noFill/>
          </a:ln>
        </p:spPr>
      </p:pic>
      <p:pic>
        <p:nvPicPr>
          <p:cNvPr id="108" name="Google Shape;108;p19"/>
          <p:cNvPicPr preferRelativeResize="0"/>
          <p:nvPr/>
        </p:nvPicPr>
        <p:blipFill>
          <a:blip r:embed="rId4">
            <a:alphaModFix/>
          </a:blip>
          <a:stretch>
            <a:fillRect/>
          </a:stretch>
        </p:blipFill>
        <p:spPr>
          <a:xfrm>
            <a:off x="6171225" y="267263"/>
            <a:ext cx="2323050" cy="4767975"/>
          </a:xfrm>
          <a:prstGeom prst="rect">
            <a:avLst/>
          </a:prstGeom>
          <a:noFill/>
          <a:ln>
            <a:noFill/>
          </a:ln>
        </p:spPr>
      </p:pic>
      <p:pic>
        <p:nvPicPr>
          <p:cNvPr id="109" name="Google Shape;109;p19"/>
          <p:cNvPicPr preferRelativeResize="0"/>
          <p:nvPr/>
        </p:nvPicPr>
        <p:blipFill>
          <a:blip r:embed="rId5">
            <a:alphaModFix/>
          </a:blip>
          <a:stretch>
            <a:fillRect/>
          </a:stretch>
        </p:blipFill>
        <p:spPr>
          <a:xfrm>
            <a:off x="500200" y="152400"/>
            <a:ext cx="2382243" cy="48386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0"/>
          <p:cNvSpPr txBox="1"/>
          <p:nvPr/>
        </p:nvSpPr>
        <p:spPr>
          <a:xfrm>
            <a:off x="221600" y="242425"/>
            <a:ext cx="4226400" cy="453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15" name="Google Shape;115;p20"/>
          <p:cNvPicPr preferRelativeResize="0"/>
          <p:nvPr/>
        </p:nvPicPr>
        <p:blipFill rotWithShape="1">
          <a:blip r:embed="rId3">
            <a:alphaModFix/>
          </a:blip>
          <a:srcRect b="4468" l="8921" r="15732" t="19155"/>
          <a:stretch/>
        </p:blipFill>
        <p:spPr>
          <a:xfrm>
            <a:off x="2906450" y="839050"/>
            <a:ext cx="2230395" cy="3883025"/>
          </a:xfrm>
          <a:prstGeom prst="rect">
            <a:avLst/>
          </a:prstGeom>
          <a:noFill/>
          <a:ln>
            <a:noFill/>
          </a:ln>
        </p:spPr>
      </p:pic>
      <p:pic>
        <p:nvPicPr>
          <p:cNvPr id="116" name="Google Shape;116;p20"/>
          <p:cNvPicPr preferRelativeResize="0"/>
          <p:nvPr/>
        </p:nvPicPr>
        <p:blipFill>
          <a:blip r:embed="rId4">
            <a:alphaModFix/>
          </a:blip>
          <a:stretch>
            <a:fillRect/>
          </a:stretch>
        </p:blipFill>
        <p:spPr>
          <a:xfrm>
            <a:off x="468950" y="839050"/>
            <a:ext cx="2192025" cy="3883025"/>
          </a:xfrm>
          <a:prstGeom prst="rect">
            <a:avLst/>
          </a:prstGeom>
          <a:noFill/>
          <a:ln>
            <a:noFill/>
          </a:ln>
        </p:spPr>
      </p:pic>
      <p:pic>
        <p:nvPicPr>
          <p:cNvPr id="117" name="Google Shape;117;p20"/>
          <p:cNvPicPr preferRelativeResize="0"/>
          <p:nvPr/>
        </p:nvPicPr>
        <p:blipFill>
          <a:blip r:embed="rId5">
            <a:alphaModFix/>
          </a:blip>
          <a:stretch>
            <a:fillRect/>
          </a:stretch>
        </p:blipFill>
        <p:spPr>
          <a:xfrm>
            <a:off x="5504000" y="1149775"/>
            <a:ext cx="3327975" cy="3392949"/>
          </a:xfrm>
          <a:prstGeom prst="rect">
            <a:avLst/>
          </a:prstGeom>
          <a:noFill/>
          <a:ln>
            <a:noFill/>
          </a:ln>
        </p:spPr>
      </p:pic>
      <p:sp>
        <p:nvSpPr>
          <p:cNvPr id="118" name="Google Shape;118;p20"/>
          <p:cNvSpPr/>
          <p:nvPr/>
        </p:nvSpPr>
        <p:spPr>
          <a:xfrm>
            <a:off x="1115525" y="1149775"/>
            <a:ext cx="594600" cy="924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9" name="Google Shape;119;p20"/>
          <p:cNvPicPr preferRelativeResize="0"/>
          <p:nvPr/>
        </p:nvPicPr>
        <p:blipFill>
          <a:blip r:embed="rId6">
            <a:alphaModFix/>
          </a:blip>
          <a:stretch>
            <a:fillRect/>
          </a:stretch>
        </p:blipFill>
        <p:spPr>
          <a:xfrm>
            <a:off x="920950" y="1149775"/>
            <a:ext cx="924900" cy="9249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1"/>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Budget</a:t>
            </a:r>
            <a:endParaRPr/>
          </a:p>
        </p:txBody>
      </p:sp>
      <p:graphicFrame>
        <p:nvGraphicFramePr>
          <p:cNvPr id="125" name="Google Shape;125;p21"/>
          <p:cNvGraphicFramePr/>
          <p:nvPr/>
        </p:nvGraphicFramePr>
        <p:xfrm>
          <a:off x="952500" y="1695725"/>
          <a:ext cx="3000000" cy="3000000"/>
        </p:xfrm>
        <a:graphic>
          <a:graphicData uri="http://schemas.openxmlformats.org/drawingml/2006/table">
            <a:tbl>
              <a:tblPr>
                <a:noFill/>
                <a:tableStyleId>{71EAB740-617D-421C-ADEC-A3190B8CFC73}</a:tableStyleId>
              </a:tblPr>
              <a:tblGrid>
                <a:gridCol w="2413000"/>
                <a:gridCol w="2413000"/>
                <a:gridCol w="2413000"/>
              </a:tblGrid>
              <a:tr h="315925">
                <a:tc>
                  <a:txBody>
                    <a:bodyPr/>
                    <a:lstStyle/>
                    <a:p>
                      <a:pPr indent="0" lvl="0" marL="0" rtl="0" algn="l">
                        <a:spcBef>
                          <a:spcPts val="0"/>
                        </a:spcBef>
                        <a:spcAft>
                          <a:spcPts val="0"/>
                        </a:spcAft>
                        <a:buNone/>
                      </a:pPr>
                      <a:r>
                        <a:rPr b="1" lang="en"/>
                        <a:t>Item</a:t>
                      </a:r>
                      <a:endParaRPr b="1"/>
                    </a:p>
                  </a:txBody>
                  <a:tcPr marT="91425" marB="91425" marR="91425" marL="91425"/>
                </a:tc>
                <a:tc>
                  <a:txBody>
                    <a:bodyPr/>
                    <a:lstStyle/>
                    <a:p>
                      <a:pPr indent="0" lvl="0" marL="0" rtl="0" algn="l">
                        <a:spcBef>
                          <a:spcPts val="0"/>
                        </a:spcBef>
                        <a:spcAft>
                          <a:spcPts val="0"/>
                        </a:spcAft>
                        <a:buNone/>
                      </a:pPr>
                      <a:r>
                        <a:rPr b="1" lang="en"/>
                        <a:t>Quantity</a:t>
                      </a:r>
                      <a:endParaRPr b="1"/>
                    </a:p>
                  </a:txBody>
                  <a:tcPr marT="91425" marB="91425" marR="91425" marL="91425"/>
                </a:tc>
                <a:tc>
                  <a:txBody>
                    <a:bodyPr/>
                    <a:lstStyle/>
                    <a:p>
                      <a:pPr indent="0" lvl="0" marL="0" rtl="0" algn="l">
                        <a:spcBef>
                          <a:spcPts val="0"/>
                        </a:spcBef>
                        <a:spcAft>
                          <a:spcPts val="0"/>
                        </a:spcAft>
                        <a:buNone/>
                      </a:pPr>
                      <a:r>
                        <a:rPr b="1" lang="en"/>
                        <a:t>Price</a:t>
                      </a:r>
                      <a:endParaRPr b="1"/>
                    </a:p>
                  </a:txBody>
                  <a:tcPr marT="91425" marB="91425" marR="91425" marL="91425"/>
                </a:tc>
              </a:tr>
              <a:tr h="381000">
                <a:tc>
                  <a:txBody>
                    <a:bodyPr/>
                    <a:lstStyle/>
                    <a:p>
                      <a:pPr indent="0" lvl="0" marL="0" rtl="0" algn="l">
                        <a:spcBef>
                          <a:spcPts val="0"/>
                        </a:spcBef>
                        <a:spcAft>
                          <a:spcPts val="0"/>
                        </a:spcAft>
                        <a:buNone/>
                      </a:pPr>
                      <a:r>
                        <a:rPr lang="en"/>
                        <a:t>Chest strap</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$12.42</a:t>
                      </a:r>
                      <a:endParaRPr/>
                    </a:p>
                  </a:txBody>
                  <a:tcPr marT="91425" marB="91425" marR="91425" marL="91425"/>
                </a:tc>
              </a:tr>
              <a:tr h="381000">
                <a:tc>
                  <a:txBody>
                    <a:bodyPr/>
                    <a:lstStyle/>
                    <a:p>
                      <a:pPr indent="0" lvl="0" marL="0" rtl="0" algn="l">
                        <a:spcBef>
                          <a:spcPts val="0"/>
                        </a:spcBef>
                        <a:spcAft>
                          <a:spcPts val="0"/>
                        </a:spcAft>
                        <a:buNone/>
                      </a:pPr>
                      <a:r>
                        <a:rPr lang="en"/>
                        <a:t>Arduino Uno</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$7.99</a:t>
                      </a:r>
                      <a:endParaRPr/>
                    </a:p>
                  </a:txBody>
                  <a:tcPr marT="91425" marB="91425" marR="91425" marL="91425"/>
                </a:tc>
              </a:tr>
              <a:tr h="381000">
                <a:tc>
                  <a:txBody>
                    <a:bodyPr/>
                    <a:lstStyle/>
                    <a:p>
                      <a:pPr indent="0" lvl="0" marL="0" rtl="0" algn="l">
                        <a:spcBef>
                          <a:spcPts val="0"/>
                        </a:spcBef>
                        <a:spcAft>
                          <a:spcPts val="0"/>
                        </a:spcAft>
                        <a:buNone/>
                      </a:pPr>
                      <a:r>
                        <a:rPr lang="en"/>
                        <a:t>RX117 Sensor</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$34.59</a:t>
                      </a:r>
                      <a:endParaRPr/>
                    </a:p>
                  </a:txBody>
                  <a:tcPr marT="91425" marB="91425" marR="91425" marL="91425"/>
                </a:tc>
              </a:tr>
              <a:tr h="381000">
                <a:tc>
                  <a:txBody>
                    <a:bodyPr/>
                    <a:lstStyle/>
                    <a:p>
                      <a:pPr indent="0" lvl="0" marL="0" rtl="0" algn="l">
                        <a:spcBef>
                          <a:spcPts val="0"/>
                        </a:spcBef>
                        <a:spcAft>
                          <a:spcPts val="0"/>
                        </a:spcAft>
                        <a:buNone/>
                      </a:pPr>
                      <a:r>
                        <a:rPr lang="en"/>
                        <a:t>3500 mAh Battery</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$10.99</a:t>
                      </a:r>
                      <a:endParaRPr/>
                    </a:p>
                  </a:txBody>
                  <a:tcPr marT="91425" marB="91425" marR="91425" marL="91425"/>
                </a:tc>
              </a:tr>
              <a:tr h="381000">
                <a:tc>
                  <a:txBody>
                    <a:bodyPr/>
                    <a:lstStyle/>
                    <a:p>
                      <a:pPr indent="0" lvl="0" marL="0" rtl="0" algn="l">
                        <a:spcBef>
                          <a:spcPts val="0"/>
                        </a:spcBef>
                        <a:spcAft>
                          <a:spcPts val="0"/>
                        </a:spcAft>
                        <a:buNone/>
                      </a:pPr>
                      <a:r>
                        <a:rPr lang="en"/>
                        <a:t>HC-05</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$9.99</a:t>
                      </a:r>
                      <a:endParaRPr/>
                    </a:p>
                  </a:txBody>
                  <a:tcPr marT="91425" marB="91425" marR="91425" marL="91425"/>
                </a:tc>
              </a:tr>
              <a:tr h="381000">
                <a:tc>
                  <a:txBody>
                    <a:bodyPr/>
                    <a:lstStyle/>
                    <a:p>
                      <a:pPr indent="0" lvl="0" marL="0" rtl="0" algn="l">
                        <a:spcBef>
                          <a:spcPts val="0"/>
                        </a:spcBef>
                        <a:spcAft>
                          <a:spcPts val="0"/>
                        </a:spcAft>
                        <a:buNone/>
                      </a:pPr>
                      <a:r>
                        <a:rPr lang="en"/>
                        <a:t>MDF Board</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$2.50</a:t>
                      </a:r>
                      <a:endParaRPr/>
                    </a:p>
                  </a:txBody>
                  <a:tcPr marT="91425" marB="91425" marR="91425" marL="91425"/>
                </a:tc>
              </a:tr>
              <a:tr h="3810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
                        <a:t>Total</a:t>
                      </a:r>
                      <a:endParaRPr/>
                    </a:p>
                  </a:txBody>
                  <a:tcPr marT="91425" marB="91425" marR="91425" marL="91425"/>
                </a:tc>
                <a:tc>
                  <a:txBody>
                    <a:bodyPr/>
                    <a:lstStyle/>
                    <a:p>
                      <a:pPr indent="0" lvl="0" marL="0" rtl="0" algn="l">
                        <a:spcBef>
                          <a:spcPts val="0"/>
                        </a:spcBef>
                        <a:spcAft>
                          <a:spcPts val="0"/>
                        </a:spcAft>
                        <a:buNone/>
                      </a:pPr>
                      <a:r>
                        <a:rPr lang="en"/>
                        <a:t>$78.48</a:t>
                      </a: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2"/>
          <p:cNvSpPr txBox="1"/>
          <p:nvPr/>
        </p:nvSpPr>
        <p:spPr>
          <a:xfrm>
            <a:off x="264775" y="1488375"/>
            <a:ext cx="4128600" cy="306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Challenges:</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317500" lvl="0" marL="457200" rtl="0" algn="l">
              <a:lnSpc>
                <a:spcPct val="200000"/>
              </a:lnSpc>
              <a:spcBef>
                <a:spcPts val="0"/>
              </a:spcBef>
              <a:spcAft>
                <a:spcPts val="0"/>
              </a:spcAft>
              <a:buSzPts val="1400"/>
              <a:buFont typeface="Roboto"/>
              <a:buChar char="●"/>
            </a:pPr>
            <a:r>
              <a:rPr lang="en">
                <a:latin typeface="Roboto"/>
                <a:ea typeface="Roboto"/>
                <a:cs typeface="Roboto"/>
                <a:sym typeface="Roboto"/>
              </a:rPr>
              <a:t>Bluetooth</a:t>
            </a:r>
            <a:endParaRPr>
              <a:latin typeface="Roboto"/>
              <a:ea typeface="Roboto"/>
              <a:cs typeface="Roboto"/>
              <a:sym typeface="Roboto"/>
            </a:endParaRPr>
          </a:p>
          <a:p>
            <a:pPr indent="-317500" lvl="0" marL="457200" rtl="0" algn="l">
              <a:lnSpc>
                <a:spcPct val="200000"/>
              </a:lnSpc>
              <a:spcBef>
                <a:spcPts val="0"/>
              </a:spcBef>
              <a:spcAft>
                <a:spcPts val="0"/>
              </a:spcAft>
              <a:buSzPts val="1400"/>
              <a:buFont typeface="Roboto"/>
              <a:buChar char="●"/>
            </a:pPr>
            <a:r>
              <a:rPr lang="en">
                <a:latin typeface="Roboto"/>
                <a:ea typeface="Roboto"/>
                <a:cs typeface="Roboto"/>
                <a:sym typeface="Roboto"/>
              </a:rPr>
              <a:t>Chest strap (Different size clients)(Front vs Back)</a:t>
            </a:r>
            <a:endParaRPr>
              <a:latin typeface="Roboto"/>
              <a:ea typeface="Roboto"/>
              <a:cs typeface="Roboto"/>
              <a:sym typeface="Roboto"/>
            </a:endParaRPr>
          </a:p>
          <a:p>
            <a:pPr indent="-317500" lvl="0" marL="457200" rtl="0" algn="l">
              <a:lnSpc>
                <a:spcPct val="200000"/>
              </a:lnSpc>
              <a:spcBef>
                <a:spcPts val="0"/>
              </a:spcBef>
              <a:spcAft>
                <a:spcPts val="0"/>
              </a:spcAft>
              <a:buSzPts val="1400"/>
              <a:buFont typeface="Roboto"/>
              <a:buChar char="●"/>
            </a:pPr>
            <a:r>
              <a:rPr lang="en">
                <a:latin typeface="Roboto"/>
                <a:ea typeface="Roboto"/>
                <a:cs typeface="Roboto"/>
                <a:sym typeface="Roboto"/>
              </a:rPr>
              <a:t>Suboptimal Circuitry</a:t>
            </a:r>
            <a:endParaRPr>
              <a:latin typeface="Roboto"/>
              <a:ea typeface="Roboto"/>
              <a:cs typeface="Roboto"/>
              <a:sym typeface="Roboto"/>
            </a:endParaRPr>
          </a:p>
        </p:txBody>
      </p:sp>
      <p:sp>
        <p:nvSpPr>
          <p:cNvPr id="131" name="Google Shape;131;p22"/>
          <p:cNvSpPr txBox="1"/>
          <p:nvPr/>
        </p:nvSpPr>
        <p:spPr>
          <a:xfrm>
            <a:off x="4572000" y="1488375"/>
            <a:ext cx="4128600" cy="306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Roboto"/>
                <a:ea typeface="Roboto"/>
                <a:cs typeface="Roboto"/>
                <a:sym typeface="Roboto"/>
              </a:rPr>
              <a:t>Successes:</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317500" lvl="0" marL="457200" rtl="0" algn="l">
              <a:lnSpc>
                <a:spcPct val="200000"/>
              </a:lnSpc>
              <a:spcBef>
                <a:spcPts val="0"/>
              </a:spcBef>
              <a:spcAft>
                <a:spcPts val="0"/>
              </a:spcAft>
              <a:buSzPts val="1400"/>
              <a:buFont typeface="Roboto"/>
              <a:buChar char="●"/>
            </a:pPr>
            <a:r>
              <a:rPr lang="en">
                <a:latin typeface="Roboto"/>
                <a:ea typeface="Roboto"/>
                <a:cs typeface="Roboto"/>
                <a:sym typeface="Roboto"/>
              </a:rPr>
              <a:t>Oxygen and Heart rate sensor work</a:t>
            </a:r>
            <a:endParaRPr>
              <a:latin typeface="Roboto"/>
              <a:ea typeface="Roboto"/>
              <a:cs typeface="Roboto"/>
              <a:sym typeface="Roboto"/>
            </a:endParaRPr>
          </a:p>
          <a:p>
            <a:pPr indent="-317500" lvl="0" marL="457200" rtl="0" algn="l">
              <a:lnSpc>
                <a:spcPct val="200000"/>
              </a:lnSpc>
              <a:spcBef>
                <a:spcPts val="0"/>
              </a:spcBef>
              <a:spcAft>
                <a:spcPts val="0"/>
              </a:spcAft>
              <a:buSzPts val="1400"/>
              <a:buFont typeface="Roboto"/>
              <a:buChar char="●"/>
            </a:pPr>
            <a:r>
              <a:rPr lang="en">
                <a:latin typeface="Roboto"/>
                <a:ea typeface="Roboto"/>
                <a:cs typeface="Roboto"/>
                <a:sym typeface="Roboto"/>
              </a:rPr>
              <a:t>Chest strap stayed on well</a:t>
            </a:r>
            <a:endParaRPr>
              <a:latin typeface="Roboto"/>
              <a:ea typeface="Roboto"/>
              <a:cs typeface="Roboto"/>
              <a:sym typeface="Roboto"/>
            </a:endParaRPr>
          </a:p>
          <a:p>
            <a:pPr indent="-317500" lvl="0" marL="457200" rtl="0" algn="l">
              <a:lnSpc>
                <a:spcPct val="200000"/>
              </a:lnSpc>
              <a:spcBef>
                <a:spcPts val="0"/>
              </a:spcBef>
              <a:spcAft>
                <a:spcPts val="0"/>
              </a:spcAft>
              <a:buSzPts val="1400"/>
              <a:buFont typeface="Roboto"/>
              <a:buChar char="●"/>
            </a:pPr>
            <a:r>
              <a:rPr lang="en">
                <a:latin typeface="Roboto"/>
                <a:ea typeface="Roboto"/>
                <a:cs typeface="Roboto"/>
                <a:sym typeface="Roboto"/>
              </a:rPr>
              <a:t>Casing fit components</a:t>
            </a:r>
            <a:endParaRPr>
              <a:latin typeface="Roboto"/>
              <a:ea typeface="Roboto"/>
              <a:cs typeface="Roboto"/>
              <a:sym typeface="Roboto"/>
            </a:endParaRPr>
          </a:p>
        </p:txBody>
      </p:sp>
      <p:sp>
        <p:nvSpPr>
          <p:cNvPr id="132" name="Google Shape;132;p22"/>
          <p:cNvSpPr txBox="1"/>
          <p:nvPr>
            <p:ph type="title"/>
          </p:nvPr>
        </p:nvSpPr>
        <p:spPr>
          <a:xfrm>
            <a:off x="311725" y="500925"/>
            <a:ext cx="8520600" cy="6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Challenges and Successes</a:t>
            </a:r>
            <a:endParaRPr>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