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6858000" cx="9144000"/>
  <p:notesSz cx="6858000" cy="9144000"/>
  <p:embeddedFontLst>
    <p:embeddedFont>
      <p:font typeface="Arial Black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0" roundtripDataSignature="AMtx7miAL5INq6NN48wfZPx/grwOL42w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ArialBlack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3" name="Google Shape;9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Andrea</a:t>
            </a:r>
            <a:endParaRPr/>
          </a:p>
        </p:txBody>
      </p:sp>
      <p:sp>
        <p:nvSpPr>
          <p:cNvPr id="94" name="Google Shape;94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Laetitia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Deadlines, objectives, essai iteratif, metrics</a:t>
            </a:r>
            <a:endParaRPr/>
          </a:p>
        </p:txBody>
      </p:sp>
      <p:sp>
        <p:nvSpPr>
          <p:cNvPr id="168" name="Google Shape;168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Roberto</a:t>
            </a:r>
            <a:endParaRPr/>
          </a:p>
        </p:txBody>
      </p:sp>
      <p:sp>
        <p:nvSpPr>
          <p:cNvPr id="174" name="Google Shape;17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Roberto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Metionner que la centralisation est l’aspect le plus importante</a:t>
            </a:r>
            <a:endParaRPr/>
          </a:p>
        </p:txBody>
      </p:sp>
      <p:sp>
        <p:nvSpPr>
          <p:cNvPr id="180" name="Google Shape;180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Roberto</a:t>
            </a:r>
            <a:endParaRPr/>
          </a:p>
        </p:txBody>
      </p:sp>
      <p:sp>
        <p:nvSpPr>
          <p:cNvPr id="186" name="Google Shape;186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ce9e1ad622_0_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ce9e1ad62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Maintenant on passe a la partie de prototypage et essaies</a:t>
            </a:r>
            <a:endParaRPr/>
          </a:p>
        </p:txBody>
      </p:sp>
      <p:sp>
        <p:nvSpPr>
          <p:cNvPr id="193" name="Google Shape;193;gce9e1ad622_0_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Roberto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Pas besoin d’expliquer chaque niveau, seulement les mentionner. </a:t>
            </a:r>
            <a:endParaRPr/>
          </a:p>
        </p:txBody>
      </p:sp>
      <p:sp>
        <p:nvSpPr>
          <p:cNvPr id="199" name="Google Shape;19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José</a:t>
            </a:r>
            <a:endParaRPr/>
          </a:p>
        </p:txBody>
      </p:sp>
      <p:sp>
        <p:nvSpPr>
          <p:cNvPr id="206" name="Google Shape;206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José</a:t>
            </a:r>
            <a:endParaRPr/>
          </a:p>
        </p:txBody>
      </p:sp>
      <p:sp>
        <p:nvSpPr>
          <p:cNvPr id="214" name="Google Shape;214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José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Formations lab/bureau, formulaire par departement.</a:t>
            </a:r>
            <a:endParaRPr/>
          </a:p>
        </p:txBody>
      </p:sp>
      <p:sp>
        <p:nvSpPr>
          <p:cNvPr id="220" name="Google Shape;220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José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Section Wix, </a:t>
            </a:r>
            <a:r>
              <a:rPr lang="fr-FR"/>
              <a:t>Centralisé</a:t>
            </a:r>
            <a:r>
              <a:rPr lang="fr-FR"/>
              <a:t>, Facil a mantenir, compatible avec google, automatisé</a:t>
            </a:r>
            <a:endParaRPr/>
          </a:p>
        </p:txBody>
      </p:sp>
      <p:sp>
        <p:nvSpPr>
          <p:cNvPr id="228" name="Google Shape;228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Andrea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Avant commencer on veut remarquer qu’on suive le processus de conception pour notre presentation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on presentera notre solution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comment elle a </a:t>
            </a:r>
            <a:r>
              <a:rPr lang="fr-FR"/>
              <a:t>évolué</a:t>
            </a:r>
            <a:r>
              <a:rPr lang="fr-FR"/>
              <a:t> du principe à fin 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Prochain pas = choses qu’on souhait améliorer dans le futur </a:t>
            </a:r>
            <a:endParaRPr/>
          </a:p>
        </p:txBody>
      </p:sp>
      <p:sp>
        <p:nvSpPr>
          <p:cNvPr id="111" name="Google Shape;11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Theo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parler de l’arbre</a:t>
            </a:r>
            <a:endParaRPr/>
          </a:p>
        </p:txBody>
      </p:sp>
      <p:sp>
        <p:nvSpPr>
          <p:cNvPr id="234" name="Google Shape;234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Theo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securite wix-restrictions sur pages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securite google sheets-restriction sur bases de donnees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facile à avoir les reponses graces aux fonctions match et index</a:t>
            </a:r>
            <a:endParaRPr/>
          </a:p>
        </p:txBody>
      </p:sp>
      <p:sp>
        <p:nvSpPr>
          <p:cNvPr id="242" name="Google Shape;242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Theo</a:t>
            </a:r>
            <a:endParaRPr/>
          </a:p>
        </p:txBody>
      </p:sp>
      <p:sp>
        <p:nvSpPr>
          <p:cNvPr id="249" name="Google Shape;249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cbdfa30ad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Theo</a:t>
            </a:r>
            <a:endParaRPr/>
          </a:p>
        </p:txBody>
      </p:sp>
      <p:sp>
        <p:nvSpPr>
          <p:cNvPr id="255" name="Google Shape;255;gcbdfa30ad6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ce9e1ad622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ce9e1ad62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On a commencé notre processus de conception par l’empathie et definition du probleme</a:t>
            </a:r>
            <a:endParaRPr/>
          </a:p>
        </p:txBody>
      </p:sp>
      <p:sp>
        <p:nvSpPr>
          <p:cNvPr id="121" name="Google Shape;121;gce9e1ad622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Andrea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pas acces à l’info n’importe où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n’est pas automatisé ce qui résulte en perds de données et clés … 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Il y a des clés que ne sont jamais retrouvés donc l’université perds l’argent en remplacant les serrures</a:t>
            </a:r>
            <a:endParaRPr/>
          </a:p>
        </p:txBody>
      </p:sp>
      <p:sp>
        <p:nvSpPr>
          <p:cNvPr id="127" name="Google Shape;12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Andrea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Mentionner que les criteres ont été crées en fonction des rencontres et besoins du client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 sz="1050">
                <a:latin typeface="Arial"/>
                <a:ea typeface="Arial"/>
                <a:cs typeface="Arial"/>
                <a:sym typeface="Arial"/>
              </a:rPr>
              <a:t>Qui, quand, combien, </a:t>
            </a:r>
            <a:r>
              <a:rPr lang="fr-FR" sz="1050">
                <a:latin typeface="Arial"/>
                <a:ea typeface="Arial"/>
                <a:cs typeface="Arial"/>
                <a:sym typeface="Arial"/>
              </a:rPr>
              <a:t>Quel bâtiment,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 sz="1050"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fr-FR" sz="1050">
                <a:latin typeface="Arial"/>
                <a:ea typeface="Arial"/>
                <a:cs typeface="Arial"/>
                <a:sym typeface="Arial"/>
              </a:rPr>
              <a:t>indique aux utilisateurs les Formations qu’il faut suivre et le certificats qu’il montrer 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50">
                <a:latin typeface="Arial"/>
                <a:ea typeface="Arial"/>
                <a:cs typeface="Arial"/>
                <a:sym typeface="Arial"/>
              </a:rPr>
              <a:t>- que ne soit pas très coûteux 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automatisé pour </a:t>
            </a:r>
            <a:r>
              <a:rPr lang="fr-FR"/>
              <a:t>minimiser</a:t>
            </a:r>
            <a:r>
              <a:rPr lang="fr-FR"/>
              <a:t> les </a:t>
            </a:r>
            <a:r>
              <a:rPr lang="fr-FR"/>
              <a:t>pertes</a:t>
            </a:r>
            <a:r>
              <a:rPr lang="fr-FR"/>
              <a:t> de donnés pour </a:t>
            </a:r>
            <a:r>
              <a:rPr lang="fr-FR"/>
              <a:t>garantir</a:t>
            </a:r>
            <a:r>
              <a:rPr lang="fr-FR"/>
              <a:t> ainsi l’objectif du logiciel = 0 clés perdues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Laetitia</a:t>
            </a:r>
            <a:endParaRPr/>
          </a:p>
        </p:txBody>
      </p:sp>
      <p:sp>
        <p:nvSpPr>
          <p:cNvPr id="142" name="Google Shape;14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ce9e1ad622_0_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ce9e1ad62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ce9e1ad622_0_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Laetitia</a:t>
            </a:r>
            <a:endParaRPr/>
          </a:p>
        </p:txBody>
      </p:sp>
      <p:sp>
        <p:nvSpPr>
          <p:cNvPr id="156" name="Google Shape;15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cbdfa30ad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/>
              <a:t>Laetitia</a:t>
            </a:r>
            <a:endParaRPr/>
          </a:p>
        </p:txBody>
      </p:sp>
      <p:sp>
        <p:nvSpPr>
          <p:cNvPr id="162" name="Google Shape;162;gcbdfa30ad6_0_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bg>
      <p:bgPr>
        <a:blipFill>
          <a:blip r:embed="rId2">
            <a:alphaModFix amt="0"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op.png" id="14" name="Google Shape;1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866"/>
            <a:ext cx="9144002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0"/>
          <p:cNvSpPr/>
          <p:nvPr/>
        </p:nvSpPr>
        <p:spPr>
          <a:xfrm>
            <a:off x="0" y="5768214"/>
            <a:ext cx="9144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/>
          </a:p>
        </p:txBody>
      </p:sp>
      <p:pic>
        <p:nvPicPr>
          <p:cNvPr descr="uOttawa_HOR_WG7.png" id="16" name="Google Shape;16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8304" y="382439"/>
            <a:ext cx="1697566" cy="45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502" y="6662560"/>
            <a:ext cx="9145501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9"/>
          <p:cNvSpPr txBox="1"/>
          <p:nvPr>
            <p:ph type="title"/>
          </p:nvPr>
        </p:nvSpPr>
        <p:spPr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9"/>
          <p:cNvSpPr txBox="1"/>
          <p:nvPr>
            <p:ph idx="1" type="body"/>
          </p:nvPr>
        </p:nvSpPr>
        <p:spPr>
          <a:xfrm rot="5400000">
            <a:off x="2628900" y="-419100"/>
            <a:ext cx="38862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pic>
        <p:nvPicPr>
          <p:cNvPr descr="top.png" id="80" name="Google Shape;80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1866"/>
            <a:ext cx="9144002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29"/>
          <p:cNvSpPr/>
          <p:nvPr/>
        </p:nvSpPr>
        <p:spPr>
          <a:xfrm>
            <a:off x="0" y="5768214"/>
            <a:ext cx="9144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/>
          </a:p>
        </p:txBody>
      </p:sp>
      <p:pic>
        <p:nvPicPr>
          <p:cNvPr id="82" name="Google Shape;82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2" y="6662560"/>
            <a:ext cx="9145501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Ottawa_HOR_WG7.png" id="83" name="Google Shape;83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8304" y="382439"/>
            <a:ext cx="1697566" cy="45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0"/>
          <p:cNvSpPr txBox="1"/>
          <p:nvPr>
            <p:ph type="title"/>
          </p:nvPr>
        </p:nvSpPr>
        <p:spPr>
          <a:xfrm rot="5400000">
            <a:off x="4972050" y="1924050"/>
            <a:ext cx="50292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0"/>
          <p:cNvSpPr txBox="1"/>
          <p:nvPr>
            <p:ph idx="1" type="body"/>
          </p:nvPr>
        </p:nvSpPr>
        <p:spPr>
          <a:xfrm rot="5400000">
            <a:off x="1009650" y="57150"/>
            <a:ext cx="50292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pic>
        <p:nvPicPr>
          <p:cNvPr descr="top.png" id="87" name="Google Shape;87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1866"/>
            <a:ext cx="9144002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30"/>
          <p:cNvSpPr/>
          <p:nvPr/>
        </p:nvSpPr>
        <p:spPr>
          <a:xfrm>
            <a:off x="0" y="5768214"/>
            <a:ext cx="9144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/>
          </a:p>
        </p:txBody>
      </p:sp>
      <p:pic>
        <p:nvPicPr>
          <p:cNvPr descr="uOttawa_HOR_WG7.png" id="89" name="Google Shape;8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09367" y="5947834"/>
            <a:ext cx="1697566" cy="45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502" y="6662560"/>
            <a:ext cx="9145501" cy="2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1"/>
          <p:cNvSpPr txBox="1"/>
          <p:nvPr>
            <p:ph type="title"/>
          </p:nvPr>
        </p:nvSpPr>
        <p:spPr>
          <a:xfrm>
            <a:off x="412750" y="692696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1"/>
          <p:cNvSpPr txBox="1"/>
          <p:nvPr>
            <p:ph idx="1" type="body"/>
          </p:nvPr>
        </p:nvSpPr>
        <p:spPr>
          <a:xfrm>
            <a:off x="395536" y="1700808"/>
            <a:ext cx="7772400" cy="3753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pic>
        <p:nvPicPr>
          <p:cNvPr descr="top.png" id="21" name="Google Shape;21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1866"/>
            <a:ext cx="9144002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1"/>
          <p:cNvSpPr/>
          <p:nvPr/>
        </p:nvSpPr>
        <p:spPr>
          <a:xfrm>
            <a:off x="0" y="5768214"/>
            <a:ext cx="9144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/>
          </a:p>
        </p:txBody>
      </p:sp>
      <p:pic>
        <p:nvPicPr>
          <p:cNvPr id="23" name="Google Shape;2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2" y="6662560"/>
            <a:ext cx="9145501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Ottawa_HOR_WG7.png" id="24" name="Google Shape;24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8304" y="382439"/>
            <a:ext cx="1697566" cy="45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2"/>
          <p:cNvSpPr txBox="1"/>
          <p:nvPr>
            <p:ph type="title"/>
          </p:nvPr>
        </p:nvSpPr>
        <p:spPr>
          <a:xfrm>
            <a:off x="722313" y="4281115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" type="body"/>
          </p:nvPr>
        </p:nvSpPr>
        <p:spPr>
          <a:xfrm>
            <a:off x="722313" y="2780928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pic>
        <p:nvPicPr>
          <p:cNvPr descr="top.png" id="28" name="Google Shape;28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1866"/>
            <a:ext cx="9144002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22"/>
          <p:cNvSpPr/>
          <p:nvPr/>
        </p:nvSpPr>
        <p:spPr>
          <a:xfrm>
            <a:off x="0" y="5768214"/>
            <a:ext cx="9144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/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2" y="6662560"/>
            <a:ext cx="9145501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Ottawa_HOR_WG7.png" id="31" name="Google Shape;31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8304" y="382439"/>
            <a:ext cx="1697566" cy="45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3"/>
          <p:cNvSpPr txBox="1"/>
          <p:nvPr>
            <p:ph type="title"/>
          </p:nvPr>
        </p:nvSpPr>
        <p:spPr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" type="body"/>
          </p:nvPr>
        </p:nvSpPr>
        <p:spPr>
          <a:xfrm>
            <a:off x="685800" y="1524000"/>
            <a:ext cx="38100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5" name="Google Shape;35;p23"/>
          <p:cNvSpPr txBox="1"/>
          <p:nvPr>
            <p:ph idx="2" type="body"/>
          </p:nvPr>
        </p:nvSpPr>
        <p:spPr>
          <a:xfrm>
            <a:off x="4648200" y="1524000"/>
            <a:ext cx="38100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pic>
        <p:nvPicPr>
          <p:cNvPr descr="top.png" id="36" name="Google Shape;36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1866"/>
            <a:ext cx="9144002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23"/>
          <p:cNvSpPr/>
          <p:nvPr/>
        </p:nvSpPr>
        <p:spPr>
          <a:xfrm>
            <a:off x="0" y="5768214"/>
            <a:ext cx="9144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/>
          </a:p>
        </p:txBody>
      </p:sp>
      <p:pic>
        <p:nvPicPr>
          <p:cNvPr id="38" name="Google Shape;38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2" y="6662560"/>
            <a:ext cx="9145501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Ottawa_HOR_WG7.png" id="39" name="Google Shape;39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8304" y="382439"/>
            <a:ext cx="1697566" cy="45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3" name="Google Shape;43;p2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4" name="Google Shape;44;p2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5" name="Google Shape;45;p2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pic>
        <p:nvPicPr>
          <p:cNvPr descr="top.png" id="46" name="Google Shape;46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1866"/>
            <a:ext cx="9144002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24"/>
          <p:cNvSpPr/>
          <p:nvPr/>
        </p:nvSpPr>
        <p:spPr>
          <a:xfrm>
            <a:off x="0" y="5768214"/>
            <a:ext cx="9144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/>
          </a:p>
        </p:txBody>
      </p:sp>
      <p:pic>
        <p:nvPicPr>
          <p:cNvPr id="48" name="Google Shape;4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2" y="6662560"/>
            <a:ext cx="9145501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Ottawa_HOR_WG7.png" id="49" name="Google Shape;49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8304" y="382439"/>
            <a:ext cx="1697566" cy="45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/>
          <p:nvPr>
            <p:ph type="title"/>
          </p:nvPr>
        </p:nvSpPr>
        <p:spPr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top.png" id="52" name="Google Shape;52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1866"/>
            <a:ext cx="9144002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5"/>
          <p:cNvSpPr/>
          <p:nvPr/>
        </p:nvSpPr>
        <p:spPr>
          <a:xfrm>
            <a:off x="0" y="5768214"/>
            <a:ext cx="9144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/>
          </a:p>
        </p:txBody>
      </p:sp>
      <p:pic>
        <p:nvPicPr>
          <p:cNvPr id="54" name="Google Shape;5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2" y="6662560"/>
            <a:ext cx="9145501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Ottawa_HOR_WG7.png" id="55" name="Google Shape;55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8304" y="382439"/>
            <a:ext cx="1697566" cy="45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op.png" id="57" name="Google Shape;57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1866"/>
            <a:ext cx="9144002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26"/>
          <p:cNvSpPr/>
          <p:nvPr/>
        </p:nvSpPr>
        <p:spPr>
          <a:xfrm>
            <a:off x="0" y="5768214"/>
            <a:ext cx="9144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/>
          </a:p>
        </p:txBody>
      </p:sp>
      <p:pic>
        <p:nvPicPr>
          <p:cNvPr id="59" name="Google Shape;5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2" y="6662560"/>
            <a:ext cx="9145501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Ottawa_HOR_WG7.png" id="60" name="Google Shape;60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8304" y="382439"/>
            <a:ext cx="1697566" cy="45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7"/>
          <p:cNvSpPr txBox="1"/>
          <p:nvPr>
            <p:ph type="title"/>
          </p:nvPr>
        </p:nvSpPr>
        <p:spPr>
          <a:xfrm>
            <a:off x="457200" y="404664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7"/>
          <p:cNvSpPr txBox="1"/>
          <p:nvPr>
            <p:ph idx="1" type="body"/>
          </p:nvPr>
        </p:nvSpPr>
        <p:spPr>
          <a:xfrm>
            <a:off x="3575050" y="404665"/>
            <a:ext cx="5111750" cy="54726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64" name="Google Shape;64;p27"/>
          <p:cNvSpPr txBox="1"/>
          <p:nvPr>
            <p:ph idx="2" type="body"/>
          </p:nvPr>
        </p:nvSpPr>
        <p:spPr>
          <a:xfrm>
            <a:off x="457200" y="1772817"/>
            <a:ext cx="3008313" cy="4104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dana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Verdana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pic>
        <p:nvPicPr>
          <p:cNvPr descr="top.png" id="65" name="Google Shape;65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1866"/>
            <a:ext cx="9144002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27"/>
          <p:cNvSpPr/>
          <p:nvPr/>
        </p:nvSpPr>
        <p:spPr>
          <a:xfrm>
            <a:off x="0" y="5768214"/>
            <a:ext cx="9144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/>
          </a:p>
        </p:txBody>
      </p:sp>
      <p:pic>
        <p:nvPicPr>
          <p:cNvPr id="67" name="Google Shape;6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2" y="6662560"/>
            <a:ext cx="9145501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Ottawa_HOR_WG7.png" id="68" name="Google Shape;68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8304" y="382439"/>
            <a:ext cx="1697566" cy="45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8"/>
          <p:cNvSpPr txBox="1"/>
          <p:nvPr>
            <p:ph type="title"/>
          </p:nvPr>
        </p:nvSpPr>
        <p:spPr>
          <a:xfrm>
            <a:off x="1792288" y="4302422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8"/>
          <p:cNvSpPr/>
          <p:nvPr>
            <p:ph idx="2" type="pic"/>
          </p:nvPr>
        </p:nvSpPr>
        <p:spPr>
          <a:xfrm>
            <a:off x="1792288" y="612775"/>
            <a:ext cx="5486400" cy="35363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None/>
              <a:defRPr b="0" i="0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28"/>
          <p:cNvSpPr txBox="1"/>
          <p:nvPr>
            <p:ph idx="1" type="body"/>
          </p:nvPr>
        </p:nvSpPr>
        <p:spPr>
          <a:xfrm>
            <a:off x="1792288" y="4869160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dana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Verdana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pic>
        <p:nvPicPr>
          <p:cNvPr descr="top.png" id="73" name="Google Shape;73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1866"/>
            <a:ext cx="9144002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28"/>
          <p:cNvSpPr/>
          <p:nvPr/>
        </p:nvSpPr>
        <p:spPr>
          <a:xfrm>
            <a:off x="0" y="5768214"/>
            <a:ext cx="9144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/>
          </a:p>
        </p:txBody>
      </p:sp>
      <p:pic>
        <p:nvPicPr>
          <p:cNvPr id="75" name="Google Shape;7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2" y="6662560"/>
            <a:ext cx="9145501" cy="212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Ottawa_HOR_WG7.png" id="76" name="Google Shape;76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8304" y="382439"/>
            <a:ext cx="1697566" cy="45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 amt="0"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title"/>
          </p:nvPr>
        </p:nvSpPr>
        <p:spPr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" type="body"/>
          </p:nvPr>
        </p:nvSpPr>
        <p:spPr>
          <a:xfrm>
            <a:off x="685800" y="1524000"/>
            <a:ext cx="77724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5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9"/>
          <p:cNvSpPr txBox="1"/>
          <p:nvPr/>
        </p:nvSpPr>
        <p:spPr>
          <a:xfrm>
            <a:off x="6849071" y="17083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rgbClr val="A69C9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A69C9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Relationship Id="rId4" Type="http://schemas.openxmlformats.org/officeDocument/2006/relationships/image" Target="../media/image15.png"/><Relationship Id="rId5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Relationship Id="rId4" Type="http://schemas.openxmlformats.org/officeDocument/2006/relationships/image" Target="../media/image9.png"/><Relationship Id="rId5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14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1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oogle Shape;96;p1"/>
          <p:cNvGrpSpPr/>
          <p:nvPr/>
        </p:nvGrpSpPr>
        <p:grpSpPr>
          <a:xfrm>
            <a:off x="0" y="0"/>
            <a:ext cx="9150644" cy="6669360"/>
            <a:chOff x="0" y="0"/>
            <a:chExt cx="9150644" cy="6669360"/>
          </a:xfrm>
        </p:grpSpPr>
        <p:pic>
          <p:nvPicPr>
            <p:cNvPr descr="PPT_BKG2.jpg" id="97" name="Google Shape;97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9144000" cy="66693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8" name="Google Shape;98;p1"/>
            <p:cNvSpPr/>
            <p:nvPr/>
          </p:nvSpPr>
          <p:spPr>
            <a:xfrm>
              <a:off x="1763688" y="2852936"/>
              <a:ext cx="7380312" cy="1224136"/>
            </a:xfrm>
            <a:prstGeom prst="rect">
              <a:avLst/>
            </a:prstGeom>
            <a:solidFill>
              <a:srgbClr val="3B373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99" name="Google Shape;99;p1"/>
            <p:cNvSpPr/>
            <p:nvPr/>
          </p:nvSpPr>
          <p:spPr>
            <a:xfrm>
              <a:off x="1763688" y="4149080"/>
              <a:ext cx="7380312" cy="321320"/>
            </a:xfrm>
            <a:prstGeom prst="rect">
              <a:avLst/>
            </a:prstGeom>
            <a:solidFill>
              <a:srgbClr val="3B373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00" name="Google Shape;100;p1"/>
            <p:cNvSpPr txBox="1"/>
            <p:nvPr/>
          </p:nvSpPr>
          <p:spPr>
            <a:xfrm>
              <a:off x="1872208" y="2852936"/>
              <a:ext cx="7164288" cy="792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fr-FR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Trac-Key: Logiciel de suivi de clés</a:t>
              </a:r>
              <a:endParaRPr b="1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"/>
            <p:cNvSpPr txBox="1"/>
            <p:nvPr/>
          </p:nvSpPr>
          <p:spPr>
            <a:xfrm>
              <a:off x="1872208" y="3573016"/>
              <a:ext cx="7164288" cy="3600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Arial"/>
                <a:buNone/>
              </a:pPr>
              <a:r>
                <a:rPr b="0" i="0" lang="fr-FR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Projet de conception: GNG 1503</a:t>
              </a:r>
              <a:endParaRPr/>
            </a:p>
          </p:txBody>
        </p:sp>
        <p:sp>
          <p:nvSpPr>
            <p:cNvPr id="102" name="Google Shape;102;p1"/>
            <p:cNvSpPr txBox="1"/>
            <p:nvPr/>
          </p:nvSpPr>
          <p:spPr>
            <a:xfrm>
              <a:off x="1842198" y="4165724"/>
              <a:ext cx="7164288" cy="2880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Pr</a:t>
              </a:r>
              <a:r>
                <a:rPr lang="fr-FR" sz="1200">
                  <a:solidFill>
                    <a:schemeClr val="lt1"/>
                  </a:solidFill>
                </a:rPr>
                <a:t>é</a:t>
              </a:r>
              <a:r>
                <a:rPr b="0" i="0" lang="fr-FR" sz="12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senté par l’équipe FC2</a:t>
              </a:r>
              <a:endParaRPr/>
            </a:p>
          </p:txBody>
        </p:sp>
        <p:sp>
          <p:nvSpPr>
            <p:cNvPr id="103" name="Google Shape;103;p1"/>
            <p:cNvSpPr txBox="1"/>
            <p:nvPr/>
          </p:nvSpPr>
          <p:spPr>
            <a:xfrm>
              <a:off x="179512" y="5753851"/>
              <a:ext cx="6408712" cy="3600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fr-FR" sz="145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Faculté de génie  |  Faculty of Engineering</a:t>
              </a:r>
              <a:endParaRPr/>
            </a:p>
          </p:txBody>
        </p:sp>
        <p:sp>
          <p:nvSpPr>
            <p:cNvPr id="104" name="Google Shape;104;p1"/>
            <p:cNvSpPr/>
            <p:nvPr/>
          </p:nvSpPr>
          <p:spPr>
            <a:xfrm>
              <a:off x="1688352" y="2852936"/>
              <a:ext cx="78511" cy="1224136"/>
            </a:xfrm>
            <a:prstGeom prst="rect">
              <a:avLst/>
            </a:prstGeom>
            <a:solidFill>
              <a:srgbClr val="DE462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"/>
                <a:buNone/>
              </a:pPr>
              <a:r>
                <a:t/>
              </a:r>
              <a:endParaRPr b="0" i="0" sz="2400" u="none" cap="none" strike="noStrike">
                <a:solidFill>
                  <a:srgbClr val="A69C95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05" name="Google Shape;105;p1"/>
            <p:cNvSpPr/>
            <p:nvPr/>
          </p:nvSpPr>
          <p:spPr>
            <a:xfrm>
              <a:off x="1688353" y="4149080"/>
              <a:ext cx="78510" cy="321320"/>
            </a:xfrm>
            <a:prstGeom prst="rect">
              <a:avLst/>
            </a:prstGeom>
            <a:solidFill>
              <a:srgbClr val="DE462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69C95"/>
                </a:buClr>
                <a:buSzPts val="2400"/>
                <a:buFont typeface="Times"/>
                <a:buNone/>
              </a:pPr>
              <a:r>
                <a:rPr b="0" i="0" lang="fr-FR" sz="2400" u="none" cap="none" strike="noStrike">
                  <a:solidFill>
                    <a:srgbClr val="A69C95"/>
                  </a:solidFill>
                  <a:latin typeface="Times"/>
                  <a:ea typeface="Times"/>
                  <a:cs typeface="Times"/>
                  <a:sym typeface="Times"/>
                </a:rPr>
                <a:t> </a:t>
              </a:r>
              <a:endParaRPr/>
            </a:p>
          </p:txBody>
        </p:sp>
        <p:pic>
          <p:nvPicPr>
            <p:cNvPr descr="uOttawa_HOR_WHITE.png" id="106" name="Google Shape;106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96597" y="5984331"/>
              <a:ext cx="1689401" cy="4555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7" name="Google Shape;107;p1"/>
            <p:cNvSpPr txBox="1"/>
            <p:nvPr/>
          </p:nvSpPr>
          <p:spPr>
            <a:xfrm>
              <a:off x="179512" y="6152115"/>
              <a:ext cx="4525821" cy="3621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fr-FR" sz="12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rPr>
                <a:t>uOttawa.ca</a:t>
              </a:r>
              <a:endParaRPr b="1" i="0" sz="1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pic>
          <p:nvPicPr>
            <p:cNvPr descr="top.png" id="108" name="Google Shape;108;p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642" y="0"/>
              <a:ext cx="9144002" cy="38430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"/>
          <p:cNvSpPr txBox="1"/>
          <p:nvPr>
            <p:ph type="title"/>
          </p:nvPr>
        </p:nvSpPr>
        <p:spPr>
          <a:xfrm>
            <a:off x="412750" y="692696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Plan du projet</a:t>
            </a:r>
            <a:endParaRPr/>
          </a:p>
        </p:txBody>
      </p:sp>
      <p:sp>
        <p:nvSpPr>
          <p:cNvPr id="171" name="Google Shape;171;p7"/>
          <p:cNvSpPr txBox="1"/>
          <p:nvPr>
            <p:ph idx="1" type="body"/>
          </p:nvPr>
        </p:nvSpPr>
        <p:spPr>
          <a:xfrm>
            <a:off x="386175" y="1556800"/>
            <a:ext cx="8480700" cy="49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Prototype 1: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Création du site web 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Mise en place des utilisateurs et des administrateurs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Création de formulaires et de bases de données d’essai 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Prototype 2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Notifications 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Création de tous les formulaires et des bases de données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Fonctionnalités du site web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Prototype 3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Implémentation bilingue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Fonctionnalités de nos bases de données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Prototype 3+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Correction des bugs et derniers </a:t>
            </a:r>
            <a:r>
              <a:rPr lang="fr-FR"/>
              <a:t>détails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"/>
          <p:cNvSpPr txBox="1"/>
          <p:nvPr>
            <p:ph type="title"/>
          </p:nvPr>
        </p:nvSpPr>
        <p:spPr>
          <a:xfrm>
            <a:off x="376025" y="388147"/>
            <a:ext cx="7774500" cy="86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Pourquoi Trac-Key?</a:t>
            </a:r>
            <a:endParaRPr/>
          </a:p>
        </p:txBody>
      </p:sp>
      <p:sp>
        <p:nvSpPr>
          <p:cNvPr id="177" name="Google Shape;177;p8"/>
          <p:cNvSpPr txBox="1"/>
          <p:nvPr>
            <p:ph idx="1" type="body"/>
          </p:nvPr>
        </p:nvSpPr>
        <p:spPr>
          <a:xfrm>
            <a:off x="-77700" y="1252150"/>
            <a:ext cx="9299400" cy="50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900"/>
              <a:t>Avantages:</a:t>
            </a:r>
            <a:endParaRPr b="1" sz="1900"/>
          </a:p>
          <a:p>
            <a:pPr indent="-342900" lvl="0" marL="800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lang="fr-FR" sz="1800" u="sng"/>
              <a:t>Automatisé</a:t>
            </a:r>
            <a:r>
              <a:rPr lang="fr-FR" sz="1800"/>
              <a:t>: </a:t>
            </a:r>
            <a:endParaRPr/>
          </a:p>
          <a:p>
            <a:pPr indent="-285750" lvl="1" marL="120015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Envoi</a:t>
            </a:r>
            <a:r>
              <a:rPr lang="fr-FR" sz="1800"/>
              <a:t> de courriels, de notifications et de rappels automatiquement</a:t>
            </a:r>
            <a:endParaRPr/>
          </a:p>
          <a:p>
            <a:pPr indent="-342900" lvl="0" marL="8001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lang="fr-FR" sz="1800" u="sng"/>
              <a:t>Sécuritaire</a:t>
            </a:r>
            <a:r>
              <a:rPr lang="fr-FR" sz="1800"/>
              <a:t>: </a:t>
            </a:r>
            <a:endParaRPr/>
          </a:p>
          <a:p>
            <a:pPr indent="-285750" lvl="1" marL="120015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Informations divisées par département </a:t>
            </a:r>
            <a:endParaRPr/>
          </a:p>
          <a:p>
            <a:pPr indent="-285750" lvl="1" marL="120015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MFA: Besoin d’un mot de passe et d’une approbation par l’administrateur pour avoir un compte</a:t>
            </a:r>
            <a:endParaRPr/>
          </a:p>
          <a:p>
            <a:pPr indent="-285750" lvl="1" marL="120015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Besoin de l’approbation d’un admin et du superviseur pour avoir</a:t>
            </a:r>
            <a:endParaRPr sz="1800"/>
          </a:p>
          <a:p>
            <a:pPr indent="0" lvl="0" marL="120015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rPr lang="fr-FR" sz="1800"/>
              <a:t> une clé</a:t>
            </a:r>
            <a:endParaRPr/>
          </a:p>
          <a:p>
            <a:pPr indent="-342900" lvl="0" marL="8001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lang="fr-FR" sz="1800" u="sng"/>
              <a:t>Base de données:</a:t>
            </a:r>
            <a:endParaRPr/>
          </a:p>
          <a:p>
            <a:pPr indent="-285750" lvl="1" marL="120015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Utilisation de Google Sheets (Mise à jour des données automatiquement)</a:t>
            </a:r>
            <a:endParaRPr/>
          </a:p>
          <a:p>
            <a:pPr indent="-285750" lvl="1" marL="120015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Facile à naviguer; toutes les soumissions sont à la même place.</a:t>
            </a:r>
            <a:endParaRPr/>
          </a:p>
          <a:p>
            <a:pPr indent="-285750" lvl="1" marL="120015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Formules et fonctions en place pour faciliter l’utilisation et l’entretien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9"/>
          <p:cNvSpPr txBox="1"/>
          <p:nvPr>
            <p:ph type="title"/>
          </p:nvPr>
        </p:nvSpPr>
        <p:spPr>
          <a:xfrm>
            <a:off x="412750" y="476672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r-FR"/>
              <a:t>Pourquoi Trac-Key? (suite)</a:t>
            </a:r>
            <a:endParaRPr/>
          </a:p>
        </p:txBody>
      </p:sp>
      <p:sp>
        <p:nvSpPr>
          <p:cNvPr id="183" name="Google Shape;183;p9"/>
          <p:cNvSpPr txBox="1"/>
          <p:nvPr>
            <p:ph idx="1" type="body"/>
          </p:nvPr>
        </p:nvSpPr>
        <p:spPr>
          <a:xfrm>
            <a:off x="179512" y="1412776"/>
            <a:ext cx="8621588" cy="4752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lang="fr-FR" sz="1800" u="sng"/>
              <a:t>Fiable et en ligne</a:t>
            </a:r>
            <a:r>
              <a:rPr lang="fr-FR" sz="1800"/>
              <a:t>: 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Utilise Google Sheets et Forms (sites qui sont toujours en ligne)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Perte de données est presque impossible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Archives facile à consulter, ne prennent pas d’espace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Accès de la maison, pas besoin d’être présent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lang="fr-FR" sz="1800" u="sng"/>
              <a:t>Centralisé</a:t>
            </a:r>
            <a:r>
              <a:rPr lang="fr-FR" sz="1800"/>
              <a:t>;</a:t>
            </a:r>
            <a:r>
              <a:rPr lang="fr-FR" sz="1800"/>
              <a:t> Tout se trouve à la même place: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Toutes les données sont accessibles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Toutes les formations sont accessibles 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Tous les documents nécessaires peuvent être soumis au même endroit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0"/>
          <p:cNvSpPr txBox="1"/>
          <p:nvPr>
            <p:ph type="title"/>
          </p:nvPr>
        </p:nvSpPr>
        <p:spPr>
          <a:xfrm>
            <a:off x="412750" y="476672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r-FR"/>
              <a:t>Pourquoi Trac-Key? (suite)</a:t>
            </a:r>
            <a:endParaRPr/>
          </a:p>
        </p:txBody>
      </p:sp>
      <p:sp>
        <p:nvSpPr>
          <p:cNvPr id="189" name="Google Shape;189;p10"/>
          <p:cNvSpPr txBox="1"/>
          <p:nvPr>
            <p:ph idx="1" type="body"/>
          </p:nvPr>
        </p:nvSpPr>
        <p:spPr>
          <a:xfrm>
            <a:off x="179512" y="1412776"/>
            <a:ext cx="8621588" cy="4752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lang="fr-FR" sz="1800" u="sng"/>
              <a:t>Peu coûteux: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Souscription Wix ne coûte que $5 par mois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lang="fr-FR" sz="1800" u="sng"/>
              <a:t>Facile à modifier et à maintenir: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Wix permet de faire des modifications illimitées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lang="fr-FR" sz="1800" u="sng"/>
              <a:t>Simple à utiliser: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Design intuitif et facile à suivre 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lang="fr-FR" sz="1800" u="sng"/>
              <a:t>Bilingue: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</a:pPr>
            <a:r>
              <a:rPr lang="fr-FR" sz="1800"/>
              <a:t>Disponible en anglais et en français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ce9e1ad622_0_12"/>
          <p:cNvSpPr txBox="1"/>
          <p:nvPr>
            <p:ph type="title"/>
          </p:nvPr>
        </p:nvSpPr>
        <p:spPr>
          <a:xfrm>
            <a:off x="395525" y="2426600"/>
            <a:ext cx="6171900" cy="1197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/>
              <a:t>Prototypage / Essais</a:t>
            </a:r>
            <a:endParaRPr sz="3000"/>
          </a:p>
        </p:txBody>
      </p:sp>
      <p:sp>
        <p:nvSpPr>
          <p:cNvPr id="196" name="Google Shape;196;gce9e1ad622_0_12"/>
          <p:cNvSpPr txBox="1"/>
          <p:nvPr>
            <p:ph idx="1" type="body"/>
          </p:nvPr>
        </p:nvSpPr>
        <p:spPr>
          <a:xfrm>
            <a:off x="395525" y="1700807"/>
            <a:ext cx="7772400" cy="432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 u="sng"/>
              <a:t>Processus de conception:</a:t>
            </a:r>
            <a:endParaRPr u="sng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 txBox="1"/>
          <p:nvPr>
            <p:ph type="title"/>
          </p:nvPr>
        </p:nvSpPr>
        <p:spPr>
          <a:xfrm>
            <a:off x="412750" y="692696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Fonctionnement</a:t>
            </a:r>
            <a:endParaRPr/>
          </a:p>
        </p:txBody>
      </p:sp>
      <p:sp>
        <p:nvSpPr>
          <p:cNvPr id="202" name="Google Shape;202;p11"/>
          <p:cNvSpPr txBox="1"/>
          <p:nvPr>
            <p:ph idx="1" type="body"/>
          </p:nvPr>
        </p:nvSpPr>
        <p:spPr>
          <a:xfrm>
            <a:off x="181744" y="1573179"/>
            <a:ext cx="7772400" cy="4752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Trois niveaux avec des fonctions indépendantes:</a:t>
            </a:r>
            <a:endParaRPr/>
          </a:p>
          <a:p>
            <a:pPr indent="-285750" lvl="1" marL="742950" rtl="0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Accueil</a:t>
            </a:r>
            <a:endParaRPr/>
          </a:p>
          <a:p>
            <a:pPr indent="-285750" lvl="1" marL="742950" rtl="0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Utilisateur</a:t>
            </a:r>
            <a:endParaRPr/>
          </a:p>
          <a:p>
            <a:pPr indent="-285750" lvl="1" marL="742950" rtl="0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Administrateur</a:t>
            </a:r>
            <a:endParaRPr/>
          </a:p>
        </p:txBody>
      </p:sp>
      <p:pic>
        <p:nvPicPr>
          <p:cNvPr descr="Text&#10;&#10;Description automatically generated with medium confidence" id="203" name="Google Shape;20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44550" y="2253550"/>
            <a:ext cx="5021850" cy="4196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"/>
          <p:cNvSpPr txBox="1"/>
          <p:nvPr>
            <p:ph type="title"/>
          </p:nvPr>
        </p:nvSpPr>
        <p:spPr>
          <a:xfrm>
            <a:off x="420870" y="434068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Fonctionnement: Accueil</a:t>
            </a:r>
            <a:endParaRPr/>
          </a:p>
        </p:txBody>
      </p:sp>
      <p:pic>
        <p:nvPicPr>
          <p:cNvPr descr="Graphical user interface, application&#10;&#10;Description automatically generated" id="209" name="Google Shape;20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24675" y="3331825"/>
            <a:ext cx="3092500" cy="3122974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Graphical user interface, application&#10;&#10;Description automatically generated" id="210" name="Google Shape;210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6125" y="3331825"/>
            <a:ext cx="3120051" cy="3122976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Text&#10;&#10;Description automatically generated with medium confidence" id="211" name="Google Shape;211;p12"/>
          <p:cNvPicPr preferRelativeResize="0"/>
          <p:nvPr/>
        </p:nvPicPr>
        <p:blipFill rotWithShape="1">
          <a:blip r:embed="rId5">
            <a:alphaModFix/>
          </a:blip>
          <a:srcRect b="73100" l="0" r="0" t="0"/>
          <a:stretch/>
        </p:blipFill>
        <p:spPr>
          <a:xfrm>
            <a:off x="-309040" y="1298164"/>
            <a:ext cx="9046954" cy="20336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3"/>
          <p:cNvSpPr txBox="1"/>
          <p:nvPr>
            <p:ph type="title"/>
          </p:nvPr>
        </p:nvSpPr>
        <p:spPr>
          <a:xfrm>
            <a:off x="412750" y="692696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Justification et é</a:t>
            </a:r>
            <a:r>
              <a:rPr lang="fr-FR"/>
              <a:t>volution</a:t>
            </a:r>
            <a:r>
              <a:rPr lang="fr-FR"/>
              <a:t>: Accueil</a:t>
            </a:r>
            <a:endParaRPr/>
          </a:p>
        </p:txBody>
      </p:sp>
      <p:sp>
        <p:nvSpPr>
          <p:cNvPr id="217" name="Google Shape;217;p13"/>
          <p:cNvSpPr txBox="1"/>
          <p:nvPr>
            <p:ph idx="1" type="body"/>
          </p:nvPr>
        </p:nvSpPr>
        <p:spPr>
          <a:xfrm>
            <a:off x="413875" y="1700800"/>
            <a:ext cx="8258100" cy="37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Création du compte: Éviter le spam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Sécurité: Approbation par l’administrateur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Arrière plan: </a:t>
            </a:r>
            <a:r>
              <a:rPr i="1" lang="fr-FR"/>
              <a:t>Wix Members</a:t>
            </a:r>
            <a:endParaRPr i="1"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Fonction unique à Wix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Permet la création de comptes par les utilisateurs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Page guide (esthétique)</a:t>
            </a:r>
            <a:endParaRPr/>
          </a:p>
          <a:p>
            <a:pPr indent="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4"/>
          <p:cNvSpPr txBox="1"/>
          <p:nvPr>
            <p:ph type="title"/>
          </p:nvPr>
        </p:nvSpPr>
        <p:spPr>
          <a:xfrm>
            <a:off x="274008" y="592628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Fonctionnement: Utilisateur</a:t>
            </a:r>
            <a:endParaRPr/>
          </a:p>
        </p:txBody>
      </p:sp>
      <p:pic>
        <p:nvPicPr>
          <p:cNvPr descr="Text&#10;&#10;Description automatically generated with medium confidence" id="223" name="Google Shape;223;p14"/>
          <p:cNvPicPr preferRelativeResize="0"/>
          <p:nvPr/>
        </p:nvPicPr>
        <p:blipFill rotWithShape="1">
          <a:blip r:embed="rId3">
            <a:alphaModFix/>
          </a:blip>
          <a:srcRect b="0" l="0" r="74567" t="33201"/>
          <a:stretch/>
        </p:blipFill>
        <p:spPr>
          <a:xfrm>
            <a:off x="251520" y="1456724"/>
            <a:ext cx="2520280" cy="55316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al user interface, application&#10;&#10;Description automatically generated" id="224" name="Google Shape;224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58350" y="1568229"/>
            <a:ext cx="3827699" cy="2283609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Graphical user interface, website&#10;&#10;Description automatically generated" id="225" name="Google Shape;225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58351" y="3963360"/>
            <a:ext cx="3827698" cy="264519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5"/>
          <p:cNvSpPr txBox="1"/>
          <p:nvPr>
            <p:ph type="title"/>
          </p:nvPr>
        </p:nvSpPr>
        <p:spPr>
          <a:xfrm>
            <a:off x="412750" y="692696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Justification et évolution</a:t>
            </a:r>
            <a:r>
              <a:rPr lang="fr-FR"/>
              <a:t>: Utilisateur</a:t>
            </a:r>
            <a:endParaRPr/>
          </a:p>
        </p:txBody>
      </p:sp>
      <p:sp>
        <p:nvSpPr>
          <p:cNvPr id="231" name="Google Shape;231;p15"/>
          <p:cNvSpPr txBox="1"/>
          <p:nvPr>
            <p:ph idx="1" type="body"/>
          </p:nvPr>
        </p:nvSpPr>
        <p:spPr>
          <a:xfrm>
            <a:off x="271550" y="1479173"/>
            <a:ext cx="7772400" cy="48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Basé sur Google Forms et sur Wix: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Wix: Section  «Obtenir une clé»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Accès à </a:t>
            </a:r>
            <a:r>
              <a:rPr lang="fr-FR"/>
              <a:t>différentes</a:t>
            </a:r>
            <a:r>
              <a:rPr lang="fr-FR"/>
              <a:t> pages pour faciliter l’utilisation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Beau et facile à modifier en cas de </a:t>
            </a:r>
            <a:r>
              <a:rPr lang="fr-FR"/>
              <a:t>problèmes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Google Forms: 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Un formulaire pour chaque département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Compatible avec Google Sheets et Form-Mule</a:t>
            </a:r>
            <a:endParaRPr/>
          </a:p>
          <a:p>
            <a:pPr indent="-228600" lvl="3" marL="1600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Facile de connecter toutes les données</a:t>
            </a:r>
            <a:endParaRPr/>
          </a:p>
          <a:p>
            <a:pPr indent="-228600" lvl="3" marL="1600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Facilite le processus de demande de clé </a:t>
            </a:r>
            <a:endParaRPr/>
          </a:p>
          <a:p>
            <a:pPr indent="-228600" lvl="3" marL="1600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Permet l’automatisation du site web et de ses notifications.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"/>
          <p:cNvSpPr txBox="1"/>
          <p:nvPr>
            <p:ph type="title"/>
          </p:nvPr>
        </p:nvSpPr>
        <p:spPr>
          <a:xfrm>
            <a:off x="412750" y="464096"/>
            <a:ext cx="7774500" cy="86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Agenda de la présentation</a:t>
            </a:r>
            <a:endParaRPr/>
          </a:p>
        </p:txBody>
      </p:sp>
      <p:sp>
        <p:nvSpPr>
          <p:cNvPr id="114" name="Google Shape;114;p2"/>
          <p:cNvSpPr txBox="1"/>
          <p:nvPr>
            <p:ph idx="1" type="body"/>
          </p:nvPr>
        </p:nvSpPr>
        <p:spPr>
          <a:xfrm>
            <a:off x="395525" y="1472198"/>
            <a:ext cx="7772400" cy="48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Empathie / Définition</a:t>
            </a:r>
            <a:endParaRPr/>
          </a:p>
          <a:p>
            <a:pPr indent="-2984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Problème de conception</a:t>
            </a:r>
            <a:endParaRPr/>
          </a:p>
          <a:p>
            <a:pPr indent="-2984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Critères de conception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Idéation</a:t>
            </a:r>
            <a:endParaRPr/>
          </a:p>
          <a:p>
            <a:pPr indent="-2984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Notre solution: Trac-Key</a:t>
            </a:r>
            <a:endParaRPr/>
          </a:p>
          <a:p>
            <a:pPr indent="-2984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Pourquoi Trac-Key?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Prototypage / Essais </a:t>
            </a:r>
            <a:endParaRPr/>
          </a:p>
          <a:p>
            <a:pPr indent="-2984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Fonctionnement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J</a:t>
            </a:r>
            <a:r>
              <a:rPr lang="fr-FR"/>
              <a:t>ustification et évolution</a:t>
            </a:r>
            <a:endParaRPr/>
          </a:p>
          <a:p>
            <a:pPr indent="-2984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Prochains pas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t/>
            </a:r>
            <a:endParaRPr/>
          </a:p>
        </p:txBody>
      </p:sp>
      <p:sp>
        <p:nvSpPr>
          <p:cNvPr id="115" name="Google Shape;115;p2"/>
          <p:cNvSpPr txBox="1"/>
          <p:nvPr/>
        </p:nvSpPr>
        <p:spPr>
          <a:xfrm>
            <a:off x="1655180" y="1365813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3048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hape&#10;&#10;Description automatically generated" id="116" name="Google Shape;11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78302" y="2132856"/>
            <a:ext cx="3697748" cy="15727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yellow and black logo&#10;&#10;Description automatically generated with low confidence" id="117" name="Google Shape;117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58511" y="4055611"/>
            <a:ext cx="3491880" cy="1499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/>
          <p:nvPr>
            <p:ph type="title"/>
          </p:nvPr>
        </p:nvSpPr>
        <p:spPr>
          <a:xfrm>
            <a:off x="412750" y="692696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Fonctionnement: Administrateur</a:t>
            </a:r>
            <a:endParaRPr/>
          </a:p>
        </p:txBody>
      </p:sp>
      <p:pic>
        <p:nvPicPr>
          <p:cNvPr descr="Text&#10;&#10;Description automatically generated with medium confidence" id="237" name="Google Shape;237;p16"/>
          <p:cNvPicPr preferRelativeResize="0"/>
          <p:nvPr/>
        </p:nvPicPr>
        <p:blipFill rotWithShape="1">
          <a:blip r:embed="rId3">
            <a:alphaModFix/>
          </a:blip>
          <a:srcRect b="-399" l="44736" r="1927" t="25850"/>
          <a:stretch/>
        </p:blipFill>
        <p:spPr>
          <a:xfrm>
            <a:off x="0" y="1556792"/>
            <a:ext cx="4377288" cy="511256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al user interface, application&#10;&#10;Description automatically generated" id="238" name="Google Shape;238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40457" y="4411132"/>
            <a:ext cx="4571999" cy="2059459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Table, Excel&#10;&#10;Description automatically generated" id="239" name="Google Shape;239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51033" y="1431923"/>
            <a:ext cx="5148064" cy="278044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7"/>
          <p:cNvSpPr txBox="1"/>
          <p:nvPr>
            <p:ph type="title"/>
          </p:nvPr>
        </p:nvSpPr>
        <p:spPr>
          <a:xfrm>
            <a:off x="412750" y="692696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Justification et évolution</a:t>
            </a:r>
            <a:r>
              <a:rPr lang="fr-FR"/>
              <a:t>: Administrateur</a:t>
            </a:r>
            <a:endParaRPr/>
          </a:p>
        </p:txBody>
      </p:sp>
      <p:sp>
        <p:nvSpPr>
          <p:cNvPr id="245" name="Google Shape;245;p17"/>
          <p:cNvSpPr txBox="1"/>
          <p:nvPr>
            <p:ph idx="1" type="body"/>
          </p:nvPr>
        </p:nvSpPr>
        <p:spPr>
          <a:xfrm>
            <a:off x="533675" y="1681047"/>
            <a:ext cx="7772400" cy="50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Basé sur Google Sheets et sur Wix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Wix: </a:t>
            </a:r>
            <a:r>
              <a:rPr i="1" lang="fr-FR"/>
              <a:t>Administrateur</a:t>
            </a:r>
            <a:endParaRPr i="1"/>
          </a:p>
          <a:p>
            <a:pPr indent="-228600" lvl="2" marL="11430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Une page pour chaque département (sécurité)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Google Sheets: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Une base de données par département:</a:t>
            </a:r>
            <a:endParaRPr/>
          </a:p>
          <a:p>
            <a:pPr indent="-228600" lvl="3" marL="1600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Contient les demandes et leur statut d’autorisation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Contient des fonctionnalités spécifiques, créées par l’équipe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Centralisation de toutes les données reçues:</a:t>
            </a:r>
            <a:endParaRPr/>
          </a:p>
          <a:p>
            <a:pPr indent="-228600" lvl="3" marL="1600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Facilité de navigation.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7"/>
          <p:cNvSpPr txBox="1"/>
          <p:nvPr/>
        </p:nvSpPr>
        <p:spPr>
          <a:xfrm>
            <a:off x="1307939" y="2176041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3048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8"/>
          <p:cNvSpPr txBox="1"/>
          <p:nvPr>
            <p:ph type="title"/>
          </p:nvPr>
        </p:nvSpPr>
        <p:spPr>
          <a:xfrm>
            <a:off x="412750" y="692696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Prochains pas</a:t>
            </a:r>
            <a:endParaRPr/>
          </a:p>
        </p:txBody>
      </p:sp>
      <p:sp>
        <p:nvSpPr>
          <p:cNvPr id="252" name="Google Shape;252;p18"/>
          <p:cNvSpPr txBox="1"/>
          <p:nvPr>
            <p:ph idx="1" type="body"/>
          </p:nvPr>
        </p:nvSpPr>
        <p:spPr>
          <a:xfrm>
            <a:off x="395536" y="1700808"/>
            <a:ext cx="7772400" cy="3753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Lier les </a:t>
            </a:r>
            <a:r>
              <a:rPr lang="fr-FR"/>
              <a:t>répertoires </a:t>
            </a:r>
            <a:r>
              <a:rPr lang="fr-FR"/>
              <a:t>des clés </a:t>
            </a:r>
            <a:r>
              <a:rPr lang="fr-FR"/>
              <a:t>pré-existantes</a:t>
            </a:r>
            <a:r>
              <a:rPr lang="fr-FR"/>
              <a:t> </a:t>
            </a:r>
            <a:endParaRPr/>
          </a:p>
          <a:p>
            <a:pPr indent="-3302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Barre de statut pour une demande de clés</a:t>
            </a:r>
            <a:endParaRPr/>
          </a:p>
          <a:p>
            <a:pPr indent="-3302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Ajouter des archives 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cbdfa30ad6_0_0"/>
          <p:cNvSpPr txBox="1"/>
          <p:nvPr>
            <p:ph type="title"/>
          </p:nvPr>
        </p:nvSpPr>
        <p:spPr>
          <a:xfrm>
            <a:off x="685788" y="274799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Merci pour votre attention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ce9e1ad622_0_0"/>
          <p:cNvSpPr txBox="1"/>
          <p:nvPr>
            <p:ph type="title"/>
          </p:nvPr>
        </p:nvSpPr>
        <p:spPr>
          <a:xfrm>
            <a:off x="395525" y="2426600"/>
            <a:ext cx="6171900" cy="1197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/>
              <a:t>Empathie / Définition</a:t>
            </a:r>
            <a:endParaRPr sz="3000"/>
          </a:p>
        </p:txBody>
      </p:sp>
      <p:sp>
        <p:nvSpPr>
          <p:cNvPr id="124" name="Google Shape;124;gce9e1ad622_0_0"/>
          <p:cNvSpPr txBox="1"/>
          <p:nvPr>
            <p:ph idx="1" type="body"/>
          </p:nvPr>
        </p:nvSpPr>
        <p:spPr>
          <a:xfrm>
            <a:off x="395525" y="1700807"/>
            <a:ext cx="7772400" cy="432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 u="sng"/>
              <a:t>Processus de conception:</a:t>
            </a:r>
            <a:endParaRPr u="sng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"/>
          <p:cNvSpPr txBox="1"/>
          <p:nvPr>
            <p:ph type="title"/>
          </p:nvPr>
        </p:nvSpPr>
        <p:spPr>
          <a:xfrm>
            <a:off x="412750" y="696144"/>
            <a:ext cx="7774500" cy="86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Problème de conception</a:t>
            </a:r>
            <a:endParaRPr/>
          </a:p>
        </p:txBody>
      </p:sp>
      <p:sp>
        <p:nvSpPr>
          <p:cNvPr id="130" name="Google Shape;130;p3"/>
          <p:cNvSpPr txBox="1"/>
          <p:nvPr>
            <p:ph idx="1" type="body"/>
          </p:nvPr>
        </p:nvSpPr>
        <p:spPr>
          <a:xfrm>
            <a:off x="413875" y="1642800"/>
            <a:ext cx="7772400" cy="47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Suivi de clés à l’Université d’Ottawa: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Est fait sur papier: 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Difficile à suivre, l’information est facile à perdre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Prend du temps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Ne peut être fait à distance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Système n’est pas automatisé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Grande perte de données et de clés, elles sont faciles à oublier et difficiles à remplacer!</a:t>
            </a:r>
            <a:endParaRPr/>
          </a:p>
        </p:txBody>
      </p:sp>
      <p:sp>
        <p:nvSpPr>
          <p:cNvPr id="131" name="Google Shape;131;p3"/>
          <p:cNvSpPr txBox="1"/>
          <p:nvPr/>
        </p:nvSpPr>
        <p:spPr>
          <a:xfrm>
            <a:off x="1655180" y="1115616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3048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stack of books&#10;&#10;Description automatically generated with low confidence" id="132" name="Google Shape;132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32888" y="863928"/>
            <a:ext cx="2259592" cy="1503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"/>
          <p:cNvSpPr txBox="1"/>
          <p:nvPr>
            <p:ph type="title"/>
          </p:nvPr>
        </p:nvSpPr>
        <p:spPr>
          <a:xfrm>
            <a:off x="412750" y="692696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Critères de conception</a:t>
            </a:r>
            <a:endParaRPr/>
          </a:p>
        </p:txBody>
      </p:sp>
      <p:sp>
        <p:nvSpPr>
          <p:cNvPr id="138" name="Google Shape;138;p4"/>
          <p:cNvSpPr txBox="1"/>
          <p:nvPr>
            <p:ph idx="1" type="body"/>
          </p:nvPr>
        </p:nvSpPr>
        <p:spPr>
          <a:xfrm>
            <a:off x="413850" y="1552225"/>
            <a:ext cx="8077200" cy="47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Critères: Le logiciel doit être capable de: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Demander et retourner les clés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Garder l’inventaire des clés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Suivre les formations, obtenir certificats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Être disponible en ligne (COVID)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Peu </a:t>
            </a:r>
            <a:r>
              <a:rPr lang="fr-FR"/>
              <a:t>coûteux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Fiable, facile à maintenir et à modifier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Automatisé: </a:t>
            </a:r>
            <a:endParaRPr/>
          </a:p>
          <a:p>
            <a:pPr indent="-228600" lvl="2" marL="1143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Rappels et courriels automatiques = 0 clés perdues 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t/>
            </a:r>
            <a:endParaRPr/>
          </a:p>
        </p:txBody>
      </p:sp>
      <p:sp>
        <p:nvSpPr>
          <p:cNvPr id="139" name="Google Shape;139;p4"/>
          <p:cNvSpPr txBox="1"/>
          <p:nvPr/>
        </p:nvSpPr>
        <p:spPr>
          <a:xfrm>
            <a:off x="1655180" y="1365813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3048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"/>
          <p:cNvSpPr txBox="1"/>
          <p:nvPr>
            <p:ph type="title"/>
          </p:nvPr>
        </p:nvSpPr>
        <p:spPr>
          <a:xfrm>
            <a:off x="410518" y="548680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Comparaison de solutions p</a:t>
            </a:r>
            <a:r>
              <a:rPr lang="fr-FR"/>
              <a:t>ossibles </a:t>
            </a:r>
            <a:endParaRPr/>
          </a:p>
        </p:txBody>
      </p:sp>
      <p:sp>
        <p:nvSpPr>
          <p:cNvPr id="145" name="Google Shape;145;p5"/>
          <p:cNvSpPr txBox="1"/>
          <p:nvPr>
            <p:ph idx="1" type="body"/>
          </p:nvPr>
        </p:nvSpPr>
        <p:spPr>
          <a:xfrm>
            <a:off x="154350" y="1434177"/>
            <a:ext cx="4159200" cy="50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Création du site web à partir de 0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t/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Avantages:</a:t>
            </a:r>
            <a:endParaRPr/>
          </a:p>
          <a:p>
            <a:pPr indent="-228600" lvl="2" marL="1143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Peut être fait sur mesure</a:t>
            </a:r>
            <a:endParaRPr/>
          </a:p>
          <a:p>
            <a:pPr indent="-228600" lvl="2" marL="1143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Gratuit</a:t>
            </a:r>
            <a:endParaRPr/>
          </a:p>
          <a:p>
            <a:pPr indent="0" lvl="2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t/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/>
              <a:t>Désavantages</a:t>
            </a:r>
            <a:r>
              <a:rPr lang="fr-FR"/>
              <a:t>: </a:t>
            </a:r>
            <a:endParaRPr/>
          </a:p>
          <a:p>
            <a:pPr indent="-228600" lvl="2" marL="1143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Pas assez d’expertise dans </a:t>
            </a:r>
            <a:r>
              <a:rPr lang="fr-FR"/>
              <a:t>l'équipe</a:t>
            </a:r>
            <a:endParaRPr/>
          </a:p>
          <a:p>
            <a:pPr indent="-228600" lvl="2" marL="1143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Difficile à faire</a:t>
            </a:r>
            <a:endParaRPr/>
          </a:p>
          <a:p>
            <a:pPr indent="-228600" lvl="2" marL="1143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/>
              <a:t>Prend beaucoup de temps</a:t>
            </a:r>
            <a:endParaRPr/>
          </a:p>
        </p:txBody>
      </p:sp>
      <p:sp>
        <p:nvSpPr>
          <p:cNvPr id="146" name="Google Shape;146;p5"/>
          <p:cNvSpPr txBox="1"/>
          <p:nvPr/>
        </p:nvSpPr>
        <p:spPr>
          <a:xfrm>
            <a:off x="4209000" y="1434175"/>
            <a:ext cx="4787100" cy="50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Création</a:t>
            </a: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du site web avec une plateforme </a:t>
            </a: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spécialisée</a:t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Avantages:</a:t>
            </a:r>
            <a:endParaRPr/>
          </a:p>
          <a:p>
            <a:pPr indent="-228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Simple </a:t>
            </a: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à</a:t>
            </a: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programmer, à modifier</a:t>
            </a: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et à</a:t>
            </a: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maintenir</a:t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28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Compatible avec toute la suite Google</a:t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137160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85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</a:pP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Désavantages</a:t>
            </a: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</a:t>
            </a:r>
            <a:endParaRPr/>
          </a:p>
          <a:p>
            <a:pPr indent="-228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Doit </a:t>
            </a: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utiliser</a:t>
            </a: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les outils existants</a:t>
            </a:r>
            <a:endParaRPr/>
          </a:p>
          <a:p>
            <a:pPr indent="-228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N’est p</a:t>
            </a:r>
            <a:r>
              <a:rPr b="0" i="0" lang="fr-FR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 gratuit</a:t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28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lang="fr-FR"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Nous ne savons pas si c’est possible</a:t>
            </a:r>
            <a:endParaRPr sz="2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ce9e1ad622_0_6"/>
          <p:cNvSpPr txBox="1"/>
          <p:nvPr>
            <p:ph type="title"/>
          </p:nvPr>
        </p:nvSpPr>
        <p:spPr>
          <a:xfrm>
            <a:off x="395525" y="2426600"/>
            <a:ext cx="6171900" cy="1197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/>
              <a:t>Idéation</a:t>
            </a:r>
            <a:endParaRPr sz="3000"/>
          </a:p>
        </p:txBody>
      </p:sp>
      <p:sp>
        <p:nvSpPr>
          <p:cNvPr id="153" name="Google Shape;153;gce9e1ad622_0_6"/>
          <p:cNvSpPr txBox="1"/>
          <p:nvPr>
            <p:ph idx="1" type="body"/>
          </p:nvPr>
        </p:nvSpPr>
        <p:spPr>
          <a:xfrm>
            <a:off x="395525" y="1700807"/>
            <a:ext cx="7772400" cy="432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r-FR" u="sng"/>
              <a:t>Processus de conception:</a:t>
            </a:r>
            <a:endParaRPr u="sng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"/>
          <p:cNvSpPr txBox="1"/>
          <p:nvPr>
            <p:ph type="title"/>
          </p:nvPr>
        </p:nvSpPr>
        <p:spPr>
          <a:xfrm>
            <a:off x="412750" y="692696"/>
            <a:ext cx="7774632" cy="8640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Notre solution: Trac-Key</a:t>
            </a:r>
            <a:endParaRPr/>
          </a:p>
        </p:txBody>
      </p:sp>
      <p:sp>
        <p:nvSpPr>
          <p:cNvPr id="159" name="Google Shape;159;p6"/>
          <p:cNvSpPr txBox="1"/>
          <p:nvPr>
            <p:ph idx="1" type="body"/>
          </p:nvPr>
        </p:nvSpPr>
        <p:spPr>
          <a:xfrm>
            <a:off x="395525" y="1700798"/>
            <a:ext cx="7772400" cy="45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Le produit final a été créé avec l’utilisation de: 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Google Suite: Sheets et Forms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Facile à modifier et gérer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Peut être liée aux autres outils de la suite Google (Drive, Form-mule, programmes tierces compatibles)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Déjà en utilisation à l’université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Sécurité et confidentialité (restrictions)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cbdfa30ad6_0_5"/>
          <p:cNvSpPr txBox="1"/>
          <p:nvPr>
            <p:ph type="title"/>
          </p:nvPr>
        </p:nvSpPr>
        <p:spPr>
          <a:xfrm>
            <a:off x="412750" y="692696"/>
            <a:ext cx="7774500" cy="86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Notre solution: Trac-Key (suite)</a:t>
            </a:r>
            <a:endParaRPr/>
          </a:p>
        </p:txBody>
      </p:sp>
      <p:sp>
        <p:nvSpPr>
          <p:cNvPr id="165" name="Google Shape;165;gcbdfa30ad6_0_5"/>
          <p:cNvSpPr txBox="1"/>
          <p:nvPr>
            <p:ph idx="1" type="body"/>
          </p:nvPr>
        </p:nvSpPr>
        <p:spPr>
          <a:xfrm>
            <a:off x="395536" y="1700808"/>
            <a:ext cx="7772400" cy="37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fr-FR"/>
              <a:t>Wix: Créateur de sites web</a:t>
            </a:r>
            <a:endParaRPr/>
          </a:p>
          <a:p>
            <a:pPr indent="-2984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–"/>
            </a:pPr>
            <a:r>
              <a:rPr lang="fr-FR"/>
              <a:t>Simple à créer et à maintenir</a:t>
            </a:r>
            <a:endParaRPr/>
          </a:p>
          <a:p>
            <a:pPr indent="-2984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–"/>
            </a:pPr>
            <a:r>
              <a:rPr lang="fr-FR"/>
              <a:t>Sécurisé par l’entremise de comptes</a:t>
            </a:r>
            <a:endParaRPr/>
          </a:p>
          <a:p>
            <a:pPr indent="-2984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–"/>
            </a:pPr>
            <a:r>
              <a:rPr lang="fr-FR"/>
              <a:t>Fiable et accommodant pour le travail à distance</a:t>
            </a:r>
            <a:endParaRPr/>
          </a:p>
          <a:p>
            <a:pPr indent="-342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Form-Mule: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Service de notifications automatisé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Compatible avec la suite Google</a:t>
            </a:r>
            <a:endParaRPr/>
          </a:p>
          <a:p>
            <a:pPr indent="-2857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fr-FR"/>
              <a:t>Permet de programmer l’envoi automatique de courriels de notifications automatiques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uOttawa-powerpoint-template">
  <a:themeElements>
    <a:clrScheme name="Garn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2021-03-23T01:34:52Z</dcterms:created>
  <dc:creator>José Barragán</dc:creator>
</cp:coreProperties>
</file>