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57" r:id="rId4"/>
    <p:sldId id="265" r:id="rId5"/>
    <p:sldId id="266" r:id="rId6"/>
    <p:sldId id="267" r:id="rId7"/>
    <p:sldId id="268" r:id="rId8"/>
    <p:sldId id="269" r:id="rId9"/>
    <p:sldId id="259" r:id="rId10"/>
    <p:sldId id="261" r:id="rId11"/>
    <p:sldId id="262" r:id="rId12"/>
    <p:sldId id="263" r:id="rId13"/>
    <p:sldId id="264" r:id="rId14"/>
    <p:sldId id="258" r:id="rId15"/>
    <p:sldId id="26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3910" autoAdjust="0"/>
  </p:normalViewPr>
  <p:slideViewPr>
    <p:cSldViewPr snapToGrid="0">
      <p:cViewPr varScale="1">
        <p:scale>
          <a:sx n="64" d="100"/>
          <a:sy n="64" d="100"/>
        </p:scale>
        <p:origin x="3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localhost:5063/overvie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8000"/>
                <a:hueMod val="94000"/>
                <a:satMod val="148000"/>
                <a:lumMod val="150000"/>
              </a:schemeClr>
            </a:gs>
            <a:gs pos="100000">
              <a:schemeClr val="bg1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BE10567-6165-46A7-867D-4690A16B4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8" name="Rectangle 7">
              <a:extLst>
                <a:ext uri="{FF2B5EF4-FFF2-40B4-BE49-F238E27FC236}">
                  <a16:creationId xmlns:a16="http://schemas.microsoft.com/office/drawing/2014/main" id="{0F4DB1F4-429C-4C85-85D7-C4D81996D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159C0DA6-71D9-4C96-A774-7FADF5E0A4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6="http://schemas.microsoft.com/office/drawing/2014/main" xmlns:p14="http://schemas.microsoft.com/office/powerpoint/2010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ound Diagonal Corner Rectangle 7">
            <a:extLst>
              <a:ext uri="{FF2B5EF4-FFF2-40B4-BE49-F238E27FC236}">
                <a16:creationId xmlns:a16="http://schemas.microsoft.com/office/drawing/2014/main" id="{4B24F6DB-F114-44A7-BB56-D401884E4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82333" y="2235200"/>
            <a:ext cx="7027334" cy="2396067"/>
          </a:xfrm>
          <a:prstGeom prst="round2DiagRect">
            <a:avLst>
              <a:gd name="adj1" fmla="val 9246"/>
              <a:gd name="adj2" fmla="val 0"/>
            </a:avLst>
          </a:prstGeom>
          <a:solidFill>
            <a:srgbClr val="000000">
              <a:alpha val="80000"/>
            </a:srgbClr>
          </a:solidFill>
          <a:ln w="19050" cap="sq">
            <a:solidFill>
              <a:schemeClr val="tx2"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12">
            <a:extLst>
              <a:ext uri="{FF2B5EF4-FFF2-40B4-BE49-F238E27FC236}">
                <a16:creationId xmlns:a16="http://schemas.microsoft.com/office/drawing/2014/main" id="{4DB50ECD-225E-4F81-AF7B-706DD05F3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900097"/>
            <a:ext cx="10982062" cy="1211524"/>
            <a:chOff x="605895" y="2900097"/>
            <a:chExt cx="10982062" cy="1211524"/>
          </a:xfrm>
          <a:effectLst/>
        </p:grpSpPr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CBC3B006-1357-4969-BC3D-CDD91E492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 flipV="1">
              <a:off x="9653587" y="3379784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0D6E4F1D-B331-41B5-90EF-2236C1EE15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 flipV="1">
              <a:off x="10078244" y="3310728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16" name="Freeform 34">
              <a:extLst>
                <a:ext uri="{FF2B5EF4-FFF2-40B4-BE49-F238E27FC236}">
                  <a16:creationId xmlns:a16="http://schemas.microsoft.com/office/drawing/2014/main" id="{54A60014-21DF-44E5-9137-4335718850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 flipV="1">
              <a:off x="11146631" y="3574253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40B768C0-B003-45F4-9A06-EA3509A90B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 flipV="1">
              <a:off x="10230644" y="3034502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18" name="Freeform 35">
              <a:extLst>
                <a:ext uri="{FF2B5EF4-FFF2-40B4-BE49-F238E27FC236}">
                  <a16:creationId xmlns:a16="http://schemas.microsoft.com/office/drawing/2014/main" id="{5E479182-2054-4AD9-823D-81CFAD7F2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10034587" y="256275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19" name="Freeform 36">
              <a:extLst>
                <a:ext uri="{FF2B5EF4-FFF2-40B4-BE49-F238E27FC236}">
                  <a16:creationId xmlns:a16="http://schemas.microsoft.com/office/drawing/2014/main" id="{A7D912CF-756A-41F1-8BF1-5BA7D1BD05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10747375" y="3232679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0" name="Freeform 38">
              <a:extLst>
                <a:ext uri="{FF2B5EF4-FFF2-40B4-BE49-F238E27FC236}">
                  <a16:creationId xmlns:a16="http://schemas.microsoft.com/office/drawing/2014/main" id="{734B6F35-2160-44B1-AB00-F628C84B1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11399044" y="3095360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1" name="Freeform 39">
              <a:extLst>
                <a:ext uri="{FF2B5EF4-FFF2-40B4-BE49-F238E27FC236}">
                  <a16:creationId xmlns:a16="http://schemas.microsoft.com/office/drawing/2014/main" id="{D8657E76-4F63-44FE-86C5-54CA174FCB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10353675" y="2153178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2" name="Freeform 40">
              <a:extLst>
                <a:ext uri="{FF2B5EF4-FFF2-40B4-BE49-F238E27FC236}">
                  <a16:creationId xmlns:a16="http://schemas.microsoft.com/office/drawing/2014/main" id="{482CEB8C-90E5-4152-8B52-A2881B98A3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9848850" y="330887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3" name="Rectangle 41">
              <a:extLst>
                <a:ext uri="{FF2B5EF4-FFF2-40B4-BE49-F238E27FC236}">
                  <a16:creationId xmlns:a16="http://schemas.microsoft.com/office/drawing/2014/main" id="{85010FC2-BC4C-4692-876D-7FE363BFC6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5400000">
              <a:off x="9721056" y="3284272"/>
              <a:ext cx="23813" cy="252413"/>
            </a:xfrm>
            <a:prstGeom prst="rect">
              <a:avLst/>
            </a:pr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714C1223-2B78-4715-9ACB-079A60D16D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 flipV="1">
              <a:off x="2122751" y="3532184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1D9109D3-C92A-410B-9B43-5F02B2D84E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 flipV="1">
              <a:off x="1958445" y="3463128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6" name="Freeform 34">
              <a:extLst>
                <a:ext uri="{FF2B5EF4-FFF2-40B4-BE49-F238E27FC236}">
                  <a16:creationId xmlns:a16="http://schemas.microsoft.com/office/drawing/2014/main" id="{EF5B327A-A1AE-42F3-815E-84F4AA2948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 flipV="1">
              <a:off x="858308" y="3726653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77738BDE-751F-4D4C-B4C4-C9DF3EA291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 flipV="1">
              <a:off x="1658407" y="3186902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9C8C4AD6-72BF-490C-963C-97C7FD7E7E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1860814" y="271515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id="{94990E31-5AA8-4502-A963-CE1B539DAC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1289314" y="3385079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30" name="Freeform 38">
              <a:extLst>
                <a:ext uri="{FF2B5EF4-FFF2-40B4-BE49-F238E27FC236}">
                  <a16:creationId xmlns:a16="http://schemas.microsoft.com/office/drawing/2014/main" id="{9E703E9D-ED76-449C-A8C0-7A1E24B8B2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605895" y="3247760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C70A75E8-C815-4CCF-ABEE-83F19BFE05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1532202" y="2305578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32" name="Freeform 40">
              <a:extLst>
                <a:ext uri="{FF2B5EF4-FFF2-40B4-BE49-F238E27FC236}">
                  <a16:creationId xmlns:a16="http://schemas.microsoft.com/office/drawing/2014/main" id="{E15638E1-6A92-4D31-A034-853A65A754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2154501" y="346127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  <p:sp>
          <p:nvSpPr>
            <p:cNvPr id="33" name="Rectangle 41">
              <a:extLst>
                <a:ext uri="{FF2B5EF4-FFF2-40B4-BE49-F238E27FC236}">
                  <a16:creationId xmlns:a16="http://schemas.microsoft.com/office/drawing/2014/main" id="{EA3E8D58-D52B-4300-8A50-5696430D1A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6200000" flipH="1">
              <a:off x="2448983" y="3436672"/>
              <a:ext cx="23813" cy="252413"/>
            </a:xfrm>
            <a:prstGeom prst="rect">
              <a:avLst/>
            </a:prstGeom>
            <a:solidFill>
              <a:schemeClr val="tx2">
                <a:alpha val="60000"/>
              </a:scheme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58000"/>
                </a:srgbClr>
              </a:outerShdw>
            </a:effec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60888" y="2906973"/>
            <a:ext cx="5545668" cy="10715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solidFill>
                  <a:srgbClr val="FFFFFF"/>
                </a:solidFill>
                <a:highlight>
                  <a:srgbClr val="000000"/>
                </a:highlight>
              </a:rPr>
              <a:t>Prototype 1</a:t>
            </a:r>
            <a:br>
              <a:rPr lang="en-US" sz="3300" dirty="0">
                <a:highlight>
                  <a:srgbClr val="000000"/>
                </a:highlight>
              </a:rPr>
            </a:br>
            <a:br>
              <a:rPr lang="en-US" sz="3300" dirty="0">
                <a:solidFill>
                  <a:srgbClr val="FFFFFF"/>
                </a:solidFill>
              </a:rPr>
            </a:br>
            <a:br>
              <a:rPr lang="en-US" sz="3300" dirty="0">
                <a:solidFill>
                  <a:srgbClr val="FFFFFF"/>
                </a:solidFill>
              </a:rPr>
            </a:br>
            <a:br>
              <a:rPr lang="en-US" sz="33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r>
              <a:rPr lang="en-US" sz="6000" dirty="0">
                <a:solidFill>
                  <a:srgbClr val="FFFFFF"/>
                </a:solidFill>
                <a:latin typeface="Cambria"/>
                <a:ea typeface="Cambria"/>
                <a:cs typeface="Times New Roman"/>
              </a:rPr>
              <a:t>FB14</a:t>
            </a:r>
          </a:p>
        </p:txBody>
      </p:sp>
    </p:spTree>
    <p:extLst>
      <p:ext uri="{BB962C8B-B14F-4D97-AF65-F5344CB8AC3E}">
        <p14:creationId xmlns:p14="http://schemas.microsoft.com/office/powerpoint/2010/main" val="3856144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4864-BA2D-339A-AA43-DFFEE9E30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 BOÎTE  (</a:t>
            </a:r>
            <a:r>
              <a:rPr lang="fr-FR" dirty="0"/>
              <a:t>cont’d)</a:t>
            </a:r>
            <a:endParaRPr lang="en-US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16E0FE0C-F88E-3646-6F01-68D9E12BF0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06055"/>
            <a:ext cx="3324570" cy="442878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749F48AE-209B-7B54-47EB-F1D729F35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422" y="2306055"/>
            <a:ext cx="3322615" cy="4428780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F286B797-935E-F8FD-7CCC-EEF42E30DC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927" y="2306055"/>
            <a:ext cx="3322614" cy="443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08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2798B-452E-6730-D5F1-A9A66B1BC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L'ÉLECTRONIQUE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320B8-B92C-049C-B96C-7CBC119FC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Pour ce </a:t>
            </a:r>
            <a:r>
              <a:rPr lang="fr-FR" dirty="0"/>
              <a:t>prototype nous avons principalement testé le capteur DHT 11, capteur de température et d’humidité et le LCD.</a:t>
            </a:r>
          </a:p>
          <a:p>
            <a:r>
              <a:rPr lang="fr-FR" dirty="0"/>
              <a:t>Nous l’avons testé dans différentes conditions afin de s'assurer  qu’il est précis et réactifs.</a:t>
            </a:r>
          </a:p>
          <a:p>
            <a:r>
              <a:rPr lang="fr-FR" dirty="0"/>
              <a:t>Nous avons utilisé une breadboard et notre circuit était straightforward.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7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D4B51B-6D32-94F2-4CE9-43CB9D8D3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L'ÉLECTRONIQUE (CONT’D)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8C381F18-A3D6-0CC4-9288-C9CF83171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03" y="1729081"/>
            <a:ext cx="6202017" cy="464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2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12">
            <a:extLst>
              <a:ext uri="{FF2B5EF4-FFF2-40B4-BE49-F238E27FC236}">
                <a16:creationId xmlns:a16="http://schemas.microsoft.com/office/drawing/2014/main" id="{4CB5CC6F-11C1-4C07-87C0-F043993E8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4" name="Rectangle 13">
              <a:extLst>
                <a:ext uri="{FF2B5EF4-FFF2-40B4-BE49-F238E27FC236}">
                  <a16:creationId xmlns:a16="http://schemas.microsoft.com/office/drawing/2014/main" id="{FADA3C27-4EC6-4DCA-BB85-C75BAAE828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2">
              <a:extLst>
                <a:ext uri="{FF2B5EF4-FFF2-40B4-BE49-F238E27FC236}">
                  <a16:creationId xmlns:a16="http://schemas.microsoft.com/office/drawing/2014/main" id="{2D8216BF-F79F-406D-A3B4-46744068AC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6="http://schemas.microsoft.com/office/drawing/2014/main" xmlns:p14="http://schemas.microsoft.com/office/powerpoint/2010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6C16BE5-8A9A-432D-8A61-230FA0381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81779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8" name="Rectangle 5">
              <a:extLst>
                <a:ext uri="{FF2B5EF4-FFF2-40B4-BE49-F238E27FC236}">
                  <a16:creationId xmlns:a16="http://schemas.microsoft.com/office/drawing/2014/main" id="{2E852AB2-2672-41DF-9CF6-FCDEF1805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90283F1A-A49E-441D-BDF5-35B8BEE426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B0BC41A4-F3F1-4CD4-B266-D9DAA21710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id="{6E29DA39-130F-41A1-A21E-4FB453948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39995AD4-F8DE-4CEB-B958-1DBF7EAC29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D1F7DCE1-6887-4FE0-A7D7-3652030CFA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4E46B0E1-9543-441D-AD1D-1308AF88CA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E8C112C9-8D48-4612-AE0B-CF59EC743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2D16C38C-4A3B-4060-9A3B-C47DD6DE7C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0A9B4CAA-8439-44B3-B738-2123169FAA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8C6EF933-69B7-48C8-9337-4E0DEF6E7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B428AEFA-3C03-48AA-AEA5-8E3F58904C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041D2508-FE53-47C0-887F-38BD1FB73C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2C0392BD-D896-4A41-B18B-1389FE1F00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B3272EA3-C600-441C-BFC9-ACFF90CD45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D8731AA3-BC2D-408B-9D72-C804B8B9E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BE934A31-790A-459C-A997-670583ADCC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241F679B-BBF0-49DA-A9F3-D623BA7523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0BDC4BE0-E1FF-48B5-A064-70F561454E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245FC7BA-96DB-41CB-B43A-8EEE482C31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3BBD03A9-646B-40EE-9A27-15297EC936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4D738FC2-47B4-4BC9-B109-05C56DC00D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148BE0A7-2537-452C-BA13-B78D302CB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CF6A9D45-D849-4BF5-BBA0-D7BE29B884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13F44E41-B5E8-472D-80F2-4539AD3D4C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id="{CE052494-AAF2-4C3C-A072-317B7F987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90345C3D-13FE-4815-9563-58A52B457B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37908D29-2BB3-4D6C-92DB-864F630573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Rectangle 33">
              <a:extLst>
                <a:ext uri="{FF2B5EF4-FFF2-40B4-BE49-F238E27FC236}">
                  <a16:creationId xmlns:a16="http://schemas.microsoft.com/office/drawing/2014/main" id="{174B5792-73C4-4FBF-BAD9-F9A5BBC591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D4741BB8-0638-4A06-85A7-69FE81BC44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FBDB982D-6E9A-426E-86B1-69031E1040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400B8260-9575-48DB-9175-B1C8530241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52FB1DD3-BAEC-4974-89F5-36B6959459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E51161AB-FDC1-4703-9C29-C410366B9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DE6123AD-33B5-429C-B8F7-DB1A8FDABF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8C454A1D-B20A-4994-8C14-EE5DD3B993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CFA7BB74-790B-45D7-B94B-DD4D83ED81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19BBC3FC-0052-4BDB-8D6A-421E07EE2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42A3E4B3-707A-4D0A-BEED-61A77E960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089BBE83-D985-45E9-B442-1326F6FBA5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Rectangle 45">
              <a:extLst>
                <a:ext uri="{FF2B5EF4-FFF2-40B4-BE49-F238E27FC236}">
                  <a16:creationId xmlns:a16="http://schemas.microsoft.com/office/drawing/2014/main" id="{FE1B194F-F703-4020-92ED-DBDB5C234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D7A22662-B7AF-4857-AD78-716690A268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62C16BE5-0C4B-48FC-ABA4-36A8F2DFE1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C2327DB7-B7F2-4829-909E-A03D622522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167918EB-9EB1-413F-8C39-F018CCDCC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B971E245-631A-4364-A177-C1D1B6B4D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1D4C1872-66E3-45EB-BDE7-26C02A1763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id="{D2BC0771-493C-4FEF-958F-859C539243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E339169B-1EE1-4E4F-BA0C-BD3AD57FD7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BBC80538-8C59-46A3-B187-66C9A6D3F2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C5F9090C-11D8-4272-815D-11B1911DA3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A361F786-6FA9-4EAD-81EF-BF4734D466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id="{63B2A436-CEC8-477C-ACDD-6E5D2ABBC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7FAE92CD-EBFF-4DB4-9F5D-00D33E902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D6D4B51B-6D32-94F2-4CE9-43CB9D8D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1209" y="618518"/>
            <a:ext cx="5877676" cy="1478570"/>
          </a:xfrm>
        </p:spPr>
        <p:txBody>
          <a:bodyPr>
            <a:normAutofit/>
          </a:bodyPr>
          <a:lstStyle/>
          <a:p>
            <a:r>
              <a:rPr lang="fr-FR" dirty="0"/>
              <a:t>L'ÉLECTRONIQUE (CONT’D)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8C381F18-A3D6-0CC4-9288-C9CF83171B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 rot="16200000">
            <a:off x="612772" y="-603117"/>
            <a:ext cx="3414097" cy="4620331"/>
          </a:xfrm>
          <a:custGeom>
            <a:avLst/>
            <a:gdLst/>
            <a:ahLst/>
            <a:cxnLst/>
            <a:rect l="l" t="t" r="r" b="b"/>
            <a:pathLst>
              <a:path w="4635583" h="3427413">
                <a:moveTo>
                  <a:pt x="0" y="0"/>
                </a:moveTo>
                <a:lnTo>
                  <a:pt x="4635583" y="0"/>
                </a:lnTo>
                <a:lnTo>
                  <a:pt x="4635583" y="3427413"/>
                </a:lnTo>
                <a:lnTo>
                  <a:pt x="0" y="3427413"/>
                </a:lnTo>
                <a:close/>
              </a:path>
            </a:pathLst>
          </a:cu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B7A60E98-3336-335E-B660-5001476344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4544" b="19952"/>
          <a:stretch/>
        </p:blipFill>
        <p:spPr>
          <a:xfrm>
            <a:off x="-7978" y="3427413"/>
            <a:ext cx="4643108" cy="3430587"/>
          </a:xfrm>
          <a:custGeom>
            <a:avLst/>
            <a:gdLst/>
            <a:ahLst/>
            <a:cxnLst/>
            <a:rect l="l" t="t" r="r" b="b"/>
            <a:pathLst>
              <a:path w="4635583" h="3430587">
                <a:moveTo>
                  <a:pt x="0" y="0"/>
                </a:moveTo>
                <a:lnTo>
                  <a:pt x="4635583" y="0"/>
                </a:lnTo>
                <a:lnTo>
                  <a:pt x="4635583" y="3430587"/>
                </a:lnTo>
                <a:lnTo>
                  <a:pt x="0" y="3430587"/>
                </a:lnTo>
                <a:close/>
              </a:path>
            </a:pathLst>
          </a:custGeom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104AA93-67FD-43AC-92F9-5840A89E4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32483" y="-464"/>
            <a:ext cx="2646" cy="6858465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95AE1CAD-A877-4C0B-91F7-CA9C684C9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5597" y="3427414"/>
            <a:ext cx="4635583" cy="0"/>
          </a:xfrm>
          <a:prstGeom prst="line">
            <a:avLst/>
          </a:prstGeom>
          <a:solidFill>
            <a:schemeClr val="tx2">
              <a:alpha val="60000"/>
            </a:schemeClr>
          </a:solidFill>
          <a:ln w="19050">
            <a:solidFill>
              <a:schemeClr val="tx2">
                <a:alpha val="60000"/>
              </a:schemeClr>
            </a:solidFill>
          </a:ln>
          <a:effectLst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cxnSp>
      <p:pic>
        <p:nvPicPr>
          <p:cNvPr id="7" name="Picture 2">
            <a:extLst>
              <a:ext uri="{FF2B5EF4-FFF2-40B4-BE49-F238E27FC236}">
                <a16:creationId xmlns:a16="http://schemas.microsoft.com/office/drawing/2014/main" id="{28AC963D-F8E4-75BA-8AED-EE14FB8E68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97737" y="1557757"/>
            <a:ext cx="5070286" cy="54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58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6697F791-5FFA-4164-899F-EB52EA72B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9" name="Picture 2">
            <a:extLst>
              <a:ext uri="{FF2B5EF4-FFF2-40B4-BE49-F238E27FC236}">
                <a16:creationId xmlns:a16="http://schemas.microsoft.com/office/drawing/2014/main" id="{4E28A1A9-FB81-4816-AAEA-C3B4309469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2"/>
            <a:ext cx="4061525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B773AB25-A422-41AA-9737-5E04C1966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853"/>
            <a:ext cx="4055621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Picture 2">
            <a:extLst>
              <a:ext uri="{FF2B5EF4-FFF2-40B4-BE49-F238E27FC236}">
                <a16:creationId xmlns:a16="http://schemas.microsoft.com/office/drawing/2014/main" id="{AF0552B8-DE8C-40DF-B29F-1728E6A10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0" y="23283"/>
            <a:ext cx="407815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C2B1F8-6F9C-990F-E105-95E621ADE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266" y="618518"/>
            <a:ext cx="2851417" cy="1478570"/>
          </a:xfrm>
        </p:spPr>
        <p:txBody>
          <a:bodyPr>
            <a:normAutofit/>
          </a:bodyPr>
          <a:lstStyle/>
          <a:p>
            <a:pPr algn="ctr"/>
            <a:r>
              <a:rPr lang="fr-FR" sz="3200" dirty="0">
                <a:solidFill>
                  <a:srgbClr val="FFFFFF"/>
                </a:solidFill>
              </a:rPr>
              <a:t>Vidéo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FD5A76-0030-DC6C-0E3C-6491442E2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620" y="2249487"/>
            <a:ext cx="2862444" cy="39573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fr-FR" sz="1800" dirty="0">
                <a:solidFill>
                  <a:srgbClr val="FFFFFF"/>
                </a:solidFill>
              </a:rPr>
              <a:t>Voici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fr-FR" sz="1800" dirty="0">
                <a:solidFill>
                  <a:srgbClr val="FFFFFF"/>
                </a:solidFill>
              </a:rPr>
              <a:t>une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fr-FR" sz="1800" dirty="0">
                <a:solidFill>
                  <a:srgbClr val="FFFFFF"/>
                </a:solidFill>
              </a:rPr>
              <a:t>courte</a:t>
            </a:r>
            <a:r>
              <a:rPr lang="en-US" sz="1800" dirty="0">
                <a:solidFill>
                  <a:srgbClr val="FFFFFF"/>
                </a:solidFill>
              </a:rPr>
              <a:t> video de </a:t>
            </a:r>
            <a:r>
              <a:rPr lang="fr-FR" sz="1800" dirty="0">
                <a:solidFill>
                  <a:srgbClr val="FFFFFF"/>
                </a:solidFill>
              </a:rPr>
              <a:t>notre</a:t>
            </a:r>
            <a:r>
              <a:rPr lang="en-US" sz="1800" dirty="0">
                <a:solidFill>
                  <a:srgbClr val="FFFFFF"/>
                </a:solidFill>
              </a:rPr>
              <a:t> prototype qui </a:t>
            </a:r>
            <a:r>
              <a:rPr lang="fr-FR" sz="1800" dirty="0">
                <a:solidFill>
                  <a:srgbClr val="FFFFFF"/>
                </a:solidFill>
              </a:rPr>
              <a:t>réagit</a:t>
            </a:r>
            <a:r>
              <a:rPr lang="en-US" sz="1800" dirty="0">
                <a:solidFill>
                  <a:srgbClr val="FFFFFF"/>
                </a:solidFill>
              </a:rPr>
              <a:t> à un </a:t>
            </a:r>
            <a:r>
              <a:rPr lang="fr-FR" sz="1800" dirty="0">
                <a:solidFill>
                  <a:srgbClr val="FFFFFF"/>
                </a:solidFill>
              </a:rPr>
              <a:t>changement</a:t>
            </a:r>
            <a:r>
              <a:rPr lang="en-US" sz="1800" dirty="0">
                <a:solidFill>
                  <a:srgbClr val="FFFFFF"/>
                </a:solidFill>
              </a:rPr>
              <a:t> de temperature et </a:t>
            </a:r>
            <a:r>
              <a:rPr lang="fr-FR" sz="1800" dirty="0">
                <a:solidFill>
                  <a:srgbClr val="FFFFFF"/>
                </a:solidFill>
              </a:rPr>
              <a:t>d'humidité</a:t>
            </a:r>
            <a:r>
              <a:rPr lang="en-US" sz="1800" dirty="0">
                <a:solidFill>
                  <a:srgbClr val="FFFFFF"/>
                </a:solidFill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AD0D387-1584-4477-B5F8-52B50D4F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56" name="Rectangle 5">
              <a:extLst>
                <a:ext uri="{FF2B5EF4-FFF2-40B4-BE49-F238E27FC236}">
                  <a16:creationId xmlns:a16="http://schemas.microsoft.com/office/drawing/2014/main" id="{22C90122-8CF0-4164-B596-168DE41D39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E74D534E-37A6-4D27-9C47-0B2F052783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1C1C156E-D2E0-468A-9B19-79521D69BF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id="{14C97F11-4F6C-4DFF-89BC-3AEA5B7FF7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id="{773C2106-77CE-42E1-839F-925EAEBB2F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id="{E2807D33-BD1F-4B09-8D93-63C06DB3C0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84BDF3E8-157B-47D1-AF8E-FE1EFF061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id="{68B482B5-E0FD-406A-99B2-297DF33354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id="{B8750F30-12E8-410B-8709-78F1EF3BBE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id="{DB2D030A-4700-4CC4-A971-F119F8372C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id="{B4E516DB-F66E-4E88-8CAA-67153F5618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7" name="Line 16">
              <a:extLst>
                <a:ext uri="{FF2B5EF4-FFF2-40B4-BE49-F238E27FC236}">
                  <a16:creationId xmlns:a16="http://schemas.microsoft.com/office/drawing/2014/main" id="{DF749FDD-DD56-4DC9-A379-77E110698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68" name="Freeform 17">
              <a:extLst>
                <a:ext uri="{FF2B5EF4-FFF2-40B4-BE49-F238E27FC236}">
                  <a16:creationId xmlns:a16="http://schemas.microsoft.com/office/drawing/2014/main" id="{6AD95087-E0AF-45D3-B824-EFFCBBECD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18">
              <a:extLst>
                <a:ext uri="{FF2B5EF4-FFF2-40B4-BE49-F238E27FC236}">
                  <a16:creationId xmlns:a16="http://schemas.microsoft.com/office/drawing/2014/main" id="{2D21010F-3DE2-4881-B9D5-3415C4E05D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Freeform 19">
              <a:extLst>
                <a:ext uri="{FF2B5EF4-FFF2-40B4-BE49-F238E27FC236}">
                  <a16:creationId xmlns:a16="http://schemas.microsoft.com/office/drawing/2014/main" id="{2AFDF4BC-8E99-4A2C-9EF2-4B98A05C2E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1" name="Freeform 20">
              <a:extLst>
                <a:ext uri="{FF2B5EF4-FFF2-40B4-BE49-F238E27FC236}">
                  <a16:creationId xmlns:a16="http://schemas.microsoft.com/office/drawing/2014/main" id="{BB8EAEE8-22EA-4103-A02E-5043474C4B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Rectangle 21">
              <a:extLst>
                <a:ext uri="{FF2B5EF4-FFF2-40B4-BE49-F238E27FC236}">
                  <a16:creationId xmlns:a16="http://schemas.microsoft.com/office/drawing/2014/main" id="{7148ABD2-E447-429F-B97E-86494051C1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3" name="Freeform 22">
              <a:extLst>
                <a:ext uri="{FF2B5EF4-FFF2-40B4-BE49-F238E27FC236}">
                  <a16:creationId xmlns:a16="http://schemas.microsoft.com/office/drawing/2014/main" id="{99900F4A-F8CA-456E-9FA0-34572621C0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id="{DF5CD0A9-E49B-4968-886B-41C1A66D23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24">
              <a:extLst>
                <a:ext uri="{FF2B5EF4-FFF2-40B4-BE49-F238E27FC236}">
                  <a16:creationId xmlns:a16="http://schemas.microsoft.com/office/drawing/2014/main" id="{7E462582-7383-4272-A323-85C9D137C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25">
              <a:extLst>
                <a:ext uri="{FF2B5EF4-FFF2-40B4-BE49-F238E27FC236}">
                  <a16:creationId xmlns:a16="http://schemas.microsoft.com/office/drawing/2014/main" id="{CB472F67-7C37-4D80-B346-DE30D44B5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26">
              <a:extLst>
                <a:ext uri="{FF2B5EF4-FFF2-40B4-BE49-F238E27FC236}">
                  <a16:creationId xmlns:a16="http://schemas.microsoft.com/office/drawing/2014/main" id="{19A8AE83-358F-4D4E-91C7-F09E35097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27">
              <a:extLst>
                <a:ext uri="{FF2B5EF4-FFF2-40B4-BE49-F238E27FC236}">
                  <a16:creationId xmlns:a16="http://schemas.microsoft.com/office/drawing/2014/main" id="{C4B79436-9285-45DE-A9FB-B3DD750738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28">
              <a:extLst>
                <a:ext uri="{FF2B5EF4-FFF2-40B4-BE49-F238E27FC236}">
                  <a16:creationId xmlns:a16="http://schemas.microsoft.com/office/drawing/2014/main" id="{B0BF8BF3-C90A-483A-B61E-13D2C41FBA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31011274-F329-444B-9B06-69DD2EC44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30">
              <a:extLst>
                <a:ext uri="{FF2B5EF4-FFF2-40B4-BE49-F238E27FC236}">
                  <a16:creationId xmlns:a16="http://schemas.microsoft.com/office/drawing/2014/main" id="{DB8B1D39-5B9A-4B4E-849B-A5821A2460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31">
              <a:extLst>
                <a:ext uri="{FF2B5EF4-FFF2-40B4-BE49-F238E27FC236}">
                  <a16:creationId xmlns:a16="http://schemas.microsoft.com/office/drawing/2014/main" id="{336ECD63-75C2-4A32-A31B-30BB30972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4" name="IMG_1044.MOV">
            <a:hlinkClick r:id="" action="ppaction://media"/>
            <a:extLst>
              <a:ext uri="{FF2B5EF4-FFF2-40B4-BE49-F238E27FC236}">
                <a16:creationId xmlns:a16="http://schemas.microsoft.com/office/drawing/2014/main" id="{85D05670-6DF6-07A0-8A09-2D3B6D7D15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8522" y="158289"/>
            <a:ext cx="3538893" cy="617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13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3" name="Rectangle 72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4" name="Picture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a16="http://schemas.microsoft.com/office/drawing/2014/main" xmlns:a14="http://schemas.microsoft.com/office/drawing/2010/main" xmlns:p14="http://schemas.microsoft.com/office/powerpoint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194D63C-BCD0-3F5E-FC32-7DD68C380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7" y="2366963"/>
            <a:ext cx="3084891" cy="1478570"/>
          </a:xfrm>
        </p:spPr>
        <p:txBody>
          <a:bodyPr>
            <a:normAutofit/>
          </a:bodyPr>
          <a:lstStyle/>
          <a:p>
            <a:r>
              <a:rPr lang="en-US" sz="4000" dirty="0"/>
              <a:t>Questions?</a:t>
            </a:r>
          </a:p>
        </p:txBody>
      </p:sp>
      <p:pic>
        <p:nvPicPr>
          <p:cNvPr id="5" name="Picture 4" descr="Yellow question mark">
            <a:extLst>
              <a:ext uri="{FF2B5EF4-FFF2-40B4-BE49-F238E27FC236}">
                <a16:creationId xmlns:a16="http://schemas.microsoft.com/office/drawing/2014/main" id="{36FF4F34-4829-4E0D-8997-392078AB9A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121" r="750"/>
          <a:stretch/>
        </p:blipFill>
        <p:spPr>
          <a:xfrm>
            <a:off x="-5597" y="10"/>
            <a:ext cx="7558541" cy="685799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Freeform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6" name="Freeform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6" name="Freeform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8" name="Freeform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9" name="Freeform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0" name="Freeform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</p:spTree>
    <p:extLst>
      <p:ext uri="{BB962C8B-B14F-4D97-AF65-F5344CB8AC3E}">
        <p14:creationId xmlns:p14="http://schemas.microsoft.com/office/powerpoint/2010/main" val="2156863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46B922C-5BA7-4973-B12F-71A509E4B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D34D8D-9EE9-4659-8C22-7551A95F96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1902285" cy="6858001"/>
            <a:chOff x="0" y="0"/>
            <a:chExt cx="11902285" cy="685800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CA93C16-1147-4EB3-B4E7-3C43102494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bg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6" name="Rectangle 5">
                <a:extLst>
                  <a:ext uri="{FF2B5EF4-FFF2-40B4-BE49-F238E27FC236}">
                    <a16:creationId xmlns:a16="http://schemas.microsoft.com/office/drawing/2014/main" id="{C4779968-92AF-4B85-8C27-EBBFE1D699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2C43E18D-7024-4F17-A664-E23BFBC12B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CA2ACEBA-081B-4B0B-AFB1-C596B834FD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2AFBB163-514B-493A-983F-8BE96848F9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7720326C-7DB1-4745-9015-3FA6990855B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01D5FBDC-A284-440B-8D5F-84287B0A25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517CE611-1CB0-442B-8998-98487209B0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EF0F0E46-9222-4FCF-A79E-9B4953C6F0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371A87C3-0804-4AB9-8EAD-FBFF597ED8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89F39433-8BC3-48D6-B705-F951DBDAAB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AE671C9D-E91C-4143-A422-273B2F53F6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Line 16">
                <a:extLst>
                  <a:ext uri="{FF2B5EF4-FFF2-40B4-BE49-F238E27FC236}">
                    <a16:creationId xmlns:a16="http://schemas.microsoft.com/office/drawing/2014/main" id="{83A72EA3-8833-41C6-9333-6A04C1C08D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id="{2C0D7AAB-DC9C-4B37-A50E-A7185DE92E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id="{6E7D9D6B-3455-4363-934B-FA2D682931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id="{FFFFCA54-2217-4DAE-B791-4A6CA7DE0B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0">
                <a:extLst>
                  <a:ext uri="{FF2B5EF4-FFF2-40B4-BE49-F238E27FC236}">
                    <a16:creationId xmlns:a16="http://schemas.microsoft.com/office/drawing/2014/main" id="{BAE43BA5-C104-4FBB-B1C6-C210D3CC53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Rectangle 21">
                <a:extLst>
                  <a:ext uri="{FF2B5EF4-FFF2-40B4-BE49-F238E27FC236}">
                    <a16:creationId xmlns:a16="http://schemas.microsoft.com/office/drawing/2014/main" id="{3BDB2330-DF01-460D-83FB-00C37965CD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2">
                <a:extLst>
                  <a:ext uri="{FF2B5EF4-FFF2-40B4-BE49-F238E27FC236}">
                    <a16:creationId xmlns:a16="http://schemas.microsoft.com/office/drawing/2014/main" id="{51261093-9B7F-4406-B2F8-0F5BE7676A2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3">
                <a:extLst>
                  <a:ext uri="{FF2B5EF4-FFF2-40B4-BE49-F238E27FC236}">
                    <a16:creationId xmlns:a16="http://schemas.microsoft.com/office/drawing/2014/main" id="{9971E195-2AB6-4CB6-9BD7-A8407B5C80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4">
                <a:extLst>
                  <a:ext uri="{FF2B5EF4-FFF2-40B4-BE49-F238E27FC236}">
                    <a16:creationId xmlns:a16="http://schemas.microsoft.com/office/drawing/2014/main" id="{A3D843E7-8A86-4676-9C98-DECE0DFF67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5">
                <a:extLst>
                  <a:ext uri="{FF2B5EF4-FFF2-40B4-BE49-F238E27FC236}">
                    <a16:creationId xmlns:a16="http://schemas.microsoft.com/office/drawing/2014/main" id="{FAF42817-AB3E-40FA-997F-EAC1411F46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6">
                <a:extLst>
                  <a:ext uri="{FF2B5EF4-FFF2-40B4-BE49-F238E27FC236}">
                    <a16:creationId xmlns:a16="http://schemas.microsoft.com/office/drawing/2014/main" id="{50ED3298-A6DC-4825-93B1-68DB8CB629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2B951778-3B6B-4BB9-9D89-2ED650C82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8F3ED9A8-A83F-463A-8C2E-E83977D9A9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9A0C113E-781D-4083-86C0-EC936092D2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B63D60EF-1E99-4D4C-BF11-AAF8ABEB86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31">
                <a:extLst>
                  <a:ext uri="{FF2B5EF4-FFF2-40B4-BE49-F238E27FC236}">
                    <a16:creationId xmlns:a16="http://schemas.microsoft.com/office/drawing/2014/main" id="{50403E41-7079-49EA-8D0B-4F678552D9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3B2C458-4D37-49A0-A94E-D516E05C3C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227597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bg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C1B10016-E0C4-4526-A466-9911541D26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3">
                <a:extLst>
                  <a:ext uri="{FF2B5EF4-FFF2-40B4-BE49-F238E27FC236}">
                    <a16:creationId xmlns:a16="http://schemas.microsoft.com/office/drawing/2014/main" id="{D574C3F0-FC2B-43A3-94B2-75D305FBF7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4">
                <a:extLst>
                  <a:ext uri="{FF2B5EF4-FFF2-40B4-BE49-F238E27FC236}">
                    <a16:creationId xmlns:a16="http://schemas.microsoft.com/office/drawing/2014/main" id="{D92A5F66-F404-433B-BDBE-5E0DFF40D6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5">
                <a:extLst>
                  <a:ext uri="{FF2B5EF4-FFF2-40B4-BE49-F238E27FC236}">
                    <a16:creationId xmlns:a16="http://schemas.microsoft.com/office/drawing/2014/main" id="{0A0BDF81-64CC-431D-81B1-A21938C05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42871530-50EC-42C2-879A-AE8154DADC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7">
                <a:extLst>
                  <a:ext uri="{FF2B5EF4-FFF2-40B4-BE49-F238E27FC236}">
                    <a16:creationId xmlns:a16="http://schemas.microsoft.com/office/drawing/2014/main" id="{53AF2F2A-B148-4906-B90D-6E22239784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8">
                <a:extLst>
                  <a:ext uri="{FF2B5EF4-FFF2-40B4-BE49-F238E27FC236}">
                    <a16:creationId xmlns:a16="http://schemas.microsoft.com/office/drawing/2014/main" id="{9A79EAA4-6F5D-4A2C-B688-CD29C2217C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9">
                <a:extLst>
                  <a:ext uri="{FF2B5EF4-FFF2-40B4-BE49-F238E27FC236}">
                    <a16:creationId xmlns:a16="http://schemas.microsoft.com/office/drawing/2014/main" id="{B9CE5833-22CF-4408-9338-4B7749FEA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40">
                <a:extLst>
                  <a:ext uri="{FF2B5EF4-FFF2-40B4-BE49-F238E27FC236}">
                    <a16:creationId xmlns:a16="http://schemas.microsoft.com/office/drawing/2014/main" id="{316A985A-7ADD-4BEE-A7B6-E5B49E1839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Rectangle 41">
                <a:extLst>
                  <a:ext uri="{FF2B5EF4-FFF2-40B4-BE49-F238E27FC236}">
                    <a16:creationId xmlns:a16="http://schemas.microsoft.com/office/drawing/2014/main" id="{352CFA3F-5CFE-412E-9196-C966F34579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4" name="Picture 2">
            <a:extLst>
              <a:ext uri="{FF2B5EF4-FFF2-40B4-BE49-F238E27FC236}">
                <a16:creationId xmlns:a16="http://schemas.microsoft.com/office/drawing/2014/main" id="{2FB01CCF-839B-4126-9BF9-132C64D8A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643A1DA-C6DE-6125-FCE9-F8488E820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8643" y="618517"/>
            <a:ext cx="6188402" cy="5423933"/>
          </a:xfrm>
        </p:spPr>
        <p:txBody>
          <a:bodyPr>
            <a:normAutofit/>
          </a:bodyPr>
          <a:lstStyle/>
          <a:p>
            <a:r>
              <a:rPr lang="fr-FR" sz="3300" dirty="0">
                <a:solidFill>
                  <a:srgbClr val="FFFFFF"/>
                </a:solidFill>
                <a:latin typeface="Bradley Hand ITC" panose="03070402050302030203" pitchFamily="66" charset="0"/>
              </a:rPr>
              <a:t>« In our Team, WE VALUE HARDWORK AND … oreo. »</a:t>
            </a:r>
          </a:p>
        </p:txBody>
      </p:sp>
      <p:sp useBgFill="1">
        <p:nvSpPr>
          <p:cNvPr id="56" name="Round Diagonal Corner Rectangle 6">
            <a:extLst>
              <a:ext uri="{FF2B5EF4-FFF2-40B4-BE49-F238E27FC236}">
                <a16:creationId xmlns:a16="http://schemas.microsoft.com/office/drawing/2014/main" id="{F2B1468C-8227-4785-8776-7BDBDDF08F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4579" y="808057"/>
            <a:ext cx="3821429" cy="5234394"/>
          </a:xfrm>
          <a:prstGeom prst="round2DiagRect">
            <a:avLst>
              <a:gd name="adj1" fmla="val 11323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88054AE-1C08-DC10-5E01-BC54E19D1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17" y="1307178"/>
            <a:ext cx="3178638" cy="423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7292D-831D-D437-79EE-E9F6D38F4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D1832-BA20-9848-DF74-6BFE79C92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 L’application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La boîte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 Le fonctionnement </a:t>
            </a:r>
            <a:r>
              <a:rPr lang="fr-FR" dirty="0"/>
              <a:t>électronique</a:t>
            </a:r>
          </a:p>
          <a:p>
            <a:pPr>
              <a:buFont typeface="Wingdings" pitchFamily="2" charset="2"/>
              <a:buChar char="Ø"/>
            </a:pPr>
            <a:r>
              <a:rPr lang="fr-FR" dirty="0"/>
              <a:t> Démonstration</a:t>
            </a:r>
          </a:p>
          <a:p>
            <a:pPr>
              <a:buFont typeface="Wingdings" pitchFamily="2" charset="2"/>
              <a:buChar char="Ø"/>
            </a:pPr>
            <a:r>
              <a:rPr lang="fr-FR" dirty="0"/>
              <a:t> Questions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769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FF1AF8-8491-059B-324D-C4DB1E181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L’APPLICATION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340497-5714-6F96-5324-262CFD30A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Nous avons créé un prototype d’application basique afin de vous donner une idée du User Interface et d’obtenir votre rétroaction l’esthétique et la simplicité d’utilisation de l’application. </a:t>
            </a:r>
          </a:p>
          <a:p>
            <a:r>
              <a:rPr lang="fr-FR" dirty="0"/>
              <a:t>Nous avons utilisé Javascript, Node.js, HTML et CSS comme outil.</a:t>
            </a:r>
            <a:endParaRPr lang="fr-FR" dirty="0">
              <a:hlinkClick r:id="rId2"/>
            </a:endParaRPr>
          </a:p>
          <a:p>
            <a:r>
              <a:rPr lang="fr-FR" dirty="0">
                <a:hlinkClick r:id="rId2"/>
              </a:rPr>
              <a:t>FB14_App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4162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6AA66A-25CD-342C-23B4-46AE8A9F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L’APPLICATION (CONT’D)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D41AC70-0149-8184-8C22-B35486B0ED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7324" y="1918741"/>
            <a:ext cx="9614176" cy="4320741"/>
          </a:xfrm>
        </p:spPr>
      </p:pic>
    </p:spTree>
    <p:extLst>
      <p:ext uri="{BB962C8B-B14F-4D97-AF65-F5344CB8AC3E}">
        <p14:creationId xmlns:p14="http://schemas.microsoft.com/office/powerpoint/2010/main" val="211121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6AA66A-25CD-342C-23B4-46AE8A9F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L’APPLICATION (CONT’D)</a:t>
            </a:r>
          </a:p>
        </p:txBody>
      </p:sp>
      <p:pic>
        <p:nvPicPr>
          <p:cNvPr id="9" name="Picture 1760033394">
            <a:extLst>
              <a:ext uri="{FF2B5EF4-FFF2-40B4-BE49-F238E27FC236}">
                <a16:creationId xmlns:a16="http://schemas.microsoft.com/office/drawing/2014/main" id="{E93BE0E2-17DD-C04F-5062-308BC5A2A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96" y="1947298"/>
            <a:ext cx="9502631" cy="429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3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6AA66A-25CD-342C-23B4-46AE8A9F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L’APPLICATION (CONT’D)</a:t>
            </a:r>
          </a:p>
        </p:txBody>
      </p:sp>
      <p:pic>
        <p:nvPicPr>
          <p:cNvPr id="7" name="Picture 574774768">
            <a:extLst>
              <a:ext uri="{FF2B5EF4-FFF2-40B4-BE49-F238E27FC236}">
                <a16:creationId xmlns:a16="http://schemas.microsoft.com/office/drawing/2014/main" id="{697597D5-3C7C-E6AE-9AE1-D98916D043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18" y="1857358"/>
            <a:ext cx="9663326" cy="438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08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6AA66A-25CD-342C-23B4-46AE8A9F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L’APPLICATION (CONT’D)</a:t>
            </a:r>
          </a:p>
        </p:txBody>
      </p:sp>
      <p:pic>
        <p:nvPicPr>
          <p:cNvPr id="6" name="Picture 1093839789">
            <a:extLst>
              <a:ext uri="{FF2B5EF4-FFF2-40B4-BE49-F238E27FC236}">
                <a16:creationId xmlns:a16="http://schemas.microsoft.com/office/drawing/2014/main" id="{DCEF99FC-A865-FE2E-6BF8-FF297C799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189" y="1873770"/>
            <a:ext cx="9398446" cy="419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2798B-452E-6730-D5F1-A9A66B1BC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 BOÎTE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320B8-B92C-049C-B96C-7CBC119FC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Nous avons opté pour une boîte par défaut. Notre motivation était "Plus grand c'est, mieux c'est".</a:t>
            </a:r>
          </a:p>
          <a:p>
            <a:r>
              <a:rPr lang="en-US" dirty="0"/>
              <a:t>Nous avons gardé ses dimensions à la limite du raisonable. </a:t>
            </a:r>
          </a:p>
          <a:p>
            <a:r>
              <a:rPr lang="en-US" dirty="0"/>
              <a:t>Nous avons </a:t>
            </a:r>
            <a:r>
              <a:rPr lang="fr-FR" dirty="0"/>
              <a:t>conçu</a:t>
            </a:r>
            <a:r>
              <a:rPr lang="en-US" dirty="0"/>
              <a:t> la boîte avec la capacité de contenir des </a:t>
            </a:r>
            <a:r>
              <a:rPr lang="fr-FR" dirty="0"/>
              <a:t>éléments</a:t>
            </a:r>
            <a:r>
              <a:rPr lang="en-US" dirty="0"/>
              <a:t> aui sont très susceptibles d'être éliminés dans notre produit final afin d’avoir un volume plus grand que requis et obtenir votre retroaction sur celui-ci.</a:t>
            </a:r>
          </a:p>
        </p:txBody>
      </p:sp>
    </p:spTree>
    <p:extLst>
      <p:ext uri="{BB962C8B-B14F-4D97-AF65-F5344CB8AC3E}">
        <p14:creationId xmlns:p14="http://schemas.microsoft.com/office/powerpoint/2010/main" val="33899659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125</TotalTime>
  <Words>249</Words>
  <Application>Microsoft Office PowerPoint</Application>
  <PresentationFormat>Grand écran</PresentationFormat>
  <Paragraphs>30</Paragraphs>
  <Slides>15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Bradley Hand ITC</vt:lpstr>
      <vt:lpstr>Cambria</vt:lpstr>
      <vt:lpstr>Tw Cen MT</vt:lpstr>
      <vt:lpstr>Wingdings</vt:lpstr>
      <vt:lpstr>Circuit</vt:lpstr>
      <vt:lpstr>Prototype 1     FB14</vt:lpstr>
      <vt:lpstr>« In our Team, WE VALUE HARDWORK AND … oreo. »</vt:lpstr>
      <vt:lpstr>Introduction</vt:lpstr>
      <vt:lpstr>L’APPLICATION</vt:lpstr>
      <vt:lpstr>L’APPLICATION (CONT’D)</vt:lpstr>
      <vt:lpstr>L’APPLICATION (CONT’D)</vt:lpstr>
      <vt:lpstr>L’APPLICATION (CONT’D)</vt:lpstr>
      <vt:lpstr>L’APPLICATION (CONT’D)</vt:lpstr>
      <vt:lpstr>La BOÎTE </vt:lpstr>
      <vt:lpstr>La BOÎTE  (cont’d)</vt:lpstr>
      <vt:lpstr>L'ÉLECTRONIQUE </vt:lpstr>
      <vt:lpstr>L'ÉLECTRONIQUE (CONT’D)</vt:lpstr>
      <vt:lpstr>L'ÉLECTRONIQUE (CONT’D)</vt:lpstr>
      <vt:lpstr>Vidéo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Yadah Ngolo</dc:creator>
  <cp:lastModifiedBy>Yadah Ngolo</cp:lastModifiedBy>
  <cp:revision>73</cp:revision>
  <dcterms:created xsi:type="dcterms:W3CDTF">2023-03-06T03:32:44Z</dcterms:created>
  <dcterms:modified xsi:type="dcterms:W3CDTF">2023-03-06T07:45:07Z</dcterms:modified>
</cp:coreProperties>
</file>