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6" r:id="rId2"/>
    <p:sldId id="256" r:id="rId3"/>
    <p:sldId id="257" r:id="rId4"/>
    <p:sldId id="258" r:id="rId5"/>
    <p:sldId id="260" r:id="rId6"/>
    <p:sldId id="259" r:id="rId7"/>
    <p:sldId id="261" r:id="rId8"/>
    <p:sldId id="262" r:id="rId9"/>
    <p:sldId id="265" r:id="rId10"/>
    <p:sldId id="263" r:id="rId11"/>
    <p:sldId id="264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73"/>
    <p:restoredTop sz="94675"/>
  </p:normalViewPr>
  <p:slideViewPr>
    <p:cSldViewPr snapToGrid="0" snapToObjects="1">
      <p:cViewPr varScale="1">
        <p:scale>
          <a:sx n="117" d="100"/>
          <a:sy n="117" d="100"/>
        </p:scale>
        <p:origin x="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4/4/18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7C3C6A-8A80-5645-8667-03DC306645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GROUPE 7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D950B4-129C-6443-B245-F03FE30DD0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80355" y="3483429"/>
            <a:ext cx="8915400" cy="3777622"/>
          </a:xfrm>
        </p:spPr>
        <p:txBody>
          <a:bodyPr>
            <a:normAutofit/>
          </a:bodyPr>
          <a:lstStyle/>
          <a:p>
            <a:r>
              <a:rPr lang="fr-FR" sz="6000" dirty="0"/>
              <a:t>LA SPHÈRE </a:t>
            </a:r>
          </a:p>
        </p:txBody>
      </p:sp>
    </p:spTree>
    <p:extLst>
      <p:ext uri="{BB962C8B-B14F-4D97-AF65-F5344CB8AC3E}">
        <p14:creationId xmlns:p14="http://schemas.microsoft.com/office/powerpoint/2010/main" val="130278970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251CA8-0E17-6047-B4B3-92843DA44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34995"/>
            <a:ext cx="8911687" cy="1280890"/>
          </a:xfrm>
        </p:spPr>
        <p:txBody>
          <a:bodyPr>
            <a:normAutofit/>
          </a:bodyPr>
          <a:lstStyle/>
          <a:p>
            <a:r>
              <a:rPr lang="fr-FR" sz="5400" u="sng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2E1C97A-1B87-DA42-B4D8-D0F1B35FF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Empêchement de circulation sur la ligne médiane</a:t>
            </a:r>
          </a:p>
          <a:p>
            <a:pPr marL="0" indent="0">
              <a:buNone/>
            </a:pPr>
            <a:r>
              <a:rPr lang="fr-FR" sz="2800" dirty="0"/>
              <a:t> </a:t>
            </a:r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Résistance aux chocs en cas d’accident </a:t>
            </a:r>
          </a:p>
          <a:p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Mets en valeur l’aspect esthétique de la ville </a:t>
            </a:r>
          </a:p>
          <a:p>
            <a:pPr marL="0" indent="0">
              <a:buNone/>
            </a:pPr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Facilité de réalisation et dépenses négligeables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66709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732133-0773-5643-B900-D3A91ED8BA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u="sng" dirty="0"/>
              <a:t>RÉFÉRENCES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4D03EF-B55D-864A-8532-4935B6EBF8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400" dirty="0"/>
              <a:t>Inspirer d’un modèle déjà mis en place (corniche de Casablanca)</a:t>
            </a:r>
            <a:br>
              <a:rPr lang="en-CA" sz="2400" dirty="0"/>
            </a:br>
            <a:endParaRPr lang="fr-FR" sz="24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578877C-ADFD-F542-8DCA-15298649AF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44800" y="3004456"/>
            <a:ext cx="7493000" cy="3548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44870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5FCD5-5AA1-0641-B1A3-506A53E9764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589213" y="-999564"/>
            <a:ext cx="8915399" cy="2262781"/>
          </a:xfrm>
        </p:spPr>
        <p:txBody>
          <a:bodyPr/>
          <a:lstStyle/>
          <a:p>
            <a:r>
              <a:rPr lang="fr-FR" u="sng" dirty="0"/>
              <a:t>PROBLÈME/QUESTION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3C8C251-24CB-1A46-BAB6-4683BFF7D7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491241" y="2069231"/>
            <a:ext cx="8915399" cy="3228910"/>
          </a:xfrm>
        </p:spPr>
        <p:txBody>
          <a:bodyPr/>
          <a:lstStyle/>
          <a:p>
            <a:pPr marL="457200" indent="-457200">
              <a:buFont typeface="Wingdings" pitchFamily="2" charset="2"/>
              <a:buChar char="Ø"/>
            </a:pPr>
            <a:r>
              <a:rPr lang="fr-FR" sz="2800" dirty="0"/>
              <a:t>La présence des mendiants sur la ligne médiane au feu rouge pouvant entrainer une collision avec les automobilistes</a:t>
            </a:r>
          </a:p>
          <a:p>
            <a:endParaRPr lang="fr-FR" sz="2800" dirty="0"/>
          </a:p>
          <a:p>
            <a:pPr marL="457200" indent="-457200">
              <a:buFont typeface="Wingdings" pitchFamily="2" charset="2"/>
              <a:buChar char="Ø"/>
            </a:pPr>
            <a:r>
              <a:rPr lang="fr-FR" sz="2800" dirty="0"/>
              <a:t>Quelle solution efficace pourrait empêcher les mendiants de circuler sur la ligne médiane ?</a:t>
            </a:r>
          </a:p>
          <a:p>
            <a:pPr marL="457200" indent="-457200">
              <a:buFontTx/>
              <a:buChar char="-"/>
            </a:pPr>
            <a:endParaRPr lang="en-CA" sz="2800" dirty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980047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1A9B7B-5126-D94E-95F1-2A3B3251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u="sng" dirty="0"/>
              <a:t>SOLUTION PROPOSÉE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A72CBB-58B6-DB4E-8CE8-B9355793C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Des boules en acier inoxydables supportées par des tiges en béton placées parallèlement tout au long de la ligne médiane </a:t>
            </a:r>
          </a:p>
          <a:p>
            <a:pPr marL="0" indent="0">
              <a:buNone/>
            </a:pPr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Espacement entre les boules ne permettant pas le déplacement </a:t>
            </a:r>
          </a:p>
          <a:p>
            <a:pPr marL="0" indent="0">
              <a:buNone/>
            </a:pPr>
            <a:br>
              <a:rPr lang="en-CA" dirty="0"/>
            </a:b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21366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F1E4AF-FA38-6048-9066-9DCBE72776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9740" y="634996"/>
            <a:ext cx="10254343" cy="1280890"/>
          </a:xfrm>
        </p:spPr>
        <p:txBody>
          <a:bodyPr>
            <a:noAutofit/>
          </a:bodyPr>
          <a:lstStyle/>
          <a:p>
            <a:r>
              <a:rPr lang="fr-FR" sz="5400" u="sng" dirty="0"/>
              <a:t>REPRÉSENTATION ET DÉTAILS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CC9327-44D7-454B-A7B6-27629E9ED0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Taille des boules et tiges :  varie en fonction de la largeur de la ligne médiane</a:t>
            </a:r>
          </a:p>
          <a:p>
            <a:pPr marL="0" indent="0">
              <a:buNone/>
            </a:pPr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Dimension du prototype présenté :</a:t>
            </a:r>
          </a:p>
          <a:p>
            <a:pPr marL="0" indent="0">
              <a:buNone/>
            </a:pPr>
            <a:r>
              <a:rPr lang="fr-FR" dirty="0"/>
              <a:t>	</a:t>
            </a:r>
            <a:r>
              <a:rPr lang="fr-FR" sz="2000" dirty="0"/>
              <a:t>- Diamètre de la boule : 22cm</a:t>
            </a:r>
          </a:p>
          <a:p>
            <a:pPr marL="0" indent="0">
              <a:buNone/>
            </a:pPr>
            <a:r>
              <a:rPr lang="fr-FR" sz="2000" dirty="0"/>
              <a:t>	- Diamètre de la tige : 7cm </a:t>
            </a:r>
          </a:p>
          <a:p>
            <a:pPr marL="0" indent="0">
              <a:buNone/>
            </a:pPr>
            <a:r>
              <a:rPr lang="fr-FR" sz="2000" dirty="0"/>
              <a:t>	- Hauteur de la tige : 25cm</a:t>
            </a:r>
            <a:br>
              <a:rPr lang="en-CA" sz="2000" dirty="0"/>
            </a:b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3687729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6F7353-40E5-BC41-8F5A-7A478876A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32755" y="1458685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Acier inoxydable :</a:t>
            </a:r>
          </a:p>
          <a:p>
            <a:pPr>
              <a:buFont typeface="Wingdings" pitchFamily="2" charset="2"/>
              <a:buChar char="Ø"/>
            </a:pPr>
            <a:endParaRPr lang="fr-FR" sz="2800" dirty="0"/>
          </a:p>
          <a:p>
            <a:pPr marL="0" indent="0">
              <a:buNone/>
            </a:pPr>
            <a:r>
              <a:rPr lang="fr-FR" sz="2800" dirty="0"/>
              <a:t> </a:t>
            </a:r>
          </a:p>
          <a:p>
            <a:pPr marL="0" indent="0">
              <a:buNone/>
            </a:pPr>
            <a:endParaRPr lang="fr-FR" sz="2800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DD2DC40-BD1F-1943-B200-82394DDA6C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9573639"/>
              </p:ext>
            </p:extLst>
          </p:nvPr>
        </p:nvGraphicFramePr>
        <p:xfrm>
          <a:off x="2717800" y="2605816"/>
          <a:ext cx="8127999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65426666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183740882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35882181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Matériau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Coût ($)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Unité 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7585046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Acier inoxydable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1.40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kg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803647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6AA78CC7-BAFE-7C43-8080-B5DB4C1022F4}"/>
              </a:ext>
            </a:extLst>
          </p:cNvPr>
          <p:cNvSpPr txBox="1"/>
          <p:nvPr/>
        </p:nvSpPr>
        <p:spPr>
          <a:xfrm>
            <a:off x="3530748" y="5626714"/>
            <a:ext cx="65021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Prix approximatif d’une boule en acier préfabriqué : 90$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7AB8F5B2-FBA4-9941-9124-D143F1F0FF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>
            <a:normAutofit/>
          </a:bodyPr>
          <a:lstStyle/>
          <a:p>
            <a:r>
              <a:rPr lang="fr-FR" sz="5400" u="sng" dirty="0"/>
              <a:t>COÛTS </a:t>
            </a:r>
          </a:p>
        </p:txBody>
      </p:sp>
    </p:spTree>
    <p:extLst>
      <p:ext uri="{BB962C8B-B14F-4D97-AF65-F5344CB8AC3E}">
        <p14:creationId xmlns:p14="http://schemas.microsoft.com/office/powerpoint/2010/main" val="2825839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6A6176-2863-074C-BE7B-8D73260D75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50172" y="955040"/>
            <a:ext cx="8915400" cy="377762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Béton</a:t>
            </a:r>
            <a:r>
              <a:rPr lang="fr-FR" dirty="0"/>
              <a:t> :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6601B02-872E-5A4E-AD3E-158C451A5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0172" y="1838011"/>
            <a:ext cx="8039100" cy="2743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889E32E-FD1D-CB4A-AEC3-78A02675A02B}"/>
              </a:ext>
            </a:extLst>
          </p:cNvPr>
          <p:cNvSpPr txBox="1"/>
          <p:nvPr/>
        </p:nvSpPr>
        <p:spPr>
          <a:xfrm>
            <a:off x="2921000" y="5651500"/>
            <a:ext cx="5258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Prix approximatif d’une tige en béton : 17.80$</a:t>
            </a:r>
          </a:p>
        </p:txBody>
      </p:sp>
    </p:spTree>
    <p:extLst>
      <p:ext uri="{BB962C8B-B14F-4D97-AF65-F5344CB8AC3E}">
        <p14:creationId xmlns:p14="http://schemas.microsoft.com/office/powerpoint/2010/main" val="20210770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821292-FEAE-F743-BFF8-09BC36D7E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u="sng" dirty="0"/>
              <a:t>MATÉRIAUX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952E4B4-3A1A-B440-AF77-E8D06504AE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Acier inoxydable pour les boules </a:t>
            </a:r>
          </a:p>
          <a:p>
            <a:pPr marL="0" indent="0">
              <a:buNone/>
            </a:pPr>
            <a:endParaRPr lang="fr-FR" sz="2800" dirty="0"/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Béton armé pour les tiges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CC6FF05-3F98-584A-8B40-F786D756BE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74771" y="3930987"/>
            <a:ext cx="3209698" cy="25664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7495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714832-E1DB-1F4B-A162-160882AB92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sz="5400" u="sng" dirty="0"/>
              <a:t>PROCÉDURE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081E3E-2EA0-D749-B752-2F66225C0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89212" y="1709057"/>
            <a:ext cx="8915400" cy="3777622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fr-FR" sz="2800" dirty="0"/>
              <a:t>Creuser un fossé rectangulaires</a:t>
            </a:r>
          </a:p>
          <a:p>
            <a:pPr marL="0" indent="0">
              <a:buNone/>
            </a:pPr>
            <a:r>
              <a:rPr lang="fr-FR" sz="2800" dirty="0"/>
              <a:t> </a:t>
            </a:r>
          </a:p>
          <a:p>
            <a:pPr>
              <a:buFont typeface="Wingdings" pitchFamily="2" charset="2"/>
              <a:buChar char="Ø"/>
            </a:pPr>
            <a:r>
              <a:rPr lang="fr-FR" sz="2800" dirty="0"/>
              <a:t>Installation des barres d’acier</a:t>
            </a:r>
          </a:p>
          <a:p>
            <a:pPr marL="0" indent="0">
              <a:buNone/>
            </a:pPr>
            <a:endParaRPr lang="fr-FR" sz="2800" dirty="0"/>
          </a:p>
          <a:p>
            <a:pPr marL="0" indent="0">
              <a:buNone/>
            </a:pPr>
            <a:r>
              <a:rPr lang="fr-FR" sz="2800" dirty="0"/>
              <a:t> </a:t>
            </a:r>
          </a:p>
          <a:p>
            <a:pPr marL="0" indent="0">
              <a:buNone/>
            </a:pPr>
            <a:endParaRPr lang="fr-FR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3A55B0-F3D2-B644-BB52-7B35D9EB07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6509" y="3401403"/>
            <a:ext cx="4413161" cy="30973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69276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8F1BB3-43D7-D149-840D-1718FDDB9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3126" y="1415143"/>
            <a:ext cx="8915400" cy="3777622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fr-FR" sz="2400" dirty="0"/>
              <a:t>Coulage du béton </a:t>
            </a:r>
          </a:p>
          <a:p>
            <a:pPr marL="0" indent="0">
              <a:buNone/>
            </a:pPr>
            <a:endParaRPr lang="fr-FR" sz="2400" dirty="0"/>
          </a:p>
          <a:p>
            <a:pPr>
              <a:buFont typeface="Wingdings" pitchFamily="2" charset="2"/>
              <a:buChar char="Ø"/>
            </a:pPr>
            <a:r>
              <a:rPr lang="fr-FR" sz="2400" dirty="0"/>
              <a:t>Séchage après implantation au sol (2-3 jours) </a:t>
            </a:r>
          </a:p>
          <a:p>
            <a:pPr marL="0" indent="0">
              <a:buNone/>
            </a:pPr>
            <a:endParaRPr lang="fr-FR" sz="2400" dirty="0"/>
          </a:p>
          <a:p>
            <a:pPr>
              <a:buFont typeface="Wingdings" pitchFamily="2" charset="2"/>
              <a:buChar char="Ø"/>
            </a:pPr>
            <a:r>
              <a:rPr lang="fr-FR" sz="2400" dirty="0"/>
              <a:t>Fixation des boules dans les tiges </a:t>
            </a:r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102025708"/>
      </p:ext>
    </p:extLst>
  </p:cSld>
  <p:clrMapOvr>
    <a:masterClrMapping/>
  </p:clrMapOvr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174</TotalTime>
  <Words>149</Words>
  <Application>Microsoft Macintosh PowerPoint</Application>
  <PresentationFormat>Widescreen</PresentationFormat>
  <Paragraphs>57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Century Gothic</vt:lpstr>
      <vt:lpstr>Wingdings</vt:lpstr>
      <vt:lpstr>Wingdings 3</vt:lpstr>
      <vt:lpstr>Wisp</vt:lpstr>
      <vt:lpstr>GROUPE 7</vt:lpstr>
      <vt:lpstr>PROBLÈME/QUESTION</vt:lpstr>
      <vt:lpstr>SOLUTION PROPOSÉE </vt:lpstr>
      <vt:lpstr>REPRÉSENTATION ET DÉTAILS </vt:lpstr>
      <vt:lpstr>COÛTS </vt:lpstr>
      <vt:lpstr>PowerPoint Presentation</vt:lpstr>
      <vt:lpstr>MATÉRIAUX</vt:lpstr>
      <vt:lpstr>PROCÉDURE </vt:lpstr>
      <vt:lpstr>PowerPoint Presentation</vt:lpstr>
      <vt:lpstr>CONCLUSION</vt:lpstr>
      <vt:lpstr>RÉFÉRENCES  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PROBLÈME/QUESTION</dc:title>
  <dc:creator>salmane.kasser@yahoo.com</dc:creator>
  <cp:lastModifiedBy>salmane.kasser@yahoo.com</cp:lastModifiedBy>
  <cp:revision>17</cp:revision>
  <dcterms:created xsi:type="dcterms:W3CDTF">2018-03-29T00:19:08Z</dcterms:created>
  <dcterms:modified xsi:type="dcterms:W3CDTF">2018-04-04T18:39:01Z</dcterms:modified>
</cp:coreProperties>
</file>