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86" r:id="rId4"/>
    <p:sldId id="287" r:id="rId5"/>
    <p:sldId id="283" r:id="rId6"/>
    <p:sldId id="288" r:id="rId7"/>
    <p:sldId id="289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4" autoAdjust="0"/>
    <p:restoredTop sz="94660"/>
  </p:normalViewPr>
  <p:slideViewPr>
    <p:cSldViewPr snapToGrid="0">
      <p:cViewPr>
        <p:scale>
          <a:sx n="100" d="100"/>
          <a:sy n="100" d="100"/>
        </p:scale>
        <p:origin x="85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E93409D-C419-3542-1D71-57EE97BA34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0BD2E3-CFA3-930C-FC03-AD8F41AF08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B61EE-36D6-4CD9-A8DF-939F7445853A}" type="datetimeFigureOut">
              <a:rPr lang="en-CA" smtClean="0"/>
              <a:t>2023-03-29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9D4D98-000C-94D0-EA61-948A3297373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7888A6-9046-D534-BC28-7941C21095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014B4-DBC8-44E8-8F5C-6A0E527FE71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20909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E8462F-06A2-40E9-BDC8-72E170D17B17}" type="datetimeFigureOut">
              <a:rPr lang="en-CA" smtClean="0"/>
              <a:t>2023-03-29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DEF67-C7C2-45FD-A15A-2A16936A17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72831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B0DB3-A8FF-4ABB-9E2E-D96042226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2530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E0618-75D7-410F-859C-CDF53BC53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86733"/>
            <a:ext cx="9144000" cy="1135529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800" b="1" cap="all" spc="300" baseline="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37F11-76DB-4DD9-9747-3F38D05BA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ED96-E799-472E-9F4A-19D0F46704AA}" type="datetime1">
              <a:rPr lang="en-US" smtClean="0"/>
              <a:t>29-Mar-23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9F581-81B0-44B3-ABA5-A25CA4BAE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0D591-ADCF-4300-8282-72AE357F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75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E5C77-55F8-4677-A96C-E6D3F5545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064EF-ADDA-4943-8F87-A7469D7997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0D493-D1E7-4358-95E9-B5B80A49E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CBC99-B668-4575-8ECC-8BADD0F43B03}" type="datetime1">
              <a:rPr lang="en-US" smtClean="0"/>
              <a:t>29-Mar-23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98326-3276-4B9E-960F-10C6677BF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C3AC2-288D-4FEE-BF80-0EAEDDFAB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401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333C6A-5417-40BD-BF7A-940583223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3BCB45-B343-46F6-9718-AA0D68CED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DA2A4-FD34-4E17-908F-4367B1E64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772C-5D42-417D-B2C0-3F8F5E7B63E9}" type="datetime1">
              <a:rPr lang="en-US" smtClean="0"/>
              <a:t>29-Mar-23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87AE3-776D-451D-AA52-C06B74724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0C4D5-BE1E-4D6A-9196-E0F9E42B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204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75558-A264-444E-829B-51AAE6B4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D9373-37D1-4135-8D34-755E139F7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E4A6B-1966-4E57-9FB8-8B111E97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31676-900F-497A-9387-E17C3781DC76}" type="datetime1">
              <a:rPr lang="en-US" smtClean="0"/>
              <a:t>29-Mar-23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FC3DD-F2BE-41FF-895B-00129AAB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F830C-8424-4FAF-A011-605AE1D1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4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A1BE8-ECC1-4027-B16E-C7BECCA9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46C7E1-471A-46AA-8068-98E68C0C2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C9F8F-EC48-4D16-B4C6-023A7B607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97F91-EFDE-4745-A147-C2767F7CD03D}" type="datetime1">
              <a:rPr lang="en-US" smtClean="0"/>
              <a:t>29-Mar-23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FA5B3-F726-417B-932A-B93E0C8F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D21F1-1A24-43EA-AB09-3024C491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0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16569-B648-4D50-BEB8-E8DAE24D6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831B3-A1FD-470C-BEEE-4CFB441502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34A17-C244-438C-9AE3-FB9B3CE3B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FA3AA-3FC1-4B98-8F99-1726F1AC0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26D8-D5BB-4F0A-9679-50250266A410}" type="datetime1">
              <a:rPr lang="en-US" smtClean="0"/>
              <a:t>29-Mar-23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10883-BACC-41A1-9067-ECFDB937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7660A2-13C9-4432-A6EB-A4FF3D78F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28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C843-C993-4E9C-80DD-3620816E5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91A8E3-B066-4511-9C6E-A3435B64D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90" y="1734325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86B63-4102-4802-94D7-F138F80F3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90" y="2558237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924765-08A7-4A60-86DC-DC420F60B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34325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AA2795-EFB6-4000-8F25-FBB62646C0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58237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942CFB-FE12-494A-9C41-3CB90F07B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267ED-FF6F-4FCB-9BE9-1DE57028BB6C}" type="datetime1">
              <a:rPr lang="en-US" smtClean="0"/>
              <a:t>29-Mar-23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3A07E3-59E1-4EBD-9687-4B6ABE96A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7BB23-7539-4674-8B66-ACEFF946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586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841DB-C73C-4968-B434-A6AA14DAF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8152BF-92C7-4BF5-A9DB-16A0BF0F5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F5895-E081-4B12-85BE-B7C9A116127B}" type="datetime1">
              <a:rPr lang="en-US" smtClean="0"/>
              <a:t>29-Mar-23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289DB7-F492-4037-A439-D70F7E55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A96F1-8B8A-4E83-B3C2-E10DE522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041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A16D-2165-45AE-9C34-71B2213D8625}" type="datetime1">
              <a:rPr lang="en-US" smtClean="0"/>
              <a:t>29-Mar-23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931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CBE2C-9DAA-489D-AC88-15CBBA8A9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124BE-E494-445A-A4FB-A2A8F28F0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2446DE-9A32-4774-9F7C-86678CA90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0115D-61B3-46D0-B4D3-30C374B52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05B97-C9B4-4D55-BC19-0A1BF7DF41FA}" type="datetime1">
              <a:rPr lang="en-US" smtClean="0"/>
              <a:t>29-Mar-23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3C2AFC-D0F8-469F-B1E0-123C2E066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B9BCDA-9EF7-4531-8021-AF7B30751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257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AE558-F89F-4688-94E5-77F37D49F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CD35AF-8CA2-49BB-BAE9-F29A0186EC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CAA98-55BD-4118-A8AF-D603060784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FF4C5-82A8-4AD8-B7E2-2882F6576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1228-37DE-493F-9F0F-26F996571D4E}" type="datetime1">
              <a:rPr lang="en-US" smtClean="0"/>
              <a:t>29-Mar-23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60B401-B64F-417B-8AD6-581A22E5E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4BD4C-7149-44BF-8150-F72CAA95A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891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436E0F2-A64B-471E-93C0-8DFE08CC57C8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1E3AB1-2A8C-4607-9FAE-D8BDB280FE1A}"/>
              </a:ext>
            </a:extLst>
          </p:cNvPr>
          <p:cNvCxnSpPr>
            <a:cxnSpLocks/>
          </p:cNvCxnSpPr>
          <p:nvPr/>
        </p:nvCxnSpPr>
        <p:spPr>
          <a:xfrm flipH="1">
            <a:off x="0" y="4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6D66059-832F-40B6-A35F-F56C8F38A1E7}"/>
              </a:ext>
            </a:extLst>
          </p:cNvPr>
          <p:cNvCxnSpPr>
            <a:cxnSpLocks/>
          </p:cNvCxnSpPr>
          <p:nvPr/>
        </p:nvCxnSpPr>
        <p:spPr>
          <a:xfrm flipH="1" flipV="1">
            <a:off x="-42862" y="5791204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515E2ED-7EA9-448D-83FA-54C3DF9723BD}"/>
              </a:ext>
            </a:extLst>
          </p:cNvPr>
          <p:cNvCxnSpPr>
            <a:cxnSpLocks/>
          </p:cNvCxnSpPr>
          <p:nvPr/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595356-EABD-4767-AC9D-EA21FF115EC0}"/>
              </a:ext>
            </a:extLst>
          </p:cNvPr>
          <p:cNvCxnSpPr>
            <a:cxnSpLocks/>
          </p:cNvCxnSpPr>
          <p:nvPr/>
        </p:nvCxnSpPr>
        <p:spPr>
          <a:xfrm flipH="1">
            <a:off x="11543158" y="1647829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8CD9F06-9628-469C-B788-A894E3E08281}"/>
              </a:ext>
            </a:extLst>
          </p:cNvPr>
          <p:cNvCxnSpPr>
            <a:cxnSpLocks/>
          </p:cNvCxnSpPr>
          <p:nvPr/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50A431-0B61-421B-B4B7-24C0CFF0F938}"/>
              </a:ext>
            </a:extLst>
          </p:cNvPr>
          <p:cNvCxnSpPr>
            <a:cxnSpLocks/>
          </p:cNvCxnSpPr>
          <p:nvPr/>
        </p:nvCxnSpPr>
        <p:spPr>
          <a:xfrm flipH="1" flipV="1">
            <a:off x="6529389" y="-4762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5B94C5-D205-4339-B029-5D0FD2E5F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6DC5C-BD34-4CE4-8AA7-A6A4B9516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2009554"/>
            <a:ext cx="9906000" cy="4024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192A7-D622-449D-9FC2-48FDE4D69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37103" y="6398882"/>
            <a:ext cx="419390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1E698843-2460-410E-ABB1-32BB3BB0ED94}" type="datetime1">
              <a:rPr lang="en-US" smtClean="0"/>
              <a:t>29-Mar-23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5B93C-2BE9-4847-BFE5-D3CBCC6E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430" y="6398882"/>
            <a:ext cx="449731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="1" spc="31" baseline="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70A99-395E-4F22-8AAB-6C7EE743D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2479" y="6398882"/>
            <a:ext cx="47088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45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64" r:id="rId4"/>
    <p:sldLayoutId id="2147483765" r:id="rId5"/>
    <p:sldLayoutId id="2147483770" r:id="rId6"/>
    <p:sldLayoutId id="2147483766" r:id="rId7"/>
    <p:sldLayoutId id="2147483767" r:id="rId8"/>
    <p:sldLayoutId id="2147483768" r:id="rId9"/>
    <p:sldLayoutId id="2147483769" r:id="rId10"/>
    <p:sldLayoutId id="2147483771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i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f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f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2950D9A-4705-4314-961A-4F88B2CE41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C577DF-2514-BF19-70B8-B32DB583DF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8821" y="1593195"/>
            <a:ext cx="5829965" cy="1840371"/>
          </a:xfrm>
        </p:spPr>
        <p:txBody>
          <a:bodyPr>
            <a:noAutofit/>
          </a:bodyPr>
          <a:lstStyle/>
          <a:p>
            <a:r>
              <a:rPr lang="en-CA" sz="5400" b="1" i="0" dirty="0">
                <a:latin typeface="Garamond" panose="02020404030301010803" pitchFamily="18" charset="0"/>
                <a:cs typeface="Calibri" panose="020F0502020204030204" pitchFamily="34" charset="0"/>
              </a:rPr>
              <a:t>DESIGN DAY PRESENTATION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DC4C2969-EC8B-46D1-C3E9-6234DD71B9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732" y="524535"/>
            <a:ext cx="5643527" cy="726481"/>
          </a:xfrm>
        </p:spPr>
        <p:txBody>
          <a:bodyPr>
            <a:normAutofit lnSpcReduction="10000"/>
          </a:bodyPr>
          <a:lstStyle/>
          <a:p>
            <a:pPr algn="l"/>
            <a:r>
              <a:rPr lang="en-CA" dirty="0">
                <a:latin typeface="Garamond" panose="02020404030301010803" pitchFamily="18" charset="0"/>
                <a:cs typeface="Calibri" panose="020F0502020204030204" pitchFamily="34" charset="0"/>
              </a:rPr>
              <a:t>MOVING APP FOR JASON’S MOVING INC.</a:t>
            </a:r>
          </a:p>
        </p:txBody>
      </p:sp>
      <p:pic>
        <p:nvPicPr>
          <p:cNvPr id="4" name="Picture 3" descr="A mosaic of colorful geometric shapes">
            <a:extLst>
              <a:ext uri="{FF2B5EF4-FFF2-40B4-BE49-F238E27FC236}">
                <a16:creationId xmlns:a16="http://schemas.microsoft.com/office/drawing/2014/main" id="{AEFA38C9-EA88-4926-7D45-524125723F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78" r="52740" b="-1"/>
          <a:stretch/>
        </p:blipFill>
        <p:spPr>
          <a:xfrm>
            <a:off x="6487607" y="-14040"/>
            <a:ext cx="2656393" cy="6886079"/>
          </a:xfrm>
          <a:custGeom>
            <a:avLst/>
            <a:gdLst/>
            <a:ahLst/>
            <a:cxnLst/>
            <a:rect l="l" t="t" r="r" b="b"/>
            <a:pathLst>
              <a:path w="3541857" h="6886079">
                <a:moveTo>
                  <a:pt x="1248072" y="0"/>
                </a:moveTo>
                <a:lnTo>
                  <a:pt x="3541857" y="0"/>
                </a:lnTo>
                <a:lnTo>
                  <a:pt x="3541857" y="6886079"/>
                </a:lnTo>
                <a:lnTo>
                  <a:pt x="0" y="6864521"/>
                </a:lnTo>
                <a:close/>
              </a:path>
            </a:pathLst>
          </a:cu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3AC671C-E66F-43C5-A66A-C477339DD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658642" y="4"/>
            <a:ext cx="258971" cy="688131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E10AC2-20ED-4628-9A8E-14F8437B5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5095653" y="-4764"/>
            <a:ext cx="4048347" cy="1041438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476A0EDA-475B-12ED-61E9-9A27754CB448}"/>
              </a:ext>
            </a:extLst>
          </p:cNvPr>
          <p:cNvSpPr/>
          <p:nvPr/>
        </p:nvSpPr>
        <p:spPr>
          <a:xfrm>
            <a:off x="796054" y="3658490"/>
            <a:ext cx="793753" cy="7709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latin typeface="Garamond" panose="02020404030301010803" pitchFamily="18" charset="0"/>
                <a:cs typeface="Calibri" panose="020F0502020204030204" pitchFamily="34" charset="0"/>
              </a:rPr>
              <a:t>by</a:t>
            </a:r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B0137335-502B-CBA8-DFD2-7FB50B6348EF}"/>
              </a:ext>
            </a:extLst>
          </p:cNvPr>
          <p:cNvSpPr/>
          <p:nvPr/>
        </p:nvSpPr>
        <p:spPr>
          <a:xfrm>
            <a:off x="962184" y="3554949"/>
            <a:ext cx="4463151" cy="2500240"/>
          </a:xfrm>
          <a:prstGeom prst="cloud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latin typeface="Garamond" panose="020204040303010108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4AF12A-0B35-7F90-5469-2DFD7883EA1C}"/>
              </a:ext>
            </a:extLst>
          </p:cNvPr>
          <p:cNvSpPr txBox="1"/>
          <p:nvPr/>
        </p:nvSpPr>
        <p:spPr>
          <a:xfrm>
            <a:off x="1534877" y="3897128"/>
            <a:ext cx="392936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latin typeface="Garamond" panose="02020404030301010803" pitchFamily="18" charset="0"/>
                <a:cs typeface="Calibri" panose="020F0502020204030204" pitchFamily="34" charset="0"/>
              </a:rPr>
              <a:t>Meghana </a:t>
            </a:r>
            <a:r>
              <a:rPr lang="en-CA" sz="2800" dirty="0" err="1">
                <a:latin typeface="Garamond" panose="02020404030301010803" pitchFamily="18" charset="0"/>
                <a:cs typeface="Calibri" panose="020F0502020204030204" pitchFamily="34" charset="0"/>
              </a:rPr>
              <a:t>Methukumar</a:t>
            </a:r>
            <a:endParaRPr lang="en-CA" sz="2800" dirty="0">
              <a:latin typeface="Garamond" panose="02020404030301010803" pitchFamily="18" charset="0"/>
              <a:cs typeface="Calibri" panose="020F0502020204030204" pitchFamily="34" charset="0"/>
            </a:endParaRPr>
          </a:p>
          <a:p>
            <a:r>
              <a:rPr lang="en-CA" sz="2800" dirty="0">
                <a:latin typeface="Garamond" panose="02020404030301010803" pitchFamily="18" charset="0"/>
                <a:cs typeface="Calibri" panose="020F0502020204030204" pitchFamily="34" charset="0"/>
              </a:rPr>
              <a:t>Desmond Osagie</a:t>
            </a:r>
          </a:p>
          <a:p>
            <a:r>
              <a:rPr lang="en-CA" sz="2800" dirty="0">
                <a:latin typeface="Garamond" panose="02020404030301010803" pitchFamily="18" charset="0"/>
                <a:cs typeface="Calibri" panose="020F0502020204030204" pitchFamily="34" charset="0"/>
              </a:rPr>
              <a:t>Sara </a:t>
            </a:r>
            <a:r>
              <a:rPr lang="en-CA" sz="2800" dirty="0" err="1">
                <a:latin typeface="Garamond" panose="02020404030301010803" pitchFamily="18" charset="0"/>
                <a:cs typeface="Calibri" panose="020F0502020204030204" pitchFamily="34" charset="0"/>
              </a:rPr>
              <a:t>Anami</a:t>
            </a:r>
            <a:r>
              <a:rPr lang="en-CA" sz="2800" dirty="0">
                <a:latin typeface="Garamond" panose="02020404030301010803" pitchFamily="18" charset="0"/>
                <a:cs typeface="Calibri" panose="020F0502020204030204" pitchFamily="34" charset="0"/>
              </a:rPr>
              <a:t> Rad</a:t>
            </a:r>
          </a:p>
          <a:p>
            <a:r>
              <a:rPr lang="en-CA" sz="2800" dirty="0">
                <a:latin typeface="Garamond" panose="02020404030301010803" pitchFamily="18" charset="0"/>
                <a:cs typeface="Calibri" panose="020F0502020204030204" pitchFamily="34" charset="0"/>
              </a:rPr>
              <a:t>Basit Alhassan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BD48FE-F006-EA50-58B0-5D6F03DB4A10}"/>
              </a:ext>
            </a:extLst>
          </p:cNvPr>
          <p:cNvSpPr txBox="1"/>
          <p:nvPr/>
        </p:nvSpPr>
        <p:spPr>
          <a:xfrm>
            <a:off x="4363064" y="6176573"/>
            <a:ext cx="3929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>
                <a:latin typeface="Garamond" panose="02020404030301010803" pitchFamily="18" charset="0"/>
                <a:cs typeface="Calibri" panose="020F0502020204030204" pitchFamily="34" charset="0"/>
              </a:rPr>
              <a:t>30</a:t>
            </a:r>
            <a:r>
              <a:rPr lang="en-CA" sz="2400" b="1" baseline="30000" dirty="0">
                <a:latin typeface="Garamond" panose="02020404030301010803" pitchFamily="18" charset="0"/>
                <a:cs typeface="Calibri" panose="020F0502020204030204" pitchFamily="34" charset="0"/>
              </a:rPr>
              <a:t>th</a:t>
            </a:r>
            <a:r>
              <a:rPr lang="en-CA" sz="2400" b="1" dirty="0">
                <a:latin typeface="Garamond" panose="02020404030301010803" pitchFamily="18" charset="0"/>
                <a:cs typeface="Calibri" panose="020F0502020204030204" pitchFamily="34" charset="0"/>
              </a:rPr>
              <a:t> March 2023</a:t>
            </a:r>
          </a:p>
        </p:txBody>
      </p:sp>
      <p:pic>
        <p:nvPicPr>
          <p:cNvPr id="8" name="Picture 7" descr="Icon&#10;&#10;Description automatically generated with medium confidence">
            <a:extLst>
              <a:ext uri="{FF2B5EF4-FFF2-40B4-BE49-F238E27FC236}">
                <a16:creationId xmlns:a16="http://schemas.microsoft.com/office/drawing/2014/main" id="{7FDBE0AE-673D-0632-7750-DA49935FAC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4" r="9253"/>
          <a:stretch/>
        </p:blipFill>
        <p:spPr>
          <a:xfrm>
            <a:off x="7940236" y="15205"/>
            <a:ext cx="1203767" cy="1021473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7345058-C130-77FC-74B5-F0AF01494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0587" y="6021924"/>
            <a:ext cx="649121" cy="770964"/>
          </a:xfrm>
        </p:spPr>
        <p:txBody>
          <a:bodyPr>
            <a:normAutofit/>
          </a:bodyPr>
          <a:lstStyle/>
          <a:p>
            <a:fld id="{312CC964-A50B-4C29-B4E4-2C30BB34CCF3}" type="slidenum">
              <a:rPr lang="en-US" sz="2400" smtClean="0"/>
              <a:t>1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82898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4">
            <a:extLst>
              <a:ext uri="{FF2B5EF4-FFF2-40B4-BE49-F238E27FC236}">
                <a16:creationId xmlns:a16="http://schemas.microsoft.com/office/drawing/2014/main" id="{DD16DE02-C2C8-477C-9FD7-70A983BDEA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6">
            <a:extLst>
              <a:ext uri="{FF2B5EF4-FFF2-40B4-BE49-F238E27FC236}">
                <a16:creationId xmlns:a16="http://schemas.microsoft.com/office/drawing/2014/main" id="{D13AF29F-D5EC-4489-BF8F-3B356C5972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3"/>
            <a:ext cx="9144000" cy="20089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18">
            <a:extLst>
              <a:ext uri="{FF2B5EF4-FFF2-40B4-BE49-F238E27FC236}">
                <a16:creationId xmlns:a16="http://schemas.microsoft.com/office/drawing/2014/main" id="{60173A01-F891-430E-B39E-483E711B20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233978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E0363E9-7CD0-497E-88D7-9401364903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58587" y="0"/>
            <a:ext cx="255444" cy="200955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CCD4B14-FFCC-4CE5-BC9D-DF47AA1AD7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498362" y="1171094"/>
            <a:ext cx="3645638" cy="82402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5DED734-54E5-48ED-AEE6-165F24827C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726528" y="0"/>
            <a:ext cx="1610412" cy="199511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E04529D-24E4-0522-251F-A7D3445FE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164" y="584791"/>
            <a:ext cx="7548282" cy="1086847"/>
          </a:xfrm>
        </p:spPr>
        <p:txBody>
          <a:bodyPr>
            <a:normAutofit/>
          </a:bodyPr>
          <a:lstStyle/>
          <a:p>
            <a:r>
              <a:rPr lang="en-CA" b="1" i="0">
                <a:latin typeface="Garamond" panose="02020404030301010803" pitchFamily="18" charset="0"/>
                <a:cs typeface="Calibri" panose="020F0502020204030204" pitchFamily="34" charset="0"/>
              </a:rPr>
              <a:t>INTRODUCTION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4222167-616B-448F-A79B-219A4FD3DD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695764" y="0"/>
            <a:ext cx="179295" cy="200955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31421BF-A5D1-0232-4269-B6A2E380C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587" y="2255776"/>
            <a:ext cx="5336291" cy="4321294"/>
          </a:xfrm>
        </p:spPr>
        <p:txBody>
          <a:bodyPr anchor="ctr"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 b="0" i="1" dirty="0">
                <a:effectLst/>
                <a:latin typeface="Garamond" panose="02020404030301010803" pitchFamily="18" charset="0"/>
              </a:rPr>
              <a:t>“Instead of cleaning my house, I’m just going to move to a new one!”</a:t>
            </a:r>
            <a:r>
              <a:rPr lang="en-US" sz="2800" b="0" i="0" dirty="0">
                <a:effectLst/>
                <a:latin typeface="Garamond" panose="02020404030301010803" pitchFamily="18" charset="0"/>
              </a:rPr>
              <a:t> </a:t>
            </a:r>
            <a:endParaRPr lang="en-US" sz="2800" dirty="0">
              <a:latin typeface="Garamond" panose="02020404030301010803" pitchFamily="18" charset="0"/>
            </a:endParaRPr>
          </a:p>
          <a:p>
            <a:pPr marL="285750" indent="0">
              <a:lnSpc>
                <a:spcPct val="90000"/>
              </a:lnSpc>
              <a:buNone/>
            </a:pPr>
            <a:r>
              <a:rPr lang="en-US" sz="2800" b="0" i="0" dirty="0">
                <a:effectLst/>
                <a:latin typeface="Garamond" panose="02020404030301010803" pitchFamily="18" charset="0"/>
              </a:rPr>
              <a:t>— Anonymous</a:t>
            </a:r>
          </a:p>
          <a:p>
            <a:pPr>
              <a:lnSpc>
                <a:spcPct val="90000"/>
              </a:lnSpc>
            </a:pPr>
            <a:endParaRPr lang="en-US" sz="2800" dirty="0">
              <a:latin typeface="Garamond" panose="02020404030301010803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800" b="0" i="1" dirty="0">
                <a:effectLst/>
                <a:latin typeface="Garamond" panose="02020404030301010803" pitchFamily="18" charset="0"/>
              </a:rPr>
              <a:t>“The hardest thing about moving is getting everything to fit into a box.”</a:t>
            </a:r>
            <a:r>
              <a:rPr lang="en-US" sz="2800" b="0" i="0" dirty="0">
                <a:effectLst/>
                <a:latin typeface="Garamond" panose="02020404030301010803" pitchFamily="18" charset="0"/>
              </a:rPr>
              <a:t>  </a:t>
            </a:r>
          </a:p>
          <a:p>
            <a:pPr marL="285750" indent="0">
              <a:lnSpc>
                <a:spcPct val="90000"/>
              </a:lnSpc>
              <a:buNone/>
            </a:pPr>
            <a:r>
              <a:rPr lang="en-US" sz="2800" b="0" i="0" dirty="0">
                <a:effectLst/>
                <a:latin typeface="Garamond" panose="02020404030301010803" pitchFamily="18" charset="0"/>
              </a:rPr>
              <a:t>— Anonymous</a:t>
            </a:r>
          </a:p>
          <a:p>
            <a:pPr>
              <a:lnSpc>
                <a:spcPct val="90000"/>
              </a:lnSpc>
            </a:pPr>
            <a:endParaRPr lang="en-US" sz="2800" dirty="0">
              <a:latin typeface="Garamond" panose="02020404030301010803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800" b="0" i="1" dirty="0">
                <a:effectLst/>
                <a:latin typeface="Garamond" panose="02020404030301010803" pitchFamily="18" charset="0"/>
              </a:rPr>
              <a:t>“I’m looking forward to moving, but I forgot how much I hate packing.”</a:t>
            </a:r>
            <a:r>
              <a:rPr lang="en-US" sz="2800" b="0" i="0" dirty="0">
                <a:effectLst/>
                <a:latin typeface="Garamond" panose="02020404030301010803" pitchFamily="18" charset="0"/>
              </a:rPr>
              <a:t> </a:t>
            </a:r>
          </a:p>
          <a:p>
            <a:pPr marL="231775" indent="0">
              <a:lnSpc>
                <a:spcPct val="90000"/>
              </a:lnSpc>
              <a:buNone/>
            </a:pPr>
            <a:r>
              <a:rPr lang="en-US" sz="2800" b="0" i="0" dirty="0">
                <a:effectLst/>
                <a:latin typeface="Garamond" panose="02020404030301010803" pitchFamily="18" charset="0"/>
              </a:rPr>
              <a:t>— Anonymous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258278-8497-C653-C09E-24D1BAC98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857" y="6398878"/>
            <a:ext cx="35316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12CC964-A50B-4C29-B4E4-2C30BB34CCF3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pic>
        <p:nvPicPr>
          <p:cNvPr id="4" name="Picture 3" descr="Icon&#10;&#10;Description automatically generated with medium confidence">
            <a:extLst>
              <a:ext uri="{FF2B5EF4-FFF2-40B4-BE49-F238E27FC236}">
                <a16:creationId xmlns:a16="http://schemas.microsoft.com/office/drawing/2014/main" id="{E87E90EC-A3D8-EB6D-14F2-42C4414446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4" r="9253"/>
          <a:stretch/>
        </p:blipFill>
        <p:spPr>
          <a:xfrm>
            <a:off x="7940233" y="0"/>
            <a:ext cx="1203767" cy="10214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0422B02-2D7B-7A76-B97F-4499B2686BF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545454"/>
              </a:clrFrom>
              <a:clrTo>
                <a:srgbClr val="54545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3032" y="2749771"/>
            <a:ext cx="2278395" cy="2068502"/>
          </a:xfrm>
          <a:prstGeom prst="rect">
            <a:avLst/>
          </a:prstGeom>
        </p:spPr>
      </p:pic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F9D1374B-689D-F2FC-2B38-1B7F1616C323}"/>
              </a:ext>
            </a:extLst>
          </p:cNvPr>
          <p:cNvSpPr txBox="1">
            <a:spLocks/>
          </p:cNvSpPr>
          <p:nvPr/>
        </p:nvSpPr>
        <p:spPr>
          <a:xfrm>
            <a:off x="5078681" y="4862884"/>
            <a:ext cx="4484999" cy="1036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594" indent="-228594" algn="l" defTabSz="914377" rtl="0" eaLnBrk="1" latinLnBrk="0" hangingPunct="1">
              <a:lnSpc>
                <a:spcPct val="100000"/>
              </a:lnSpc>
              <a:spcBef>
                <a:spcPts val="1000"/>
              </a:spcBef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00000"/>
              </a:lnSpc>
              <a:spcBef>
                <a:spcPts val="500"/>
              </a:spcBef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n-US" sz="2000" b="1" i="1" dirty="0">
                <a:latin typeface="Garamond" panose="02020404030301010803" pitchFamily="18" charset="0"/>
              </a:rPr>
              <a:t>JASON’S MOVING INC</a:t>
            </a:r>
            <a:r>
              <a:rPr lang="en-US" sz="2000" i="1" dirty="0">
                <a:latin typeface="Garamond" panose="02020404030301010803" pitchFamily="18" charset="0"/>
              </a:rPr>
              <a:t>.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n-US" sz="2000" i="1" dirty="0">
                <a:latin typeface="Garamond" panose="02020404030301010803" pitchFamily="18" charset="0"/>
              </a:rPr>
              <a:t>“Moving Made Easy”</a:t>
            </a:r>
            <a:endParaRPr lang="en-US" sz="2000" dirty="0">
              <a:latin typeface="Garamond" panose="020204040303010108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770E7E-DBBA-B711-CD52-90DE019318BA}"/>
              </a:ext>
            </a:extLst>
          </p:cNvPr>
          <p:cNvSpPr/>
          <p:nvPr/>
        </p:nvSpPr>
        <p:spPr>
          <a:xfrm>
            <a:off x="5783855" y="2499694"/>
            <a:ext cx="3091204" cy="34824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461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4">
            <a:extLst>
              <a:ext uri="{FF2B5EF4-FFF2-40B4-BE49-F238E27FC236}">
                <a16:creationId xmlns:a16="http://schemas.microsoft.com/office/drawing/2014/main" id="{DD16DE02-C2C8-477C-9FD7-70A983BDEA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6">
            <a:extLst>
              <a:ext uri="{FF2B5EF4-FFF2-40B4-BE49-F238E27FC236}">
                <a16:creationId xmlns:a16="http://schemas.microsoft.com/office/drawing/2014/main" id="{D13AF29F-D5EC-4489-BF8F-3B356C5972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3"/>
            <a:ext cx="9144000" cy="20089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18">
            <a:extLst>
              <a:ext uri="{FF2B5EF4-FFF2-40B4-BE49-F238E27FC236}">
                <a16:creationId xmlns:a16="http://schemas.microsoft.com/office/drawing/2014/main" id="{60173A01-F891-430E-B39E-483E711B20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233978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E0363E9-7CD0-497E-88D7-9401364903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58587" y="0"/>
            <a:ext cx="255444" cy="200955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CCD4B14-FFCC-4CE5-BC9D-DF47AA1AD7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498362" y="1171094"/>
            <a:ext cx="3645638" cy="82402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5DED734-54E5-48ED-AEE6-165F24827C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726528" y="0"/>
            <a:ext cx="1610412" cy="199511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E04529D-24E4-0522-251F-A7D3445FE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164" y="584791"/>
            <a:ext cx="7548282" cy="1086847"/>
          </a:xfrm>
        </p:spPr>
        <p:txBody>
          <a:bodyPr>
            <a:normAutofit/>
          </a:bodyPr>
          <a:lstStyle/>
          <a:p>
            <a:pPr algn="ctr"/>
            <a:r>
              <a:rPr lang="en-CA" sz="4400" b="1" i="0" dirty="0">
                <a:latin typeface="Garamond" panose="02020404030301010803" pitchFamily="18" charset="0"/>
                <a:cs typeface="Calibri" panose="020F0502020204030204" pitchFamily="34" charset="0"/>
              </a:rPr>
              <a:t>MEET THE TEAM</a:t>
            </a:r>
            <a:endParaRPr lang="en-CA" b="1" i="0" dirty="0"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4222167-616B-448F-A79B-219A4FD3DD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695764" y="0"/>
            <a:ext cx="179295" cy="200955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258278-8497-C653-C09E-24D1BAC98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857" y="6398878"/>
            <a:ext cx="35316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12CC964-A50B-4C29-B4E4-2C30BB34CCF3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4" name="Picture 3" descr="Icon&#10;&#10;Description automatically generated with medium confidence">
            <a:extLst>
              <a:ext uri="{FF2B5EF4-FFF2-40B4-BE49-F238E27FC236}">
                <a16:creationId xmlns:a16="http://schemas.microsoft.com/office/drawing/2014/main" id="{E87E90EC-A3D8-EB6D-14F2-42C4414446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4" r="9253"/>
          <a:stretch/>
        </p:blipFill>
        <p:spPr>
          <a:xfrm>
            <a:off x="7940233" y="0"/>
            <a:ext cx="1203767" cy="1021473"/>
          </a:xfrm>
          <a:prstGeom prst="rect">
            <a:avLst/>
          </a:prstGeom>
        </p:spPr>
      </p:pic>
      <p:sp>
        <p:nvSpPr>
          <p:cNvPr id="6" name="Subtitle 3">
            <a:extLst>
              <a:ext uri="{FF2B5EF4-FFF2-40B4-BE49-F238E27FC236}">
                <a16:creationId xmlns:a16="http://schemas.microsoft.com/office/drawing/2014/main" id="{B3E5B5CB-EC34-CB23-E6AD-6031D1E2A2D7}"/>
              </a:ext>
            </a:extLst>
          </p:cNvPr>
          <p:cNvSpPr txBox="1">
            <a:spLocks/>
          </p:cNvSpPr>
          <p:nvPr/>
        </p:nvSpPr>
        <p:spPr>
          <a:xfrm>
            <a:off x="508234" y="5741713"/>
            <a:ext cx="2354163" cy="451675"/>
          </a:xfrm>
          <a:prstGeom prst="rect">
            <a:avLst/>
          </a:prstGeom>
        </p:spPr>
        <p:txBody>
          <a:bodyPr vert="horz" lIns="91440" tIns="91440" rIns="91440" bIns="91440" rtlCol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b="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35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Basit I. Alhassan</a:t>
            </a:r>
          </a:p>
        </p:txBody>
      </p:sp>
      <p:sp>
        <p:nvSpPr>
          <p:cNvPr id="8" name="Subtitle 3">
            <a:extLst>
              <a:ext uri="{FF2B5EF4-FFF2-40B4-BE49-F238E27FC236}">
                <a16:creationId xmlns:a16="http://schemas.microsoft.com/office/drawing/2014/main" id="{66D8C653-AFEE-CDA4-91E1-E550D344AB3F}"/>
              </a:ext>
            </a:extLst>
          </p:cNvPr>
          <p:cNvSpPr txBox="1">
            <a:spLocks/>
          </p:cNvSpPr>
          <p:nvPr/>
        </p:nvSpPr>
        <p:spPr>
          <a:xfrm>
            <a:off x="2705394" y="3768802"/>
            <a:ext cx="3303401" cy="601116"/>
          </a:xfrm>
          <a:prstGeom prst="rect">
            <a:avLst/>
          </a:prstGeom>
        </p:spPr>
        <p:txBody>
          <a:bodyPr vert="horz" lIns="91440" tIns="91440" rIns="91440" bIns="9144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b="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35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Sara A. rad</a:t>
            </a:r>
          </a:p>
        </p:txBody>
      </p:sp>
      <p:sp>
        <p:nvSpPr>
          <p:cNvPr id="11" name="Subtitle 3">
            <a:extLst>
              <a:ext uri="{FF2B5EF4-FFF2-40B4-BE49-F238E27FC236}">
                <a16:creationId xmlns:a16="http://schemas.microsoft.com/office/drawing/2014/main" id="{C66B5E37-E012-330D-B750-410D23FA4211}"/>
              </a:ext>
            </a:extLst>
          </p:cNvPr>
          <p:cNvSpPr txBox="1">
            <a:spLocks/>
          </p:cNvSpPr>
          <p:nvPr/>
        </p:nvSpPr>
        <p:spPr>
          <a:xfrm>
            <a:off x="3827481" y="5662880"/>
            <a:ext cx="2888981" cy="681014"/>
          </a:xfrm>
          <a:prstGeom prst="rect">
            <a:avLst/>
          </a:prstGeom>
        </p:spPr>
        <p:txBody>
          <a:bodyPr vert="horz" lIns="91440" tIns="91440" rIns="91440" bIns="91440" rtlCol="0">
            <a:normAutofit fontScale="92500"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b="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35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CA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Meghana</a:t>
            </a:r>
            <a:r>
              <a:rPr lang="en-C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 </a:t>
            </a:r>
            <a:r>
              <a:rPr lang="en-CA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muthukumar</a:t>
            </a:r>
            <a:endParaRPr lang="en-C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sp>
        <p:nvSpPr>
          <p:cNvPr id="12" name="Subtitle 3">
            <a:extLst>
              <a:ext uri="{FF2B5EF4-FFF2-40B4-BE49-F238E27FC236}">
                <a16:creationId xmlns:a16="http://schemas.microsoft.com/office/drawing/2014/main" id="{CD0238D7-56E9-4F39-356E-9AD474D77706}"/>
              </a:ext>
            </a:extLst>
          </p:cNvPr>
          <p:cNvSpPr txBox="1">
            <a:spLocks/>
          </p:cNvSpPr>
          <p:nvPr/>
        </p:nvSpPr>
        <p:spPr>
          <a:xfrm>
            <a:off x="6045123" y="3758860"/>
            <a:ext cx="2458527" cy="681014"/>
          </a:xfrm>
          <a:prstGeom prst="rect">
            <a:avLst/>
          </a:prstGeom>
        </p:spPr>
        <p:txBody>
          <a:bodyPr vert="horz" lIns="91440" tIns="91440" rIns="91440" bIns="9144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b="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35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DESMOND OSAGIE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920B081-968D-9DC2-D9DF-F77B5467B400}"/>
              </a:ext>
            </a:extLst>
          </p:cNvPr>
          <p:cNvSpPr/>
          <p:nvPr/>
        </p:nvSpPr>
        <p:spPr>
          <a:xfrm>
            <a:off x="6270408" y="2255776"/>
            <a:ext cx="1604260" cy="1596937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378" t="-4959" r="-7118" b="-19537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F08AACA-7A99-98BE-480B-529BE65CAFE9}"/>
              </a:ext>
            </a:extLst>
          </p:cNvPr>
          <p:cNvSpPr/>
          <p:nvPr/>
        </p:nvSpPr>
        <p:spPr>
          <a:xfrm>
            <a:off x="4447772" y="4071129"/>
            <a:ext cx="1648398" cy="1640873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5253" t="-32125" r="-2213" b="-5341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CE8CC73-A785-C755-8BEE-3939AE9C546B}"/>
              </a:ext>
            </a:extLst>
          </p:cNvPr>
          <p:cNvSpPr/>
          <p:nvPr/>
        </p:nvSpPr>
        <p:spPr>
          <a:xfrm>
            <a:off x="2613251" y="2255776"/>
            <a:ext cx="1627046" cy="1619619"/>
          </a:xfrm>
          <a:prstGeom prst="ellipse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6" name="Picture 15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DFA1E0C-7B92-202A-CCA2-0D88F475E3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64" y="3976024"/>
            <a:ext cx="1735978" cy="173597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576105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4">
            <a:extLst>
              <a:ext uri="{FF2B5EF4-FFF2-40B4-BE49-F238E27FC236}">
                <a16:creationId xmlns:a16="http://schemas.microsoft.com/office/drawing/2014/main" id="{DD16DE02-C2C8-477C-9FD7-70A983BDEA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6">
            <a:extLst>
              <a:ext uri="{FF2B5EF4-FFF2-40B4-BE49-F238E27FC236}">
                <a16:creationId xmlns:a16="http://schemas.microsoft.com/office/drawing/2014/main" id="{D13AF29F-D5EC-4489-BF8F-3B356C5972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3"/>
            <a:ext cx="9144000" cy="20089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18">
            <a:extLst>
              <a:ext uri="{FF2B5EF4-FFF2-40B4-BE49-F238E27FC236}">
                <a16:creationId xmlns:a16="http://schemas.microsoft.com/office/drawing/2014/main" id="{60173A01-F891-430E-B39E-483E711B20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233978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E0363E9-7CD0-497E-88D7-9401364903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58587" y="0"/>
            <a:ext cx="255444" cy="200955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CCD4B14-FFCC-4CE5-BC9D-DF47AA1AD7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498362" y="1171094"/>
            <a:ext cx="3645638" cy="82402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5DED734-54E5-48ED-AEE6-165F24827C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726528" y="0"/>
            <a:ext cx="1610412" cy="199511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E04529D-24E4-0522-251F-A7D3445FE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164" y="584791"/>
            <a:ext cx="7548282" cy="1086847"/>
          </a:xfrm>
        </p:spPr>
        <p:txBody>
          <a:bodyPr>
            <a:normAutofit/>
          </a:bodyPr>
          <a:lstStyle/>
          <a:p>
            <a:pPr algn="ctr"/>
            <a:r>
              <a:rPr lang="en-CA" sz="4400" b="1" i="0" dirty="0">
                <a:latin typeface="Garamond" panose="02020404030301010803" pitchFamily="18" charset="0"/>
                <a:cs typeface="Calibri" panose="020F0502020204030204" pitchFamily="34" charset="0"/>
              </a:rPr>
              <a:t>WHAT’S THE PROBLEM? </a:t>
            </a:r>
            <a:endParaRPr lang="en-CA" b="1" i="0" dirty="0"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4222167-616B-448F-A79B-219A4FD3DD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695764" y="0"/>
            <a:ext cx="179295" cy="200955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Icon&#10;&#10;Description automatically generated with medium confidence">
            <a:extLst>
              <a:ext uri="{FF2B5EF4-FFF2-40B4-BE49-F238E27FC236}">
                <a16:creationId xmlns:a16="http://schemas.microsoft.com/office/drawing/2014/main" id="{E87E90EC-A3D8-EB6D-14F2-42C4414446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4" r="9253"/>
          <a:stretch/>
        </p:blipFill>
        <p:spPr>
          <a:xfrm>
            <a:off x="7940233" y="0"/>
            <a:ext cx="1203767" cy="1021473"/>
          </a:xfrm>
          <a:prstGeom prst="rect">
            <a:avLst/>
          </a:prstGeom>
        </p:spPr>
      </p:pic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1F500391-1F97-F67C-53A5-7EAF126D88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031" y="2255776"/>
            <a:ext cx="8141379" cy="4024424"/>
          </a:xfrm>
        </p:spPr>
        <p:txBody>
          <a:bodyPr>
            <a:normAutofit/>
          </a:bodyPr>
          <a:lstStyle/>
          <a:p>
            <a:r>
              <a:rPr lang="en-US" sz="2800" b="0" dirty="0">
                <a:solidFill>
                  <a:schemeClr val="tx1"/>
                </a:solidFill>
                <a:effectLst/>
                <a:latin typeface="Garamond" panose="02020404030301010803" pitchFamily="18" charset="0"/>
              </a:rPr>
              <a:t>Booking and Cost estimation is done manually, causing a lot of lost time between trips.</a:t>
            </a:r>
          </a:p>
          <a:p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r>
              <a:rPr lang="en-US" sz="2800" b="0" dirty="0">
                <a:solidFill>
                  <a:schemeClr val="tx1"/>
                </a:solidFill>
                <a:effectLst/>
                <a:latin typeface="Garamond" panose="02020404030301010803" pitchFamily="18" charset="0"/>
              </a:rPr>
              <a:t>Information provided by Customers is often inadequate to properly estimate cost.</a:t>
            </a:r>
          </a:p>
          <a:p>
            <a:endParaRPr lang="en-US" sz="28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r>
              <a:rPr lang="en-US" sz="2800" b="0" dirty="0">
                <a:solidFill>
                  <a:schemeClr val="tx1"/>
                </a:solidFill>
                <a:effectLst/>
                <a:latin typeface="Garamond" panose="02020404030301010803" pitchFamily="18" charset="0"/>
              </a:rPr>
              <a:t>Customers often require more information about movers who enter their home.</a:t>
            </a:r>
            <a:endParaRPr lang="en-US" sz="2800" b="0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044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18576E04-BA34-4597-8F97-B162CC6EB5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E042673-822C-46F2-A208-165D88D07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3"/>
            <a:ext cx="9144000" cy="20089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6BEB57C-767A-46B2-9BA5-F4F819024B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233978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C3477A7-8AEF-46BF-AC02-D5FC1E680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58587" y="0"/>
            <a:ext cx="255444" cy="200955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018B765-6717-4B34-BFEF-724385420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0" y="1299548"/>
            <a:ext cx="1326776" cy="69557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45F12F5-726F-4271-BC7E-64F830BADF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498362" y="1171094"/>
            <a:ext cx="3645638" cy="82402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F5DB7FB-9146-42E5-86F5-98E06A0DC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726528" y="0"/>
            <a:ext cx="1610412" cy="199511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E04529D-24E4-0522-251F-A7D3445FE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533399"/>
            <a:ext cx="6438900" cy="1095565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 defTabSz="914400"/>
            <a:r>
              <a:rPr lang="en-US" sz="4000" b="1" i="0" dirty="0">
                <a:latin typeface="Garamond" panose="02020404030301010803" pitchFamily="18" charset="0"/>
              </a:rPr>
              <a:t>HOW CAN WE SOLVE THE PROBLEM?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96FB07B-2FCF-46DD-933B-15CB99718E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695764" y="-14436"/>
            <a:ext cx="179295" cy="200955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2FECA910-7D56-C8B3-3374-1C8E3CF68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14" y="2035655"/>
            <a:ext cx="2365310" cy="4683785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258278-8497-C653-C09E-24D1BAC98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857" y="6398878"/>
            <a:ext cx="35316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312CC964-A50B-4C29-B4E4-2C30BB34CCF3}" type="slidenum">
              <a:rPr lang="en-US" smtClean="0"/>
              <a:pPr defTabSz="914400">
                <a:spcAft>
                  <a:spcPts val="600"/>
                </a:spcAft>
              </a:pPr>
              <a:t>5</a:t>
            </a:fld>
            <a:endParaRPr lang="en-US"/>
          </a:p>
        </p:txBody>
      </p:sp>
      <p:pic>
        <p:nvPicPr>
          <p:cNvPr id="4" name="Picture 3" descr="Icon&#10;&#10;Description automatically generated with medium confidence">
            <a:extLst>
              <a:ext uri="{FF2B5EF4-FFF2-40B4-BE49-F238E27FC236}">
                <a16:creationId xmlns:a16="http://schemas.microsoft.com/office/drawing/2014/main" id="{E87E90EC-A3D8-EB6D-14F2-42C4414446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4" r="9253"/>
          <a:stretch/>
        </p:blipFill>
        <p:spPr>
          <a:xfrm>
            <a:off x="7940233" y="0"/>
            <a:ext cx="1203767" cy="102147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E651404-6B5F-A41B-2430-FAC30D031544}"/>
              </a:ext>
            </a:extLst>
          </p:cNvPr>
          <p:cNvSpPr txBox="1">
            <a:spLocks/>
          </p:cNvSpPr>
          <p:nvPr/>
        </p:nvSpPr>
        <p:spPr>
          <a:xfrm>
            <a:off x="672115" y="404370"/>
            <a:ext cx="7444836" cy="8690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i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29445E82-7FDB-7E71-77F8-11801B159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8795" y="2124145"/>
            <a:ext cx="5846263" cy="4595295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en-US" b="1" u="sng" dirty="0">
                <a:solidFill>
                  <a:schemeClr val="tx1"/>
                </a:solidFill>
                <a:latin typeface="Garamond" panose="02020404030301010803" pitchFamily="18" charset="0"/>
              </a:rPr>
              <a:t>New and Improved Moving App that will:</a:t>
            </a:r>
          </a:p>
          <a:p>
            <a:pPr fontAlgn="base">
              <a:spcAft>
                <a:spcPts val="1200"/>
              </a:spcAft>
            </a:pPr>
            <a:r>
              <a:rPr 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Automate costing and booking for Jason’s Moving Inc.</a:t>
            </a:r>
          </a:p>
          <a:p>
            <a:pPr fontAlgn="base">
              <a:spcAft>
                <a:spcPts val="1200"/>
              </a:spcAft>
            </a:pPr>
            <a:r>
              <a:rPr 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Cut down wait times between booking and confirmation of moving trips for Customers.</a:t>
            </a:r>
          </a:p>
          <a:p>
            <a:pPr fontAlgn="base">
              <a:spcAft>
                <a:spcPts val="1200"/>
              </a:spcAft>
            </a:pPr>
            <a:r>
              <a:rPr 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Improve accuracy of costing by providing Jason with more information.</a:t>
            </a:r>
          </a:p>
          <a:p>
            <a:pPr fontAlgn="base">
              <a:spcAft>
                <a:spcPts val="1200"/>
              </a:spcAft>
            </a:pPr>
            <a:r>
              <a:rPr lang="en-US" sz="2200" dirty="0">
                <a:solidFill>
                  <a:schemeClr val="tx1"/>
                </a:solidFill>
                <a:latin typeface="Garamond" panose="02020404030301010803" pitchFamily="18" charset="0"/>
              </a:rPr>
              <a:t>Provide Transparency to Customers </a:t>
            </a:r>
            <a:endParaRPr lang="en-CA" sz="2200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fontAlgn="base"/>
            <a:r>
              <a:rPr lang="en-CA" sz="2200" dirty="0">
                <a:solidFill>
                  <a:schemeClr val="tx1"/>
                </a:solidFill>
                <a:latin typeface="Garamond" panose="02020404030301010803" pitchFamily="18" charset="0"/>
              </a:rPr>
              <a:t>Look prettier </a:t>
            </a:r>
            <a:r>
              <a:rPr lang="en-CA" sz="2200" dirty="0">
                <a:solidFill>
                  <a:schemeClr val="tx1"/>
                </a:solidFill>
                <a:latin typeface="Garamond" panose="02020404030301010803" pitchFamily="18" charset="0"/>
                <a:sym typeface="Wingdings" panose="05000000000000000000" pitchFamily="2" charset="2"/>
              </a:rPr>
              <a:t></a:t>
            </a:r>
            <a:endParaRPr lang="en-US" sz="22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591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18576E04-BA34-4597-8F97-B162CC6EB5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E042673-822C-46F2-A208-165D88D07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3"/>
            <a:ext cx="9144000" cy="20089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6BEB57C-767A-46B2-9BA5-F4F819024B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233978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C3477A7-8AEF-46BF-AC02-D5FC1E680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58587" y="0"/>
            <a:ext cx="255444" cy="200955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018B765-6717-4B34-BFEF-724385420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0" y="1299548"/>
            <a:ext cx="1326776" cy="69557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45F12F5-726F-4271-BC7E-64F830BADF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498362" y="1171094"/>
            <a:ext cx="3645638" cy="82402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F5DB7FB-9146-42E5-86F5-98E06A0DC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726528" y="0"/>
            <a:ext cx="1610412" cy="199511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E04529D-24E4-0522-251F-A7D3445FE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533399"/>
            <a:ext cx="6209669" cy="109556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/>
            <a:r>
              <a:rPr lang="en-CA" sz="3600" b="1" i="0" dirty="0">
                <a:latin typeface="Garamond" panose="02020404030301010803" pitchFamily="18" charset="0"/>
                <a:cs typeface="Calibri" panose="020F0502020204030204" pitchFamily="34" charset="0"/>
              </a:rPr>
              <a:t>OK GREAT. BUT HOW DOES IT WORK?</a:t>
            </a:r>
            <a:endParaRPr lang="en-US" sz="3400" b="1" i="0" dirty="0">
              <a:latin typeface="Garamond" panose="02020404030301010803" pitchFamily="18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96FB07B-2FCF-46DD-933B-15CB99718E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695764" y="-14436"/>
            <a:ext cx="179295" cy="200955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258278-8497-C653-C09E-24D1BAC98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857" y="6398878"/>
            <a:ext cx="35316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312CC964-A50B-4C29-B4E4-2C30BB34CCF3}" type="slidenum">
              <a:rPr lang="en-US" smtClean="0"/>
              <a:pPr defTabSz="914400">
                <a:spcAft>
                  <a:spcPts val="600"/>
                </a:spcAft>
              </a:pPr>
              <a:t>6</a:t>
            </a:fld>
            <a:endParaRPr lang="en-US"/>
          </a:p>
        </p:txBody>
      </p:sp>
      <p:pic>
        <p:nvPicPr>
          <p:cNvPr id="4" name="Picture 3" descr="Icon&#10;&#10;Description automatically generated with medium confidence">
            <a:extLst>
              <a:ext uri="{FF2B5EF4-FFF2-40B4-BE49-F238E27FC236}">
                <a16:creationId xmlns:a16="http://schemas.microsoft.com/office/drawing/2014/main" id="{E87E90EC-A3D8-EB6D-14F2-42C4414446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4" r="9253"/>
          <a:stretch/>
        </p:blipFill>
        <p:spPr>
          <a:xfrm>
            <a:off x="7940233" y="0"/>
            <a:ext cx="1203767" cy="102147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E651404-6B5F-A41B-2430-FAC30D031544}"/>
              </a:ext>
            </a:extLst>
          </p:cNvPr>
          <p:cNvSpPr txBox="1">
            <a:spLocks/>
          </p:cNvSpPr>
          <p:nvPr/>
        </p:nvSpPr>
        <p:spPr>
          <a:xfrm>
            <a:off x="672115" y="404370"/>
            <a:ext cx="7444836" cy="8690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i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561E7DE-15DF-D25E-DAD5-5F3FB9E13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64902" y="2035655"/>
            <a:ext cx="8877782" cy="1124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The App consists of 3 different flows: </a:t>
            </a:r>
          </a:p>
          <a:p>
            <a:endParaRPr lang="en-US" dirty="0">
              <a:solidFill>
                <a:schemeClr val="tx1"/>
              </a:solidFill>
              <a:latin typeface="Garamond" panose="02020404030301010803" pitchFamily="18" charset="0"/>
              <a:cs typeface="Calibri" panose="020F0502020204030204" pitchFamily="34" charset="0"/>
            </a:endParaRPr>
          </a:p>
          <a:p>
            <a:endParaRPr lang="en-US" dirty="0">
              <a:solidFill>
                <a:schemeClr val="tx1"/>
              </a:solidFill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pic>
        <p:nvPicPr>
          <p:cNvPr id="8" name="Graphic 7" descr="Store outline">
            <a:extLst>
              <a:ext uri="{FF2B5EF4-FFF2-40B4-BE49-F238E27FC236}">
                <a16:creationId xmlns:a16="http://schemas.microsoft.com/office/drawing/2014/main" id="{E2BF6301-5DAF-FF53-4147-9C8B0EFB2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15283" y="2790223"/>
            <a:ext cx="1147912" cy="1147912"/>
          </a:xfrm>
          <a:prstGeom prst="rect">
            <a:avLst/>
          </a:prstGeom>
        </p:spPr>
      </p:pic>
      <p:pic>
        <p:nvPicPr>
          <p:cNvPr id="11" name="Graphic 10" descr="Construction worker male outline">
            <a:extLst>
              <a:ext uri="{FF2B5EF4-FFF2-40B4-BE49-F238E27FC236}">
                <a16:creationId xmlns:a16="http://schemas.microsoft.com/office/drawing/2014/main" id="{3A276723-E888-A4E4-BE40-0D610FBB22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29121" y="4156581"/>
            <a:ext cx="1134074" cy="1134074"/>
          </a:xfrm>
          <a:prstGeom prst="rect">
            <a:avLst/>
          </a:prstGeom>
        </p:spPr>
      </p:pic>
      <p:pic>
        <p:nvPicPr>
          <p:cNvPr id="12" name="Graphic 11" descr="Office Chair outline">
            <a:extLst>
              <a:ext uri="{FF2B5EF4-FFF2-40B4-BE49-F238E27FC236}">
                <a16:creationId xmlns:a16="http://schemas.microsoft.com/office/drawing/2014/main" id="{5631DA0A-2186-0CFC-D672-93F481FB5A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829121" y="5409770"/>
            <a:ext cx="1147912" cy="1147912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A63C076B-DF68-3761-4B86-2053AB6632EB}"/>
              </a:ext>
            </a:extLst>
          </p:cNvPr>
          <p:cNvSpPr txBox="1">
            <a:spLocks/>
          </p:cNvSpPr>
          <p:nvPr/>
        </p:nvSpPr>
        <p:spPr>
          <a:xfrm>
            <a:off x="2963195" y="4520276"/>
            <a:ext cx="3598106" cy="4140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Customer Flow</a:t>
            </a:r>
          </a:p>
          <a:p>
            <a:pPr algn="l">
              <a:spcAft>
                <a:spcPts val="600"/>
              </a:spcAft>
            </a:pPr>
            <a:endParaRPr lang="en-US" sz="2400" dirty="0">
              <a:solidFill>
                <a:schemeClr val="tx1"/>
              </a:solidFill>
              <a:latin typeface="Garamond" panose="02020404030301010803" pitchFamily="18" charset="0"/>
              <a:cs typeface="Calibri" panose="020F0502020204030204" pitchFamily="34" charset="0"/>
            </a:endParaRPr>
          </a:p>
          <a:p>
            <a:pPr algn="l">
              <a:spcAft>
                <a:spcPts val="600"/>
              </a:spcAft>
            </a:pPr>
            <a:endParaRPr lang="en-US" sz="2400" dirty="0">
              <a:solidFill>
                <a:schemeClr val="tx1"/>
              </a:solidFill>
              <a:latin typeface="Garamond" panose="02020404030301010803" pitchFamily="18" charset="0"/>
              <a:cs typeface="Calibri" panose="020F0502020204030204" pitchFamily="34" charset="0"/>
            </a:endParaRPr>
          </a:p>
          <a:p>
            <a:pPr algn="l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Employee Flow</a:t>
            </a:r>
          </a:p>
          <a:p>
            <a:pPr algn="l">
              <a:spcAft>
                <a:spcPts val="600"/>
              </a:spcAft>
            </a:pPr>
            <a:endParaRPr lang="en-US" sz="2400" dirty="0">
              <a:solidFill>
                <a:schemeClr val="tx1"/>
              </a:solidFill>
              <a:latin typeface="Garamond" panose="02020404030301010803" pitchFamily="18" charset="0"/>
              <a:cs typeface="Calibri" panose="020F0502020204030204" pitchFamily="34" charset="0"/>
            </a:endParaRPr>
          </a:p>
          <a:p>
            <a:pPr algn="l">
              <a:spcAft>
                <a:spcPts val="600"/>
              </a:spcAft>
            </a:pPr>
            <a:endParaRPr lang="en-US" sz="2400" dirty="0">
              <a:solidFill>
                <a:schemeClr val="tx1"/>
              </a:solidFill>
              <a:latin typeface="Garamond" panose="02020404030301010803" pitchFamily="18" charset="0"/>
              <a:cs typeface="Calibri" panose="020F0502020204030204" pitchFamily="34" charset="0"/>
            </a:endParaRPr>
          </a:p>
          <a:p>
            <a:pPr algn="l"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Manager Flow</a:t>
            </a:r>
          </a:p>
        </p:txBody>
      </p:sp>
    </p:spTree>
    <p:extLst>
      <p:ext uri="{BB962C8B-B14F-4D97-AF65-F5344CB8AC3E}">
        <p14:creationId xmlns:p14="http://schemas.microsoft.com/office/powerpoint/2010/main" val="2157228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18576E04-BA34-4597-8F97-B162CC6EB5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E042673-822C-46F2-A208-165D88D07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3"/>
            <a:ext cx="9144000" cy="20089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6BEB57C-767A-46B2-9BA5-F4F819024B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233978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C3477A7-8AEF-46BF-AC02-D5FC1E680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58587" y="0"/>
            <a:ext cx="255444" cy="200955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018B765-6717-4B34-BFEF-724385420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0" y="1299548"/>
            <a:ext cx="1326776" cy="69557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45F12F5-726F-4271-BC7E-64F830BADF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498362" y="1171094"/>
            <a:ext cx="3645638" cy="82402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F5DB7FB-9146-42E5-86F5-98E06A0DC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726528" y="0"/>
            <a:ext cx="1610412" cy="199511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E04529D-24E4-0522-251F-A7D3445FE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4410" y="588283"/>
            <a:ext cx="6209669" cy="109556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CA" sz="3600" b="1" i="0" dirty="0">
                <a:latin typeface="Garamond" panose="02020404030301010803" pitchFamily="18" charset="0"/>
                <a:cs typeface="Calibri" panose="020F0502020204030204" pitchFamily="34" charset="0"/>
              </a:rPr>
              <a:t>WHO IS THIS APP FOR?</a:t>
            </a:r>
            <a:endParaRPr lang="en-US" sz="3400" b="1" i="0" dirty="0">
              <a:latin typeface="Garamond" panose="02020404030301010803" pitchFamily="18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96FB07B-2FCF-46DD-933B-15CB99718E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695764" y="-14436"/>
            <a:ext cx="179295" cy="200955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258278-8497-C653-C09E-24D1BAC98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1857" y="6398878"/>
            <a:ext cx="35316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312CC964-A50B-4C29-B4E4-2C30BB34CCF3}" type="slidenum">
              <a:rPr lang="en-US" smtClean="0"/>
              <a:pPr defTabSz="914400"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4" name="Picture 3" descr="Icon&#10;&#10;Description automatically generated with medium confidence">
            <a:extLst>
              <a:ext uri="{FF2B5EF4-FFF2-40B4-BE49-F238E27FC236}">
                <a16:creationId xmlns:a16="http://schemas.microsoft.com/office/drawing/2014/main" id="{E87E90EC-A3D8-EB6D-14F2-42C4414446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4" r="9253"/>
          <a:stretch/>
        </p:blipFill>
        <p:spPr>
          <a:xfrm>
            <a:off x="7940233" y="0"/>
            <a:ext cx="1203767" cy="102147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E651404-6B5F-A41B-2430-FAC30D031544}"/>
              </a:ext>
            </a:extLst>
          </p:cNvPr>
          <p:cNvSpPr txBox="1">
            <a:spLocks/>
          </p:cNvSpPr>
          <p:nvPr/>
        </p:nvSpPr>
        <p:spPr>
          <a:xfrm>
            <a:off x="672115" y="404370"/>
            <a:ext cx="7444836" cy="8690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i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D59C76-5F53-EBCE-CAFC-CE17F7739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3121" y="2012307"/>
            <a:ext cx="5007373" cy="484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517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8590DAC5-BA81-4AF8-B0CA-D66712B305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BAB7E7E-14BD-4509-AD05-57C2EF74C1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F71FB53-5105-64BD-A572-0889B743B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442" y="1463595"/>
            <a:ext cx="4395508" cy="3175080"/>
          </a:xfrm>
        </p:spPr>
        <p:txBody>
          <a:bodyPr>
            <a:noAutofit/>
          </a:bodyPr>
          <a:lstStyle/>
          <a:p>
            <a:pPr algn="ctr">
              <a:spcAft>
                <a:spcPts val="1800"/>
              </a:spcAft>
            </a:pPr>
            <a:r>
              <a:rPr lang="en-CA" sz="6600" b="1" i="0" dirty="0" err="1">
                <a:latin typeface="Garamond" panose="02020404030301010803" pitchFamily="18" charset="0"/>
                <a:cs typeface="Calibri" panose="020F0502020204030204" pitchFamily="34" charset="0"/>
              </a:rPr>
              <a:t>ThanK</a:t>
            </a:r>
            <a:br>
              <a:rPr lang="en-CA" sz="6600" b="1" i="0" dirty="0">
                <a:latin typeface="Garamond" panose="02020404030301010803" pitchFamily="18" charset="0"/>
                <a:cs typeface="Calibri" panose="020F0502020204030204" pitchFamily="34" charset="0"/>
              </a:rPr>
            </a:br>
            <a:r>
              <a:rPr lang="en-CA" sz="6600" b="1" i="0" dirty="0">
                <a:latin typeface="Garamond" panose="02020404030301010803" pitchFamily="18" charset="0"/>
                <a:cs typeface="Calibri" panose="020F0502020204030204" pitchFamily="34" charset="0"/>
              </a:rPr>
              <a:t> you!</a:t>
            </a:r>
          </a:p>
        </p:txBody>
      </p:sp>
      <p:pic>
        <p:nvPicPr>
          <p:cNvPr id="10" name="Picture 9" descr="A mosaic of colorful geometric shapes">
            <a:extLst>
              <a:ext uri="{FF2B5EF4-FFF2-40B4-BE49-F238E27FC236}">
                <a16:creationId xmlns:a16="http://schemas.microsoft.com/office/drawing/2014/main" id="{A3A746B8-DE77-872A-59BB-E63A697F5C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954" b="-1"/>
          <a:stretch/>
        </p:blipFill>
        <p:spPr>
          <a:xfrm>
            <a:off x="4" y="10"/>
            <a:ext cx="3663283" cy="6857990"/>
          </a:xfrm>
          <a:custGeom>
            <a:avLst/>
            <a:gdLst/>
            <a:ahLst/>
            <a:cxnLst/>
            <a:rect l="l" t="t" r="r" b="b"/>
            <a:pathLst>
              <a:path w="4742121" h="3429000">
                <a:moveTo>
                  <a:pt x="0" y="0"/>
                </a:moveTo>
                <a:lnTo>
                  <a:pt x="4306186" y="0"/>
                </a:lnTo>
                <a:lnTo>
                  <a:pt x="4742121" y="3429000"/>
                </a:lnTo>
                <a:lnTo>
                  <a:pt x="0" y="3429000"/>
                </a:lnTo>
                <a:close/>
              </a:path>
            </a:pathLst>
          </a:cu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836AB60-5854-4E5A-BBFD-9E71A8600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432102" y="0"/>
            <a:ext cx="501281" cy="68580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258278-8497-C653-C09E-24D1BAC98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3742" y="6398878"/>
            <a:ext cx="501281" cy="459122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fld id="{312CC964-A50B-4C29-B4E4-2C30BB34CCF3}" type="slidenum">
              <a:rPr lang="en-US" sz="2400" smtClean="0"/>
              <a:pPr>
                <a:spcAft>
                  <a:spcPts val="600"/>
                </a:spcAft>
              </a:pPr>
              <a:t>8</a:t>
            </a:fld>
            <a:endParaRPr lang="en-US" sz="2400" dirty="0"/>
          </a:p>
        </p:txBody>
      </p:sp>
      <p:pic>
        <p:nvPicPr>
          <p:cNvPr id="4" name="Picture 3" descr="Icon&#10;&#10;Description automatically generated with medium confidence">
            <a:extLst>
              <a:ext uri="{FF2B5EF4-FFF2-40B4-BE49-F238E27FC236}">
                <a16:creationId xmlns:a16="http://schemas.microsoft.com/office/drawing/2014/main" id="{E87E90EC-A3D8-EB6D-14F2-42C4414446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4" r="9253"/>
          <a:stretch/>
        </p:blipFill>
        <p:spPr>
          <a:xfrm>
            <a:off x="7940233" y="0"/>
            <a:ext cx="1203767" cy="102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197794"/>
      </p:ext>
    </p:extLst>
  </p:cSld>
  <p:clrMapOvr>
    <a:masterClrMapping/>
  </p:clrMapOvr>
</p:sld>
</file>

<file path=ppt/theme/theme1.xml><?xml version="1.0" encoding="utf-8"?>
<a:theme xmlns:a="http://schemas.openxmlformats.org/drawingml/2006/main" name="AngleLinesVTI">
  <a:themeElements>
    <a:clrScheme name="AnalogousFromLightSeedRightStep">
      <a:dk1>
        <a:srgbClr val="000000"/>
      </a:dk1>
      <a:lt1>
        <a:srgbClr val="FFFFFF"/>
      </a:lt1>
      <a:dk2>
        <a:srgbClr val="3A3621"/>
      </a:dk2>
      <a:lt2>
        <a:srgbClr val="E2E8E5"/>
      </a:lt2>
      <a:accent1>
        <a:srgbClr val="EA73A4"/>
      </a:accent1>
      <a:accent2>
        <a:srgbClr val="E55454"/>
      </a:accent2>
      <a:accent3>
        <a:srgbClr val="E59053"/>
      </a:accent3>
      <a:accent4>
        <a:srgbClr val="B6A343"/>
      </a:accent4>
      <a:accent5>
        <a:srgbClr val="95AB54"/>
      </a:accent5>
      <a:accent6>
        <a:srgbClr val="69B643"/>
      </a:accent6>
      <a:hlink>
        <a:srgbClr val="578F78"/>
      </a:hlink>
      <a:folHlink>
        <a:srgbClr val="7F7F7F"/>
      </a:folHlink>
    </a:clrScheme>
    <a:fontScheme name="Walbaum Light Univers Light">
      <a:majorFont>
        <a:latin typeface="Walbaum Display Light"/>
        <a:ea typeface=""/>
        <a:cs typeface=""/>
      </a:majorFont>
      <a:minorFont>
        <a:latin typeface="Univers Condense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gleLinesVTI" id="{BC1FC193-C72F-4761-9899-1105EDF6BAE8}" vid="{64612625-F022-44B7-B9FA-9D26DEDBDC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1752</TotalTime>
  <Words>244</Words>
  <Application>Microsoft Office PowerPoint</Application>
  <PresentationFormat>On-screen Show (4:3)</PresentationFormat>
  <Paragraphs>55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Garamond</vt:lpstr>
      <vt:lpstr>Univers Condensed Light</vt:lpstr>
      <vt:lpstr>Walbaum Display Light</vt:lpstr>
      <vt:lpstr>AngleLinesVTI</vt:lpstr>
      <vt:lpstr>DESIGN DAY PRESENTATION</vt:lpstr>
      <vt:lpstr>INTRODUCTION</vt:lpstr>
      <vt:lpstr>MEET THE TEAM</vt:lpstr>
      <vt:lpstr>WHAT’S THE PROBLEM? </vt:lpstr>
      <vt:lpstr>HOW CAN WE SOLVE THE PROBLEM?</vt:lpstr>
      <vt:lpstr>OK GREAT. BUT HOW DOES IT WORK?</vt:lpstr>
      <vt:lpstr>WHO IS THIS APP FOR?</vt:lpstr>
      <vt:lpstr>ThanK 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PROJECT PRESENTATION</dc:title>
  <dc:creator>Desmond Osagie</dc:creator>
  <cp:lastModifiedBy>Basit Alhassan</cp:lastModifiedBy>
  <cp:revision>29</cp:revision>
  <dcterms:created xsi:type="dcterms:W3CDTF">2023-03-27T15:04:41Z</dcterms:created>
  <dcterms:modified xsi:type="dcterms:W3CDTF">2023-03-30T03:41:59Z</dcterms:modified>
</cp:coreProperties>
</file>