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6.xml" ContentType="application/inkml+xml"/>
  <Override PartName="/ppt/notesSlides/notesSlide6.xml" ContentType="application/vnd.openxmlformats-officedocument.presentationml.notesSlide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notesSlides/notesSlide7.xml" ContentType="application/vnd.openxmlformats-officedocument.presentationml.notesSlide+xml"/>
  <Override PartName="/ppt/ink/ink30.xml" ContentType="application/inkml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74" r:id="rId2"/>
    <p:sldId id="261" r:id="rId3"/>
    <p:sldId id="275" r:id="rId4"/>
    <p:sldId id="276" r:id="rId5"/>
    <p:sldId id="262" r:id="rId6"/>
    <p:sldId id="263" r:id="rId7"/>
    <p:sldId id="277" r:id="rId8"/>
    <p:sldId id="278" r:id="rId9"/>
    <p:sldId id="264" r:id="rId10"/>
    <p:sldId id="265" r:id="rId11"/>
    <p:sldId id="266" r:id="rId12"/>
    <p:sldId id="280" r:id="rId13"/>
    <p:sldId id="281" r:id="rId14"/>
    <p:sldId id="267" r:id="rId15"/>
    <p:sldId id="282" r:id="rId16"/>
    <p:sldId id="283" r:id="rId17"/>
    <p:sldId id="268" r:id="rId18"/>
    <p:sldId id="269" r:id="rId19"/>
    <p:sldId id="279" r:id="rId20"/>
    <p:sldId id="270" r:id="rId21"/>
    <p:sldId id="271" r:id="rId22"/>
    <p:sldId id="272" r:id="rId23"/>
    <p:sldId id="284" r:id="rId24"/>
    <p:sldId id="285" r:id="rId25"/>
    <p:sldId id="27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0165" autoAdjust="0"/>
  </p:normalViewPr>
  <p:slideViewPr>
    <p:cSldViewPr snapToGrid="0">
      <p:cViewPr>
        <p:scale>
          <a:sx n="80" d="100"/>
          <a:sy n="80" d="100"/>
        </p:scale>
        <p:origin x="1443" y="-11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6:54:24.541"/>
    </inkml:context>
    <inkml:brush xml:id="br0">
      <inkml:brushProperty name="width" value="0.025" units="cm"/>
      <inkml:brushProperty name="height" value="0.025" units="cm"/>
    </inkml:brush>
  </inkml:definitions>
  <inkml:traceGroup>
    <inkml:annotationXML>
      <emma:emma xmlns:emma="http://www.w3.org/2003/04/emma" version="1.0">
        <emma:interpretation id="{5A46E59E-308C-4189-936B-49656E93CCF6}" emma:medium="tactile" emma:mode="ink">
          <msink:context xmlns:msink="http://schemas.microsoft.com/ink/2010/main" type="inkDrawing"/>
        </emma:interpretation>
      </emma:emma>
    </inkml:annotationXML>
    <inkml:trace contextRef="#ctx0" brushRef="#br0">434 4431 1664,'0'0'704,"0"7"-384,0-7 32,0 0 384,0 0-96,-7 6-64,1-6-256,6 0-128,-6 6-192,-1-6 0,7 0 192,0 6 192,-6 1-256,6-7-64,-7 7-64,7-1 0,0 0 0,0 0 0,-6 1 0,0-1 64,6 1 96,-7-1 128,7-6 64,0 6 32,0 0-192,0 1-64,0 0-64,0-1 32,7 0 0,-7 0 32,0 1 0,6-1-64,-6 1-64,0-1 32,0 0-32,6 0 0,-6 1 0,0-7-96,0 7 64,7-1 32,-7-6 0,0 6 0,6-6 64,-6 6-96,7-6 0,-7 7-32,6-7 0,0 7 0,1-7 0,-7 0 64,6 0 64,0 0 96,-6 0 128,7-7-64,-7 0-64,6 1-224,-6 0-96,0-7 64,0 0 96,0-6-32,0 6 0,0 1 96,0-1 32,0-6-128,0 13 32,0-7-64,0 0 0,0 1 64,0-8 64,0 8 32,0-1 32,0 0-64,0-6 32,0 0 0,0 6 96,0-6-96,0-7 0,0 8-32,0-2 32,0 2-64,0-2-32,0 1 32,0 6 32,0-5-32,0 4-32,0-4 32,0 4 32,0 2-96,0-1-64,0 0 128,0 7 32,0 0-96,0-7 32,-6 13 0,6-7 0,0 1-96,0 6 64,0-6-192,0 6-96,0 0-320,0 0-64,0 0-704,6 0-1216,-6 6 480</inkml:trace>
  </inkml:traceGroup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6:55:17.017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375 998 128,'0'14'160,"0"-7"-64,0 14 96,0-14 192,0 8 0,0-8 32,0 7-160,0 0 0,7 0-160,-7-7-64,0 7 64,7 0 64,-7 8 224,7-8 128,-7 0-192,8 7-32,-8-7-160,0 0-96,0 1-96,0-1-32,-8 0-96,8 7-32,-7-7 128,0 0 32,7 1 192,-7-8 64,0 7 0,7 0 32,-7-7-64,7 7 0,0 0-96,-7 1-64,7-1 96,0-7 0,-7 7-128,7-7 32,0 7 0,0-7 0,0 0 0,-7 0 64,7 0-320,0 0-64,0 1-960,0-8-384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6:55:18.228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277 814 2176,'0'0'864,"0"0"-448,14 7-352,-14-7 288,7 7-224,-7 1-64,7-2-128,-7 2 32,8-2 32,-1 2 64,-7-1-96,7 0 0,0 7 32,-7-7 64,7 0-32,-7 0-32,7 0-64,-7 7 32,0-6 32,7-8 64,-7 14-32,0-8-32,7-6 32,-7 8-32,0-1 0,7 0 0,-7 0 128,0 0 160,0-7-96,7 7-32,-7-7-64,0 7 0,0-7-224,0 8 32,0-2-128,0 2 64,0-8 96,0 0 96,0 0 64,0 6 96,0-6 192,0 0 128,0 0-256,0 0-64,0 0-192,0 0-96,0 0-32,0 0 96,0 0 0,0 0 32,0 0-160,0 0-32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6:55:18.458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376 1048 2752,'0'-14'-1472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6:55:41.117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26728 4541 2560,'20'0'960,"-20"0"-512,-20 20-960,20-20-32,0 19 256,0-19 128,0 19 256,-19 0 96,19 20 288,0-20 64,-19 0-64,19 20-32,-19-20-192,19 39 0,0-20-32,-19 20 96,19 0-32,-20 19 0,1-20 32,0 20 128,19-19-128,-19 0 0,-1 19-192,1-19-96,19-1 0,-19 1-32,19 0 64,-19 0-32,19-20-32,0 0-64,-20 1 32,20-20 32,0 20 64,0-39 32,0 19 96,0 0 96,0-19 64,0 0 96,0 0 64,0 0-288,0 0-64,0 0-160,0-19-32,20 0 96,-20-1 32,0 1-128,19 0 32,0 19 0,0-19 0,1-1 0,18 1 64,1 19-32,-20-19-32,19 19 32,1 0-32,-1 0 0,1-19 64,-1 19-32,-19 0 64,1 0-128,-1 19-64,0 0 128,-19 0-96,0 20-32,0-20 64,0 20 0,-19-20 96,0 0 32,-1 20-32,-18-20-64,19 0 32,-20 0 32,1-19 32,18 20 32,-18-1-64,19-19 32,-20 19 0,1-19 32,19 19-160,-20-19 32,20 0 0,-20 0 0,20 0-288,0 0-128,0-19-576,19 19-160,-20 0-1440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6:56:59.058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24651 12585 1024,'0'0'416,"0"0"-192,0 0 0,0 0 288,0 0-64,0 0 64,0 0-160,0 0-32,0 0-192,0 0-96,0 0 0,0 0-32,0 0 256,0-19 160,0 19 0,0 0 0,-19 0-32,19 0 0,0-19-64,0 19 32,-19 0-128,19 0 32,-19 0-160,19-19-128,-20 19 0,1 0 32,19 0 64,-19 0 32,0 0 32,-1-20 64,-18 20 32,19 0 32,-1 0 0,1-19-64,0 19 32,0 0-128,-1 0 0,1 0 32,-1 0 0,1 0-160,0 0-32,0 0 96,19 19 96,-20-19 32,20 0 64,-19 0-128,0 20 0,19-20-32,-19 19 32,19 0-64,-20 0-32,1-19 32,19 20-32,-19-1 0,0 0 64,19 0-32,-19 1-32,19-1 32,-20 0 32,20 0 96,-19 0 128,19 1-64,0-1-64,0 0-64,0 20 0,0-20-64,0 0-32,0 20 32,0-20-32,0 19 64,0-18 32,19-1-128,-19 0 32,20 0 64,-20 20 32,19-20-32,-19 0 32,19 20 0,0-39 32,-19 19 64,19 0 96,-19-19-128,20 20-32,-20-20 0,0 0 0,19 0 0,0 0 0,0 0-64,1 19 32,-1-19-64,0 0 64,0 0-64,1 0 64,19 19-128,-20-19 0,0 0 32,20 0 64,-39 0-32,19 0 64,0 0-64,0 0 64,1 0 0,-1 0 96,0 0-96,-19 0 0,19 0-96,1 0-96,-20-19-32,19 19 0,0 0-128,-19 0-64,0-19-640,19-1-3040,-19-18-896,0-1 2336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6:57:52.169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24900 14567 2048,'0'0'768,"0"0"-384,0-19-448,-19 19 192,19 0-96,0 0 64,-19 0 0,19-20 32,0 20 64,-20-18 32,20 18 320,0 0 480,-19 0-192,0 0-96,-1 0 32,2-20-256,-2 20-32,1 0-288,19 0-64,-19 0 0,-1 0 0,20 0 0,-18 0-64,-2 0 32,1 0-64,0 20-32,-1-20 96,1 18 64,0-18 64,19 20 32,-20-20-64,2 19-32,-2-19-96,1 19 32,0 1 0,-1-2 32,20-18-64,-19 20 32,19 18 0,-19-38 32,19 20 0,0-1 0,0 0 64,0 19 32,0-18-192,0-1 0,0-19 32,0 19 32,19-19 32,-19 20 64,0-1-32,19-19 0,-19 0-192,20 19-32,-20-19 32,19 20 0,0-20-64,1 18 64,-2-18-32,2 20-64,-20-1 160,19-19 96,-19 0 32,19 19 0,1-19-96,-20 0 32,19 0-64,-19 0 64,19 0-128,1 0 0,-20 0 32,18-19 64,2 19-96,-20-19 0,19 19-32,0-20 0,1 2 64,-2-2 0,2-18 64,-20 18-96,19 1 0,-19-20 32,19 1 0,-19 0 0,20-20 0,-20 20-96,0-20 64,0 0-32,0 20-64,0-20 96,0 0 64,0 0-64,0 20-64,0-39 64,-20 38 64,20-37 0,0 18 64,-19 20-128,19-40 0,0 40 32,-19-20 64,19 0-96,0 0 0,-20 20 32,20 0 64,0 18-96,0-18 0,0 38-32,0-20 0,0 2 64,0 18 64,0-20-32,0 20 64,0-19-128,0 19 0,0 0 32,0 0-160,0 0 32,0 0 64,0 0 32,-18 0 32,18 0-96,0 0 64,-20 0 32,20 0 0,0 0 0,0 0 0,0 0-96,0 19 64,-19 19 96,19-18 32,0-1-32,0 20-64,0-20 32,0 0-32,0 19 64,0-18 32,0 18-128,0-18 32,0-1 0,0 20 64,0-21-96,19 2 0,-19 18 32,0 1 0,0 0 0,20-21 64,-2 21-32,-18-20-32,20 1 32,-20-2-32,19 21 0,-19-20 64,0 1-96,0-1 0,19 0 32,-19 1 0,0-2-96,20 2 64,-20 18 32,0-18 0,0-1 0,0 0 64,0 1-32,19-2-32,-19 21 32,0-20-32,0 1-96,0-20 64,0 38 32,0-38 0,0 20 0,0-2 64,0 2-32,0-1-32,0 0 32,0-19-32,0 20 0,0-2 0,0 2 0,0-1 0,0 0-96,19-19 64,-19 20 96,0-20 32,0 19-32,0 0-64,0-19-64,0 20 32,0-2 32,0 2 0,0-1 0,20-19 0,-20 19-96,0-19 64,0 20 160,0-20 64,0 19-64,18-19-32,-18 0 32,0 0 0,0 19-224,0-19 0,20 0 96,-20 0 128,0 20-32,0-20 0,0 0 32,19 18 0,-19-18 0,0 0 0,19 0-160,-19 20 32,20-20 0,-20 0 0,19 19 0,-19-19 64,0 0-32,19 0-32,-19 19 32,20-19-32,-20 0 0,18 20 0,-18-20 0,0 0 64,20 0-320,-20 0-128,0 0-736,0 0-256,19 0-1088,0 0-1440,-19 0 1152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6:54:58.911"/>
    </inkml:context>
    <inkml:brush xml:id="br0">
      <inkml:brushProperty name="width" value="0.0265" units="cm"/>
      <inkml:brushProperty name="height" value="0.0265" units="cm"/>
    </inkml:brush>
  </inkml:definitions>
  <inkml:trace contextRef="#ctx0" brushRef="#br0">396 843 1408,'0'0'512,"0"7"-256,0-7-512,0 0 64,0 7 64,8 0 64,-8 1 480,0-1 192,6 0 192,-6 7 64,0 0-384,0-7-192,0 0-128,8 7-32,-8 0 64,0-7 96,6 8-64,-6-1 32,8 0 32,-8 0 64,0 0-96,0 0 0,0 1-160,0-1-64,0 0 0,0-7-32,-8 0 64,8 0 32,0 0 96,0-7-32,0 7 0,0-7-96,0 0-64,0 7 32,0-7 32,0 0-32,0 0-32,0 0 32,0 0 32,0 0-32,0 0 64,0 7-64,0-7-32,0 0 96,0 0 64,0 0-64,0 0-64,0 0 0,0 0-32,0 0 0,8 7-160,-8-7 32,0 0-512,6 0-192,-6 0-1152,8 0-736,-8 0 1184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02:55.858"/>
    </inkml:context>
    <inkml:brush xml:id="br0">
      <inkml:brushProperty name="width" value="0.025" units="cm"/>
      <inkml:brushProperty name="height" value="0.025" units="cm"/>
    </inkml:brush>
  </inkml:definitions>
  <inkml:traceGroup>
    <inkml:annotationXML>
      <emma:emma xmlns:emma="http://www.w3.org/2003/04/emma" version="1.0">
        <emma:interpretation id="{7650BF34-AF7C-472E-B9BB-D22C051B2778}" emma:medium="tactile" emma:mode="ink">
          <msink:context xmlns:msink="http://schemas.microsoft.com/ink/2010/main" type="inkDrawing"/>
        </emma:interpretation>
      </emma:emma>
    </inkml:annotationXML>
    <inkml:trace contextRef="#ctx0" brushRef="#br0">837 4326 1664,'0'0'608,"0"-10"-320,0 10 224,0 0 352,-10 0-192,10 0-32,-20 0-320,9-11-64,1 11-64,0 0-32,-10 0-192,9 0-32,1 0 224,-10 0 128,10 0-128,-1 11-32,-9-11 64,10 10 32,0 0-96,-11 0-96,21 11 0,-20-11-32,10 10 64,-1 1 320,11-11 128,-10 21-320,10-11-160,0 0-192,0 1 0,0 9 96,0-9 32,10-11-64,-10 10 0,11 1 192,-1-11 96,0 0 32,0 0 96,-10 1-320,21-1-64,-11-10-32,0 0-64,10 0 192,-9 0 32,9-10 128,-10 10 32,0-11-96,11 1-96,-11 0-96,0 0 32,0-11-128,-10 11 32,0-10 64,11-1 96,-11 1-64,-11 0-64,11-1-32,-10 1 96,10-1 0,-10 11 96,0 0-192,10 0 32,-10 10 32,10 0 96,0 0-64,-11 10 0,11 0-32,0 0-64,0 1 224,11 9 96,-11-10 96,10 11 64,0-1-96,10 0-96,-9 1 0,19-1-32,-20 1 0,11-1 0,-1-10-160,-10 0-32,1 11-480,-1-11-128,0-10-160,0 10 32,-10 0-256,10-10-1184,-10 0 224</inkml:trace>
  </inkml:traceGroup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03:01.891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622 4163 3584,'10'0'1408,"-10"0"-768,0 10-832,0-10 192,0 0-320,0 11-128,0-1 160,0-10 160,10 20 384,1-10 128,-1 11 192,11 9 32,-1 1 32,10 10 0,-9 0-160,10-11 32,-1 11-288,-10 0-64,1 0-32,-11-11 0,1 11 64,-1 0-160,-10 0-32,-10-1 0,-1 1 64,1-10 32,-11 10 96,1-1-160,0 1-96,0-10 32,-1-1 64,0 1-64,1 0 0,0-1-32,10-9-64,0-1-352,-11 0-160,10 1-928,1-11-1216,10 0 640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03:04.094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18290 1520 2304,'10'0'960,"-10"0"-512,0 0-448,0 0 160,0 0-192,0 0 32,0 0-64,0 0-64,-10 0 96,10 0 64,-10-10 0,-10 10-32,10 0 576,0-20 256,-21 20-160,0 0 32,11 0-352,-10 10-128,-2 0-128,2-10 0,0 10-64,9 0-32,-10 1 32,11-1-32,0 0 0,0 1 0,-1-1 64,10 0-96,1 0 0,0 10 160,0 1 64,10-1 192,0 11 96,10-11-128,0 11 32,0 0-224,11-1-96,0 0-32,-1-9 32,0-11-32,0 11 64,-9-21-128,20 10 0,-11 0 32,10-10 0,-9 0-96,0 0 64,-1 0 32,0-10 64,-10 10-96,10-10 0,-20 0-32,11-1 0,-1-9 64,-10-1 64,11 1-32,-11 0-32,0-1 32,0 1-32,0-11 0,0 21 0,0-10-96,0 10 64,0-1-32,0 1-64,0 0 160,0 10 32,0 0-96,0-11 32,0 11 0,0 0 64,10 0-32,-10 11-32,10 9 32,-10 1-32,10-11 64,-10 10 32,10 0-32,0 1 32,0 0-64,0-1-32,1-10 160,-1 10 32,1-10-64,9 11-96,-10-11 64,0 11-128,0-11 0,11 0 32,-11-10 0,11 10-160,-11-10 32,10 0-448,-10 10-160,0-10-1120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6:54:28.972"/>
    </inkml:context>
    <inkml:brush xml:id="br0">
      <inkml:brushProperty name="width" value="0.025" units="cm"/>
      <inkml:brushProperty name="height" value="0.025" units="cm"/>
    </inkml:brush>
  </inkml:definitions>
  <inkml:traceGroup>
    <inkml:annotationXML>
      <emma:emma xmlns:emma="http://www.w3.org/2003/04/emma" version="1.0">
        <emma:interpretation id="{4F65D346-A357-44A3-83AA-991241A5C2BF}" emma:medium="tactile" emma:mode="ink">
          <msink:context xmlns:msink="http://schemas.microsoft.com/ink/2010/main" type="inkDrawing"/>
        </emma:interpretation>
      </emma:emma>
    </inkml:annotationXML>
    <inkml:trace contextRef="#ctx0" brushRef="#br0">567 4037 2048,'7'7'864,"-7"-1"-448,0 0-128,0-6 352,0 6-160,0 7 64,0-6-192,6-1-32,-6 0-128,0 0-32,6 8-96,-6-8-64,7 6 32,-7-5-32,6 6 0,-6-7 0,7 6 0,-7 2 64,0-2-96,6 1 0,-6 0 32,0-7 64,0 6-32,0 2-32,0-2-64,0-6 32,0 8 96,-6-8 32,6 6-128,0 8 32,0-8-64,0 1 0,0 0 64,0-1 0,6 1 0,-6 0 0,0-1 0,0 8 64,6-8 96,-6 8 128,0-8-64,0 8 32,0-2-160,0-5-64,0 0 0,0-1-128,-6 2 0,6 4 64,-6-5 0,6 0-64,-7-7 0,1 7 64,6-6 64,0 5 0,-7-6-32,7 7 32,0-6-32,0 5-96,0-6 64,0 8 32,0-8 64,-6 6-32,6 1-32,0 0 32,0-7-32,-6 0 0,6 8 0,0-2 0,-7-6 0,1 8-160,6-2 32,-13-6 0,7 7-32,-1-6-32,1-1-32,6 0-576,-6-6-1216,-1 6 160</inkml:trace>
  </inkml:traceGroup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04:07.713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32290 2407 1408,'0'17'512,"0"-17"-256,0 17-160,0-17 224,0 16 0,0-16 64,-16 17-128,16-1 0,0 1 32,-17 16 160,17-16-192,0 16-64,-17 0-32,17 0 32,0 1 32,0 15 96,0 1-96,0 0 32,17 0-32,0 16 96,-1-16-32,17 16 64,-16 1-192,-1 16-96,18 0 32,-18-17-64,1 17-32,0 0 32,15-16-32,-14 16-96,14-17 64,-15 1 32,16-1 0,1 0 0,-18-16 0,0 17 64,2-34 32,-18 0-32,16 0 32,-16-16 0,0-1 32,0-16 0,-16 0 64,16-16-96,-18-17-64,2 16-96,0-16 32,16 0 96,-17-17 32,0 0-128,1 0-32,-1 0 96,0 1 32,1-18-96,16 17-32,0 1 32,0 15 64,0-15-64,16 15 0,-16 1 32,17 17 64,0-1-192,16 17 32,-16 0-32,15 0 64,18 17 32,-16-1 96,-1 17 160,-16-16 128,15 16-192,-14-16-32,-2 16-128,0-16-32,-16 16-32,17 0 0,-17-16 192,0 16 64,0 0-64,17-16-32,-17 16 32,0 0 0,-17-16-64,17 16 32,-17-17-64,1 18 64,16-18 0,-16 17 96,-2 1 32,2-18 32,0 17-128,16-16-32,-17 0-32,0-1 32,1 17-128,16-16 0,-17 0 32,17-17 0,-17 16-96,1 1 64,0-1-192,16 1-96,-18 0-448,2-1-160,16 1-928,0-1-1184,-16-16 768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04:09.778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8284 5562 3584,'-16'0'1408,"16"0"-768,0 16-1024,0-16 64,0 17-320,0 0-64,-17-1 384,17 1 160,0 0 320,-17 15 160,17-14 192,0 14 128,0 18 32,17-16-32,-17 32-192,17-16-32,-17 0-128,16 0 64,-16 16-192,0-16-96,16-17 32,-16 16-64,0-15-32,0-1 32,0-16-32,0 16 0,0-33 64,0 17 96,0-1 128,0-16 0,0 0 64,0-16-192,0-1-96,0 17 32,0-33 0,0 16-32,0-16-64,18 16-64,-18 0-32,16 1 64,0 0 64,18-1 0,-18 17-32,18-17-128,-2 17-64,2 0-64,-1 0 64,0 0 320,1 17 160,-18 0-64,0 15 32,2-15-160,-18 0-64,0 16 0,0-16-32,0 16-96,0-16 64,-18-1 96,2 17 96,0-16-128,-1-1-32,0 1 0,1 0 0,-18-1 0,2 1 64,-2 0-32,18-1 64,-1-16-352,0 16-128,1-32-320,-1 16-96,17-16-1088,0-1-928,0 0 992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04:12.987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8418 8998 3328,'16'-16'1216,"-16"16"-640,17 0-960,-1 0 64,-16-17 128,0 17 64,17 0 320,-17-17 192,0 1-192,0 16-32,0-16 96,-17-1 160,1 17-160,-17-17-64,16 17 32,0 0 64,-16 0-64,17 17 32,-18-17-160,18 33-64,-17-17 0,16 1-32,0 0 64,1 16 96,-1 0 128,17 1 0,0-2 64,0 2-128,17-1 32,-1 0-96,18 1 64,-18-2 0,17-15 32,1 0-128,-1-1-32,0 1-192,-16 0-64,16-17-384,-17 0-32,1 0-288,-17-17 0,17 0-608,-1 1-896,-16-1 640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04:13.450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8601 8467 6400,'0'17'2464,"0"-17"-1344,16 0-1376,-16 16 320,0 1-256,17-1-32,0 18 32,16 15 64,0 1 64,0 17 160,17-1 96,-17 17 192,0 17 96,-16-1-128,16 1 32,-33-1-160,0 1-64,0-17 0,-16 0-32,-18-17-64,1-16 32,0 0-128,0-17 0,0 0-256,-1-16-128,1 0-576,17-17-224,-18-17-1280,18 0-768,-1 17 1504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04:22.283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8633 5479 1408,'0'0'512,"0"0"-256,0 17 192,0-1 288,0 1-224,0 0-64,17-1-64,-17 1 64,0-1 192,0 1 64,17 16-160,-17-16 0,16-1-128,-16 1 0,17 0-224,-17-1-192,16 1-32,1 16 32,0-16 0,-17 32 64,16-15 96,1-1 0,-1 0 0,1 0-256,0 0 0,-1 17 96,1-17 128,-1 1-96,1 15-32,0-15 64,-17 15 32,16-15-32,1 15-64,-1 1 32,-16 0-32,0-17 0,0 17 64,0-17-96,0 17-64,-16-17 128,-1-16 32,17 16 0,-16-16-64,-1 16 32,17-17-32,-17 18 64,1-18 32,-1 1-32,1 16 32,16-16-64,-17 16-32,17 0 32,-17 0 32,1-16-32,-1 16 64,1-16-64,-1-1-32,17 1 32,0 0-32,-17-1 0,17-16 0,-16 17 0,16-1 0,0-16-288,0 0-128,0 0-832,0 0-320,0-16-672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07:01.309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8650 12137 256,'0'0'160,"0"0"-64,0 0 288,0 0 320,0 0 288,0 0 160,0 0-192,0 0-96,0 0-416,0 0-128,0 0-128,0 0-32,0 0-32,0 0 0,0 0-64,0 0 32,0 0 0,0 0 32,0 0 64,0 0-96,0 0 0,0 0 32,0 0 0,0 16 0,0-16 0,0 0 0,-17 17 64,17-17-32,0 0 64,0 0-64,-17 0 64,17 0-128,0 17 0,0-17-32,-16 0 32,16 16-64,0-16 64,-17 17-64,17-17-32,0 0-64,0 0 32,0 0 32,-16 16 64,16-16-32,0 0 64,0 0-64,0 0 64,0 0-128,0 17 0,-17-17-32,17 0 0,0 17 128,-17 16-32,17-17 64,0 1-128,0-17 0,0 17 96,0-1 32,0 1 32,0-1 0,0-16-64,0 17 32,17 0-64,-17-1-32,0 1 32,0-17 32,0 16-32,0-16-32,0 17 32,0-17 32,0 0 32,17 17 32,-17-17-64,0 0-64,16 0 32,-16 16 32,0-16-96,0 17-64,17-17 128,-17 0 32,0 16 0,16-16-64,-16 0 96,0 0 0,17 0-32,-17 0-64,0 0 96,17 0 0,-17 0-128,0 0 32,0 0 0,16-16 64,-16 16-96,17 0 0,-17-17 96,16 1 32,-16 16-32,0-17 32,17 17-128,-17-17 0,17 1 32,-17-17 0,16-1 0,-16 1 0,-16 0-96,16 0 64,0-17 32,0 17 64,0-17-32,0 17-32,-17-17-64,17 0 32,0 0 32,0 17 0,0-17 64,-17 17 32,17-17-128,0 0-32,-16 17 32,16-17 0,0 0 32,0 0 64,0 17-32,-17-17-32,17 17-64,0 0 32,0 0 32,0 16 64,0 1-32,0-18-32,0 34-64,0-16 32,0-1 96,0 17 96,0 0-128,0-16-96,0 16 32,0 0 64,0 0 192,0-17 128,0 17-352,0 0-64,0 0-32,0 0 32,0 17-32,0-1 32,0 1 0,0-1 0,0 1 64,0 16 64,17 0-32,-17 1-32,0-1 32,0 17-32,16-1 0,-16-15 0,0 15-96,17-15 0,0 15-32,-17 1 96,0 0-160,16 0 64,-16 0 0,0 0 64,0 16-32,17-32 32,-17-1 64,0 17 64,0-17-96,0 0 0,0-16 32,0 16 0,0-17-96,0 1 64,0 0 32,0-1 64,16 1-32,-16-17-32,0 16 32,0 1-32,0 0-96,17-1 64,-17 1 32,0-17 64,0 16-32,0 1-32,0-17 32,17 17 32,-17-17-96,0 16-64,0 1 64,16-17 64,-16 16 0,17-16 64,-17 17-128,16 0 0,-16-1-128,17-16-32,-17 17-352,17-17-32,-17 16-416,0-16-160,0-16-2848,16-1 2016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07:02.051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8865 11007 4480,'0'17'1760,"17"-1"-960,-17 1-864,0 0 288,0-1-160,0 1 32,0 16-64,16 0-32,1 17 32,0 0 96,15-1 160,-14 18 128,14 0 64,2-1-256,-1 0-64,-16 0-96,-1 1 32,0 0-64,2-1-32,-2 0 32,-16 0 32,16-16 32,-16 34 32,0-34-64,-16 16 32,16-16-64,-16 16 64,-2-16-64,2 0 64,0 0-64,-1-18-32,0 18 32,17 0 32,-16-16-32,-1 15 64,0-16-128,1 17-64,0-16-96,16-2 32,-18 2-128,2-1 32,0-16-512,-1-1-224,17 0-1312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08:05.085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32290 10692 2048,'0'-17'768,"0"17"-384,-16 0-256,16-16 320,0 16-64,0-17 32,-17 17-96,17-16 96,0 16-96,-17-17-96,1 0 32,16 17-96,-17-16 0,0-1-32,17 17 0,-16 0-64,-1-16 32,0 16-64,1-17 64,0 17 0,-1 0-32,0-17 32,1 17 64,-1 0 64,0 0-32,1 17-32,-1-17-96,0 17-64,1-17 32,0 16-32,-1-16 64,0 0 96,17 17 0,-16-17 64,-1 0-64,17 16 0,-17-16-32,17 0 0,-16 17-64,-1-17-64,17 17 96,-17-17 0,1 16-128,16 1 32,-16-1-64,16-16-64,-17 17 224,0 0 96,17-1-96,-16-16-64,16 17 0,0-1 32,-17 1 32,17 0 32,0-1-64,0 17-64,0 1 32,0-18 32,17 17 96,-17-16 64,0 16-96,16-16-32,-16-1-32,0 1 32,17 16 0,-17-16 32,0-1-64,17 1-64,-17-17 96,16 17 0,-16-1-32,0 1 32,0-1-128,16-16 0,-16 17-32,0 0 0,17-17 192,-17 16 224,17 1-64,-17-1-128,16 1-32,1-17-64,0 17 32,-1-1-64,1-16 64,0 0-128,-1 0 0,17 0 96,-16 0 96,-1 0-224,18 0 0,-1-16 64,0 16 128,-17 0 32,18-17 0,-1 17-256,17 0-64,-17-17 64,-17 17 32,18 0 64,-18-16 64,1 32-256,0-32-32,-1 16-512,-16 0-160,17-17-1376,0 17-1536,-17-16 1088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08:18.948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31294 12402 3712,'0'0'1408,"0"0"-768,0 0-672,0 0 288,0 0-160,0 0-64,0 0 64,0 0 64,16 0 224,-16 0 64,0 0-96,0 0 32,0 0-224,0 0-32,0 0 0,0 0 64,0 0 96,0-17-64,0 17 32,-16-33-32,16 16-96,-16-16-96,-1 16-96,17-16 32,-17 0 32,1 0 64,-1-1-96,17 1 0,-17-17 32,1 1 64,-1-1-96,0 0-64,-15 17 128,14-17 32,2 17 64,0-17 0,-18 0-160,1 0-32,0 17 32,-1-17 64,2 1-64,-2-1 0,1 17 32,0-17 64,-1 0-32,18 17-32,-17 0-64,16-1 32,1 1 96,-1 17 32,0-18-32,1 18-64,0-17 32,-2 16-32,-14-33-96,15 17 64,0-17-32,1 0 0,-1 1 64,0 15 64,1 1-32,16-17-32,-16 17 32,-2 0-32,18-17 0,-16 17 64,0-17-32,-1 17-32,0-17-64,1 17 32,-1 0 96,17-1 32,-17 1-128,1 0-32,0 0-64,-2 0 96,2-1 0,0 18 96,-1-17-32,17-1-32,-17 18 32,17-17 32,-16-1-32,-1 1-32,0-17 32,1 17-32,0 0 0,-2-17 0,2 17-96,16 0 64,-16 0-32,-1 16 0,0-16 64,1 0 64,-1-17-96,0 17 0,1-17 32,0 17 0,-2-1 0,2 1 64,0 0-96,-1 0 0,0 0-32,1-1 0,-1 18 64,0-17 0,1-17-96,16 33 64,-17-16 32,17 16 0,-17-16 0,17 17 0,-16 16 0,16-17 0,0 0 0,-16 17 64,16-16-32,0 16-32,0-17 32,0 17-32,0-16-96,-17 16 64,17 0-32,0-17 0,0 17 64,-17-17 0,1 1 0,16-1 64,-17 1 32,0-1 32,17 0-160,-16 1 32,16 16-160,0-17 32,-17 17 128,17-16 64,0 16 0,-17-17-128,1-16 32,-17 16 32,33 1 0,-17-1 0,1 0 0,-1 1 64,17 16-32,-17-17-32,17 17 32,0-16-32,0 16-96,0 0 64,0 0-32,0 0 0,0 0 64,0 0 64,-16 0-96,-1 0 0,17 16 32,-17-16 0,17 0 0,-16 17 0,16-17 0,-16 0 0,16 0 0,-17 16 0,17 1 0,-17 0 64,17-1-32,-16 17-32,-1-16 32,17 16 32,-17-16-96,1 16 0,16 0 96,-17-16 32,17 16-32,-17-16 32,1-1-64,16 1 64,-16 16-128,-1-16-64,17-1 64,0 1 0,-17-1 32,17 1 0,0-17 0,0 17 0,0-17 0,0 0 0,0 0 0,0 0 0,0 0 128,0 0 160,0 0 32,0 0 64,0 0-128,0 0-96,0-17-64,0 0-96,0 1 32,0-1-32,17 1 0,-17-1 64,0-16-32,0 16 64,17 1-128,-17-18 0,0 18 32,16-17 0,-16-1 0,0 1 64,16-17-96,1 17 0,-17-17 32,17 1 64,-17-1-96,16-17 0,-16 18 32,17-18 0,-17 17 0,0 1 0,-17-1 0,17 16 0,0 1-96,0 17 64,0 16 96,0-17 32,0 0-32,0 17-64,0 0-64,0 0 32,0 0 32,0 0 0,0 0 0,17 17 0,0 0 0,-17-1 0,16 1 0,1 16 0,0-16 0,-1 33 0,17-17 64,0 17 96,1-1-128,-18-15-96,18 15 32,-18-15 64,17-1 64,-16 0 32,-1 0 64,1 17 96,0-17-128,-1-16-96,1 16-32,-17-16 32,17-17-96,-17 16 0,0 1 96,16-17 96,-16 0-224,0 0-96,0 0-192,0 0-32,0 0-512,0 16-160,0-16-640,16 17-1536,-16 0 448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08:20.531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31876 12784 4608,'0'0'1760,"0"0"-960,0 16-864,0-16 288,0 0-320,0 0 0,0 0 32,0 0 96,0-16 0,-17 16-32,17-17 32,-16 17-128,16-17 64,-17 17 32,0-16 64,1 16-96,-17 0 0,16 0 32,-16 0 64,0 16-32,-1-16 64,18 17-64,-17 16-32,16-17 32,-16 18-32,33 16 64,-17-17 32,17 16 32,0 1 0,0 0-64,0-16 32,0 16-128,17-18-64,-1 2 64,1-18 64,16 18 0,-16-18 64,-1-16-64,1 0 64,0 0-64,-1 0-32,1-16 32,-1-18 32,1 1-96,-17-34 0,17-15 32,-17 16 64,16-34-32,-16 0-32,17 17 96,-17-16 0,0-1-32,0-16-64,0 32 32,0 2-32,0-2-96,0 18 0,0 16 64,0 0 0,0 1 32,0 32 0,0-16 0,0 16 0,0 1-96,0 16 0,0 0-32,0 0 96,0 0 0,0 33 32,0-16 0,0 16 64,0 16-32,-17 18-32,17 0 32,0-1-32,0 0 0,0 18 0,0-18 128,0 34 64,17-34-64,-17 34-96,16-18 0,-16 2 32,17-18 32,16 0 32,-33 0-64,33-16-64,1 0 32,-18-16-32,17 15 0,-16-16 0,16-16-448,-16 16-96,16-17-992,-16 2-1152,-1-18 640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6:54:33.424"/>
    </inkml:context>
    <inkml:brush xml:id="br0">
      <inkml:brushProperty name="width" value="0.025" units="cm"/>
      <inkml:brushProperty name="height" value="0.025" units="cm"/>
    </inkml:brush>
  </inkml:definitions>
  <inkml:traceGroup>
    <inkml:annotationXML>
      <emma:emma xmlns:emma="http://www.w3.org/2003/04/emma" version="1.0">
        <emma:interpretation id="{D898DCB6-3BCB-44AD-9FC4-A722EFC02841}" emma:medium="tactile" emma:mode="ink">
          <msink:context xmlns:msink="http://schemas.microsoft.com/ink/2010/main" type="inkDrawing"/>
        </emma:interpretation>
      </emma:emma>
    </inkml:annotationXML>
    <inkml:trace contextRef="#ctx0" brushRef="#br0">504 1853 1408,'0'0'512,"-6"0"-256,6 0-160,0 0 224,-7 0 0,7 0 64,-6 0-64,6 0 32,-6 0-64,6 0 0,0 0-96,0 0-32,-7 0-192,7 0-32,-6 0 96,6 0 96,-6 7-96,6-1-32,0-6 64,0 6 32,-7 0-32,7 1 32,-6-1-128,6 1 0,-7-1-32,7 0 0,0 0 192,-6-6 64,6 7 0,0 0 32,0-7-128,0 6-64,0-6 0,0 6 32,0-6 32,0 6 32,0 1 64,0-7 32,0 6-192,0-6 0,0 7-32,0-7 64,0 6-32,6-6-96,-6 6 32,0-6 96,0 6 32,0 1-128,7-7 32,-7 7 64,0-7 32,6 6-32,-6-6 32,0 6-64,7 0 64,-7-6 0,0 0 96,0 0 32,0 7 32,6-7-128,-6 6-32,6-6 96,-6 7-160,7-7-32,-1 0 64,-6 6 32,6-6-32,1 0 32,-7 6 64,6-6 64,-6 0-32,7 0 32,-1 0-64,-6 0 64,6 0-128,-6 6-64,7-6 0,-1 0 32,-6-6-32,6 6 64,-6 0-64,0 0-32,7 0 32,-7 6-32,0-6-160,0 0 32,6 0-160,-6 0 32,0 0-224,6 0-32,-6-6-640</inkml:trace>
    <inkml:trace contextRef="#ctx0" brushRef="#br0">460 1630 2048,'6'6'768,"-6"-6"-384,0 7-448,0 0 128,6-7-352,-6 6-128,7 0 128,-1 0 160,0 0 224,1 8 96,-1-2 64,7 8 64,-7-8-96,1 7-64,-1-6 64,0-1 64,-6-5 64,7 6 96,-7-7-96,6 7 32,-6-7-96,0 1 64,6 5-128,-6-6-64,0 1 0,7 12 32,-1-6 32,-6-7 32,7 7-128,-1-1-160,-6 2-64,6-2 64,-6 1 64,7-7 0,-7 7-32,0-1 32,6 8-32,-6-8-96,0 1 64,0 0 32,6 6 0,-6-6 0,0-1 64,0 2-32,7-2 64,-7-6 64,0 7 64,6 0 32,-6-1-64,0 2-32,0-8-96,0 6-64,-6-6 32,6 1 32,0 6-96,-7-7 0,1 7-32,6-6-64,-6-1 0,-1 6 96,1-5-64,0 6-32,-1-7-128,1 0 0,-1 0-96,7 1 64,-6 0-352,0-7-1376,6 6-224</inkml:trace>
  </inkml:traceGroup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02:56.956"/>
    </inkml:context>
    <inkml:brush xml:id="br0">
      <inkml:brushProperty name="width" value="0.025" units="cm"/>
      <inkml:brushProperty name="height" value="0.025" units="cm"/>
    </inkml:brush>
  </inkml:definitions>
  <inkml:traceGroup>
    <inkml:annotationXML>
      <emma:emma xmlns:emma="http://www.w3.org/2003/04/emma" version="1.0">
        <emma:interpretation id="{A5F24880-FDAA-4AD5-958C-D9FE9BACCC9E}" emma:medium="tactile" emma:mode="ink">
          <msink:context xmlns:msink="http://schemas.microsoft.com/ink/2010/main" type="inkDrawing" rotatedBoundingBox="956,5161 1048,6235 732,6263 640,5188" shapeName="Other"/>
        </emma:interpretation>
      </emma:emma>
    </inkml:annotationXML>
    <inkml:trace contextRef="#ctx0" brushRef="#br0">888 3948 5376,'10'0'2016,"-10"0"-1088,0 10-1024,0-10 352,0 10-288,0 1 32,10 9 0,11 11 0,-11-1 0,11 1 64,-1 0 32,0 19-32,11 2-64,0-2 160,-1 2 32,0 9-64,-9-10-96,-11 0 0,11 0 32,-21-11-32,0 2-32,0-2-192,-10 1-128,-11 0 32,0-11 0,1 1 96,0-10 128,0 9 32,-1 0 32,0-9 64,1 10 96,0-11-224,0 0 0,-1-10-512,11 11-160,-11-10-2944,11-1 2016</inkml:trace>
  </inkml:traceGroup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12:00.634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9431 1228 4224,'0'-16'1568,"0"16"-832,0 0-928,0 0 192,-17 0-32,1 0 0,16-16 32,-17 16 0,0-18 64,1 18 32,-1-16 224,1 16 128,-1 0-160,0 0-96,-16 0-96,0 0-224,0 0 0,0 0 0,-1 16-32,1-16 128,-17 18 64,34-2-64,-17 17 0,-1 0 96,18 1 32,-1-2 160,17 2 96,0 16-64,0-17 0,17 0-160,-17 1-96,16-2-160,18 2 0,-18-18 64,1 18 32,16-18 96,0-16 96,-16 16 64,16-16 96,0 0-96,-16 0-64,-1-16-64,1 0-96,0-1-64,-1 0-32,-16 1 64,17-18 64,-1 18-160,-16-18 32,17 18 32,-17-17 32,0 16-64,17 1 64,-17-1-32,0-16-128,0 17 96,0-2 64,0 18 96,0-16-256,0 16-32,0-16 128,0 16 96,0 16-128,0-16 96,0 16 0,0-16-64,0 0 0,0 18 128,0-2 96,0-16 96,0 16 96,16 1-160,-16-17-32,17 17 0,-17-1 0,16-16-160,1 17 32,0 0-64,-17-1-64,16-16 0,1 16 96,-17-16-224,16 0-64,-16 0-96,17 18 0,-17-18-64,17 0 64,-1 0-704,1-18-992,-1 18 416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12:05.113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30364 1495 384,'-16'-16'256,"16"-1"-128,-17 17-32,0 0 224,1 0-192,16 0 0,-16 0-128,-18 17-32,18-1 32,-1-16 64,0 17-96,-16 0 0,16-1 96,1 1 32,16-1 224,-16 1 192,-2 0 96,2-1 32,16 17-352,0-16-96,0 16 0,0-16 32,0 16-192,16 0 0,-16 0-96,18-16 0,-18 16 128,16 0 96,-16-16 128,33 16 160,-16 0-128,-1 1 64,1-18-160,16 1-64,-17-1-64,2 1 0,-2 0-128,-16-1 0,16-16 32,1 0 0,0 0 64,-1 0-32,1 0-32,0-16 32,-17-1 32,16 0-96,0 1 0,-16-17-128,18 16 32,-18 0 64,0-16 96,16 0-64,-16 16 0,0-16 32,0 17 0,0-1-96,0 0 0,0-16 64,0 33 0,0-16 32,0-1 64,-16 0-32,16 1-32,0 16-64,0-17-32,0 1 64,0 16 64,0 0-64,0 0 0,0 0 32,0 16 0,0-16-96,0 17 64,0-1 32,0-16 64,16 17-32,-16 0-32,0-1 96,33 1 64,-16 16 0,-1-16 0,18-1-32,-2 17 64,2-16-96,16 16-64,-17 0 64,16-16 64,1 0-128,-16-1-32,-1 17 0,0-33 0,1 17-576,-18 0-256,0-17-960,1 0-480,0 0 1216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12:06.669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29219 2739 1792,'0'34'768,"0"-18"-384,0 17-320,0 1 288,17-18-96,-17 17 96,0 1-128,16-1-64,-16 0 192,17 0 160,-17 0-128,0-16-64,16 0-256,-16-1-96,0 1-96,0-1 0,17-16-192,-17 17-128,0-17-192,17 17 0,-17-17-416,0 16-224,16-16 608,-16 0 288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12:07.284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29617 2956 1152,'17'-17'512,"-17"17"-256,-17 17-384,17-17 64,0 0-64,0 0 96,0 0 0,0 16 96,0 1-32,-16-17-32,16 17 160,-17 16 32,1-17 192,-1 1 160,17 16 64,0-16 96,17 16-256,-17-16-96,16 16-192,1-17-128,-1 1 0,1 0 32,16-1-32,-16 1-32,-1-1 32,1-16 32,0 0 96,-1 0 64,1 0-32,-1-16-32,-16-1-192,17 1-32,-34-1 32,17 0 0,-16-16 32,-1 0 0,1 16 0,-1-16 0,0 17-96,1-1 64,-17 0-192,16 1-96,0 16-320,17-17-64,-16 17-352,16-16-64,0 16 320,0 0 224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12:07.794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29900 3254 1408,'17'33'512,"-17"-33"-256,16 0-96,-16 0 256,0 0-32,0 0 96,0 0-64,0 0 0,0 0-320,0 0-96,0 0 32,0-16 32,0-1-96,0 1 32,0-1-64,0 0-64,0 1 160,0-18 32,17 18 0,-17-1-64,17 1 96,-1 16 64,1-17-128,-1 0-32,1 17-64,0 17 0,16 0 128,-17-17 32,18 16-32,-18 1-64,17-1 96,-16 1 0,16 16-128,-16-16 32,-1 0-512,-16-1-128,17-16-608,-17 17-224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12:08.295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30531 3154 1792,'33'0'768,"-33"-16"-384,0 16-448,-16 0-1024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12:09.301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30347 3287 512,'17'0'256,"-1"17"-128,1-17-96,0 0 96,-17 17 0,16-17 64,1 0 32,-17 0 96,17-17-96,-17 17 32,16 0-224,-16-17-32,16 17-160,-16 0-32,0 0 0,0-16 64,0 16 192,0 16 128,17 1 32,-17 16 96,17 17-160,-17 0-32,16 0-64,-16 16 32,17 0 0,0-16 32,-1 17-160,-16-34 32,0 17 0,0-17 0,0-17 0,-16 18 0,16-34 192,-17 16 192,0-32-128,1 16 0,-1-34-64,0 1-32,1-17-96,16 1 32,-16-1-64,16 17-32,0-34-64,0 17 32,0 1 96,0 15 96,0-15 128,16 15 64,17 18-160,-16-17-64,16 16-128,17 0-32,-17 17-32,0-16 0,0 16 0,-16 0-64,16-17 96,-16 17 64,0 0-64,-17 0-64,16-16 64,-16 16 0,16 0 32,-16-17 0,0 17 0,0 0 64,0 0-96,-16-17 0,16 17 32,0 0 0,0 0-96,0 0 0,-16 0 64,16 17 64,0 0 0,0-1-32,16 17 32,-16-16 32,16 0 32,-16-1 96,34-16-96,-18 17 0,1-1 32,0-16 0,-1 0-160,1 0 32,0 0 64,-1 0 32,0 0-32,1 0 32,0-16-64,-17-1 64,16 17 0,1-16 32,-17-18-224,17 34 0,-17-16 32,0-1 96,16 17 0,-16-16-32,0 16 32,0 0-32,17 0 0,-17 16 64,0-16 96,17 17 64,-17-1 32,16-16-64,-16 17-32,16-17-32,-16 17 0,18-17-160,-18 16 32,16-16-512,-16 0-128,16 0-448,-16 0-1056,0 0 256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12:10.577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31444 3105 1408,'-34'33'512,"34"-16"-256,-16-17-96,-1 0 256,17 17-160,-16-17-64,-1 0 32,17 0 64,0 0 352,0 0 160,0 16-416,0-16-224,17 17-96,-1-17 0,-16 16-32,33 1 64,-16 0-64,0-1-32,-1 17 32,17-16-32,-16 16 0,0-16 64,-1 16-96,-16 0 0,0-16 32,0 16 64,0-16-32,-16-1-32,-18 1 160,1-1 32,17-16-160,-18 0 0,1 0-192,0-16-32,0 16-1184,16-17-448,1 17 512,-18 0 320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12:11.738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30580 3287 768,'0'0'352,"0"0"-192,0 0-256,0 0 0,0 0 64,0 0 0,0 0 32,0 0 0,0-17 0,0 17 0,0-16-96,-16 16 64,16-16-32,0-2 0,-17 18 64,1-16 0,16 0 0,-17-1 64,17 0-32,-17 1 64,1-1-128,16 0 0,-17 1 32,17-1 0,0 0 64,-16 17 32,-1-16-128,17 16 32,-17 0-64,1 0 0,16 0 64,-17 0 64,1 0-32,16 0-32,-17 16 32,17-16-32,-17 17-96,1-17 352,16 17 288,0-1-160,-17 1-32,17-17-192,0 17-128,0-1 0,0 1 32,17-17 96,-17 33 64,0-33 32,16 16 64,-16 2-32,17-2 0,-17 0-160,17 1-96,-17-17 0,16 17 32,1-1-32,-17-16-32,16 17-320,1-17-128,-17 0-64,17 17 64,-17-17-448,16 0-160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6:55:07.341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263 913 1152,'0'0'512,"7"0"-256,-7 0-576,0 0 0,0 7 224,0-7 192,0 8 384,0-8 192,-7 6 0,7-6 64,0 8-224,0-2 32,0 2-256,0-2-32,0 2-128,0 6-32,0 0 96,0 0 32,0-6-32,0 6 32,0 0 64,0 0 64,0 0-32,7 7-32,-7-6-160,0-1-160,0 0 0,0 7 96,0-7 32,7 0-32,0-7-64,-7 7 32,7 0-32,0-6-96,-7-2 64,7 9 32,-7-8 64,7 0-96,-7 0 0,8 0 32,-8 0 64,0-7-32,0 8-32,0-8 32,0 0-32,0 0 64,0 0 32,0 0 32,-8 0-64,1 0 32,7-8-64,0 8 64,0-7-64,0 7-32,0-7-64,0 7 32,0-7 96,7 0 32,1 7-128,-8-7 32,6 7-64,2 0 0,-2-7 128,-6 7 32,8 0-128,-1-8 32,0 8-64,0 0-64,0 0 160,0 0 32,-7 0 0,7 0-64,0 0-64,0 8-32,-7-8 64,8 7 64,-8-7-64,0 7-64,0-7 64,-8 7 64,8 0 0,0-7-32,-7 7 32,7-7 32,-7 7-32,0-7 64,7 8-64,-7-8-32,0 6 96,0 2 0,0-8-32,0 6 32,7-6-64,-8 8-32,8-8 32,-6 0 32,-2 0-448,2 6-160,-2-6-480,1 0-1600,0 0 96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12:13.024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28987 1113 384,'17'50'256,"-17"-34"-128,16 18-96,-16-18 160,0 17-96,0 1 0,0-1 32,0 0 0,0 0-64,0 0 32,0 1-64,0-1-32,0-17 32,0 18 32,0-18 160,0 1 128,0-17 0,0 16 96,0-16-224,0 0-64,17 17 32,-17-17 32,0 0-192,0 0 0,0 0 32,0-17 32,0 17 32,0-16 0,17 16-64,-17-17-64,0 1 32,0-1-32,0 0-96,0 17 64,0-16 32,0-17 0,16 16-96,-16 17 0,0-17 128,17 1 32,-17-1-96,16 17 32,1-16-64,-17 16 0,17 0 128,-1 0 32,1 16-128,16 1 32,-16-17 0,-17 33 0,16-16 0,1 16 0,-1-17 0,-16 18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12:13.182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29285 1577 4128,'0'34'64,"-16"-1"-128,16-17 32,-17 1 32,17 0 64,-16-1 32,16-16 32,0 17-64,-17-1-64,17-16 96,0 0 64,0 0-128,0 0-32,0 0-352,0 0-160,0 0-672,0 0-288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12:14.264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29551 1743 1664,'0'0'704,"0"0"-384,0-16-320,0 16 224,0 0-128,-17-17-64,17 1-96,-16-1 32,-1 0 96,0 1 32,1-17-32,-1 16-64,17-16 96,-17 16 64,17-16 352,-16 16 224,16 1-256,0-1-32,16 1-256,-16-18-128,17 34-32,0-16-32,-1-1 256,1 17 160,16 0-64,-16 0-32,0 0-192,-1 0-32,17 0-32,-16 0-64,-1 0 32,1 0-32,0 0 64,-1 0-32,-16 0-32,17 0-64,-17 0 32,17 0 32,-17 0 0,0 0 0,16-16 64,-16 16-96,0-17-64,0 0 128,-16-16-96,16 33-32,0-16-32,-17-1 96,17 17-160,-17 0 0,1-17 0,-1 17 64,0 0-32,1 0 32,16 0 96,-17 0 0,17 0 32,0 34 64,0-18-32,0 1-96,0 16 32,17-16 96,-1-1 32,1 17-32,0-16 32,-1 16 0,1-16 96,0-1 32,-1 1 96,0 0-160,1-1-96,0 1-32,16-17 32,-16 0-96,-1 16 0,-16-16-384,17 0-224,-17 0-640,17 0-960,-17-16 576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12:14.904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29717 1162 1152,'17'0'416,"-17"16"-192,16-16-352,-16 0 128,0 18-64,0-2 0,17 17 64,-17-16 64,16-1 384,1 18 192,0-18-192,-1 18-32,1-18-224,-17 0-64,17 1-64,-1 16-64,-16-16 32,17-17 32,-17 17-32,0-1 64,16-16 128,-16 16 128,0-16 64,17 0 96,-17 0-224,0 0-96,17 0-96,-17 0 0,0-16 0,16 16 96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12:15.123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29966 1478 6848,'0'-16'128,"16"-1"-96,-16 0 0,0 1-32,0-1 0,0-16 64,0 0-32,0 0-32,17 16 32,-17-16-32,0 0 0,17-1 0,-17 18 0,0-1 64,0 1-96,0 16 0,0-17-320,16 17-96,-16 0-640,0 0-1024,0 0 352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12:15.684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30149 1196 384,'17'17'256,"-17"-17"-128,0 16-32,16-16 128,1 17 32,0 16 0,-1-16 64,1 16 128,-17 0-256,16 0-32,1 0-96,-17-16 32,17 0-64,-17-1 64,0 1-288,16-1-96,-16-16-480,0-16-160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12:15.898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30166 1030 4480,'0'0'1664,"0"17"-896,0-17-960,0 0 192,0 17-1088,0-17-480,0 16 0,-17-16 128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12:16.329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30547 1196 1664,'17'0'704,"-34"0"-384,1 0-736,-1 0 32,17 0-128,-17 0 0,1 0 192,16 0 192,0 0 96,-17 17 32,17-17 64,0 0 32,0 0 672,0 0 256,0 0-352,0 0-224,0 16-256,0 17-96,0-16-96,17 0-96,-1 16 128,1 0 32,0 0-224,-17 0-128,16-16 64,-16 16 128,17-16 128,-17 16 128,0-16 224,16-1 64,-16 1 32,0-1 128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12:16.470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30563 1628 5472,'0'16'192,"-16"1"-64,-1 16 0,0-33-64,17 17-64,-16-17 32,-1 17 32,17-17-384,0 0-192,0 0-1056,0 0-448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12:21.061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8850 2225 1280,'0'0'512,"16"0"-256,-16 16 32,0-16 288,0 17-320,0-17-64,-16 17-192,16-1-96,0 1 128,0 16 96,0 0 448,16 0 192,-16 17-192,0 0-96,-16 0-64,16 16-32,-17-16-64,0 0-32,17 0-32,-16-1 0,16-15-128,-17-1-160,17 0 0,-17 0-128,1 0 32,0 1-224,16 15-96,0-15 160,0-18 160,0 17 96,0-16 96,0 0 32,0-1 384,0-16 0,0 17-64,0-34-256,16 17-160,0 0-288,-16-16-96,0-1 0,17 0 64,0 1 192,-1-1 128,1 1 96,0-1 32,15 0 0,2 17 0,-1 0-64,17-16 32,-1 16-64,-15 0 64,-1 16-128,0 1 0,-16 0-32,16-1 0,-17-16 64,2 17 0,-18-1 0,0 1 64,0 0 96,0-1 128,0 1-128,-18-17-32,-14 17 0,15-1 0,-33 1-64,17-1-64,-1-16 32,2 17-32,-2-17-96,-16 0 64,34 17-32,-18-17-64,-15-17-192,32 17-64,-16 0-352,0-17-1088,-1 17 64,18-16 480,-17-1 352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6:55:08.211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389 998 1664,'7'15'704,"-7"-8"-384,0 14-256,7-14 192,-7 7 0,7 0 64,-7 0-160,7 0-32,0 8 0,0-1 64,0 0-96,-7-7 0,7 8 32,-7-8 64,8 7-32,-8-7 64,0 0 64,0 0 160,0 8-256,0-8-96,0 0-64,0 7-32,0-7 0,0 0 0,0 1 0,-8-1 64,8 0 96,-7 0 64,7 0-32,-7 0-32,7-7-96,-7 8 32,0-8-64,7 7-32,-7-7 32,7 0-32,0 0 64,0 0-32,-7 0 64,7 0-224,0 0-32,0-7-800,0 7-1376,0-7 256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12:21.753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8948 4848 1664,'0'0'608,"-16"-16"-320,0-1-992,16 17-96,-17 0 320,0 0 160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12:22.087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8617 4848 1280,'-17'34'512,"17"-34"-256,-16 33-96,16-33 192,0 33 0,-17-16 96,17-1 64,0 17-32,0 1-96,0-18 0,0 34-224,0-17-96,17 0 32,-17-16 64,16 16 64,1 0 32,16-16 0,-16 16 64,-1-16-32,17 16 64,1-16-64,-18-1 64,17 1-192,1-1 32,-1 1 32,0-17 96,-16 17 32,16-1-160,0-16-128,0 0-192,-16 0 0,16 0-352,-16 0-192,16 0-320,-17-16-1472,1 16 64,0-17 1152,-1 17 640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12:23.245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8948 4864 128,'-16'-16'160,"16"16"-64,-17-17-128,17 17 64,0 0 96,-16 0 160,16 0-224,-17-16-32,0 16 32,1 0 96,16 0 128,-17 0 160,17 0-64,-16 0 32,16 0-96,-17 0-32,17 0-96,-17-17-32,1 17-96,-1 0-64,1-17 96,-1 17 0,0 0 96,17 0 32,-16 0 96,-1 0-160,1 17-96,16 0-32,-17-17-32,0 16-96,1-16 64,-1 17-32,17-1 0,-16-16 64,16 17 64,-17-17-384,17 17-96,-17-17-800,17 16-256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12:31.207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21997 8667 4736,'17'0'1824,"-17"0"-960,0 0-1088,0 0 320,0 0-96,0 17 0,0-1 0,0 18 0,0-18 0,0 34 64,0-17 32,0 34 32,0-1 0,16 0 64,1 17 32,-17 17 96,17-17 128,-1 0-128,1 0 0,0 0-192,-17 0-32,16 0-32,0-33-64,-16 16 96,17-33 0,-17 17-32,0-33-64,0 16 32,0-16-32,0-1 0,0-16 0,17 17-96,-17-17 64,0 0 96,0 0 96,16-17-128,-16 1-32,17-18 0,0 18 0,-1-17 0,1-1 0,0 1 0,15 0 64,18 16-96,0 1-64,-16-1 64,16 1 0,-1 16 32,-16 16 64,17 1-96,0-1 0,-17 18 32,17-1 0,-17 0 0,1 0 64,-2 0-96,-15 17 0,0-17 32,-1 1 64,-16 15-32,0-15-32,-16-1 32,-1 17 32,-16-17 96,17-17 128,-18 18 0,1-18 0,0 17-96,-1-16 32,-16 0-64,1-1 64,16 1-128,-17-1-64,0 1 64,17-17 0,-17 0-192,17 0-64,17 0-640,-18-17-224,18 1-1440,-1-17-1280,17-17 1344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33:49.603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27675 15556 2816,'0'0'1120,"0"0"-576,0 0-160,0 0 416,0 0-352,0 0-160,0 0-64,0 0 64,0 0 0,-17 0 64,17-16-192,-16 16-96,-1-17 32,17 0-64,-17 1 64,1 0-64,0 16-32,-2 0 96,2-17 64,0 17 64,-1 0 32,-16 0 0,16 0 0,-16 17-224,17-1 0,-18 0-32,18 18 0,-1 16 0,-16-17 0,33 16-96,-17 1 64,17 0 32,0 0 0,0-17-96,0 17 0,0-17 64,17 17 64,-17-34 64,16 18 32,18-18-160,-18 18 32,18-34 0,-18 33 0,17-16-96,-16-1 0,-1 0 64,18-16 0,-18 18-64,0-18 0,2-18-32,-2 18 0,-16-16 96,16 0 0,1-1-64,-17 0 64,0-16 32,0 0 64,0-1-192,0 2 32,0-2 32,0 1 32,0 0 32,0 16 0,0 0-160,0 1 32,0-17 64,0 33 96,0-17 0,0 1 64,0 16 128,0 0 128,0-17-288,0 17 0,0 0-64,0 0 64,0 0-32,0 0-32,0 0-64,0 17 32,17-17 32,-17 0 64,0 16-32,16 18-32,-16-2 96,17-15 0,-17 16-128,17-16 32,-1 16 0,0-16 64,2 16-192,-2-17 32,0 18-32,1-18 64,16 1-32,-16 0 32,0-1-224,15 1-64,-14 0-576,-2-1-1504,0 0 64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33:50.512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27908 15672 1920,'16'34'768,"-16"-18"-384,17 34-160,-17-34 224,17 1-224,-17 16-128,16 1-160,-16-2 32,17 2 32,0 16 0,-17-34 192,16 18 192,-16-18 160,0 17 128,16-33-160,-16 17 32,0-1-320,17-16-128,-17 0-160,0 0-32,0-16 64,0-1 0,0-16 32,-17 17-96,17-1 0,0 0-32,0-16 96,0 16-64,0-16 32,0 0 64,0 17 0,0-18-96,17 18 0,-17-1-32,17 0 0,-1 1 96,18-1 64,-18 17 0,1 0-32,16 0 32,-17 0-32,18 0 0,-18 0 0,1 0 64,16 17 32,-33-17 32,34 16 0,-18-16-64,0 17 32,1-17-64,0 17 64,16-1-128,-16 0-64,-1 2 128,-16-2 32,17 17 0,0-16-64,-17 16 96,16-16 64,0 16 64,-16 0 96,0 0-96,18 0-64,-2 17-160,-16-16 0,16 15 0,1-16 64,-17 1-96,17 16-64,-1-34 64,-16 17 0,17 0-192,0-16-96,-17 0-448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33:51.035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28770 15291 3072,'16'33'1216,"2"-16"-640,-2-1-192,-16-16 416,0 17-416,16 0-224,-16-1-192,0 17 0,17-16 32,-17 33 192,17-17 192,-17 0 96,16 17 0,-16 0-32,17 0-32,0-1-160,-17 1 0,16 0-32,0-17 32,-16 17-128,18-17-32,-18 17 32,16-17 64,0 17-160,-16-17-96,17-16-64,-17 0 96,0-1-288,17 1-32,-17-1-448,0-16-128,16 0-928,-16 0-896,0 0 896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7:33:51.389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29086 15938 4224,'0'17'1568,"0"-17"-832,-16 0-224,16 0 576,0 0-288,-17 0-96,0 0-96,-16-17-96,17 17-256,-1 0-160,-16 0-64,-17 0-32,17 0 0,0 0-96,-1 0 64,1 17 32,0-17 0,16 0-352,-16 0-96,0 16-768,16-16-256,-16 0-992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6:55:11.438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304 892 640,'0'7'256,"0"0"-128,0 0-448,0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6:55:15.159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312 1054 2304,'14'15'864,"-14"-15"-448,0 0-1056,0 0-128,0 0-64,0 14 96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6:55:16.096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277 1062 1536,'0'0'608,"0"0"-320,-7 0 0,7 0 288,-7 0-192,7 0 32,-7 0-256,-1 0-96,2 0-32,-2 0 32,2 0-32,-2 0 64,8 0 0,-6 0 96,-2 0 96,8 0 64,-7 7-160,7-7-64,-7 7-64,7 0-64,-7 0 32,7-7-32,-7 7-96,7 0 64,-7 1 96,7 6 32,0-7-32,0 0 32,0 0-128,0 1 0,0-1 32,0 0 0,7 0 192,-7 0 128,0-7-160,7 7-96,0 7-32,-7-7-32,7 0 0,-7-7 0,7 7 0,1-7 0,-8 7 0,6-7 128,2 0 160,-2 0-96,2 0-32,-2 0-160,-6 0 0,8 0 0,-1-7 0,0 7 0,-7 0 0,7-7 0,0 7 0,-7-7 0,0 0 0,7 7 64,-7-7 32,0 0 32,7 0 64,-7 0-32,7 0 0,-7 0-96,0 7 32,0-7-128,7-1 0,-7 8 32,0-7 0,-7 0 0,7 7 0,0-7 0,0 7 0,0-7 64,0 7 32,0 0-32,0 0-64,0-7-64,-7 7 32,7 0 32,0 0 0,0 0 0,0 0 0,0 0 0,0 0 0,0 0 128,0 0 64,-7 0-160,7 0 0,0 0-32,0 0 64,0 0-32,0 0-32,0 7 32,0-7-32,0 7 0,7 0 0,-7 0 0,7 0 0,-7-7 0,0 8 0,7-1 0,1 0 0,-2 0 0,2 0 0,-2-7 0,-6 7 0,8-7 0,-1 14 0,0-14 0,0 7 0,0 0 0,0-7 0,0 0-288,0 7-64,-7-7-512,7 0-192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2-09T16:55:16.599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283 821 2560,'21'7'960,"-13"1"-512,-2-2-736,-6 2 32,0-2-736,8 2-320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2A932A-3CB7-4FE3-9E82-8CBAB33CCABE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6C6BB9-7E6F-49CD-B261-AEFC443681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496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Lec</a:t>
            </a:r>
            <a:r>
              <a:rPr lang="en-US" dirty="0"/>
              <a:t> 2/8/17</a:t>
            </a:r>
          </a:p>
          <a:p>
            <a:r>
              <a:rPr lang="en-US" dirty="0"/>
              <a:t>Last 4 slides of part a were in this slide but like it was the same thing so I deleted it from here lol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BB9-7E6F-49CD-B261-AEFC443681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4601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*don’t have to know for exam lol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BB9-7E6F-49CD-B261-AEFC4436816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6481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Bigger and stronger </a:t>
            </a:r>
            <a:r>
              <a:rPr lang="en-US" dirty="0" err="1"/>
              <a:t>muscs</a:t>
            </a:r>
            <a:r>
              <a:rPr lang="en-US" dirty="0"/>
              <a:t> in thigh</a:t>
            </a:r>
          </a:p>
          <a:p>
            <a:endParaRPr lang="en-US" dirty="0"/>
          </a:p>
          <a:p>
            <a:r>
              <a:rPr lang="en-US" dirty="0"/>
              <a:t>Ant for hip flexors</a:t>
            </a:r>
          </a:p>
          <a:p>
            <a:r>
              <a:rPr lang="en-US" dirty="0"/>
              <a:t>Knee flexors are post</a:t>
            </a:r>
          </a:p>
          <a:p>
            <a:r>
              <a:rPr lang="en-US" dirty="0"/>
              <a:t>Knee extenders-ant</a:t>
            </a:r>
          </a:p>
          <a:p>
            <a:r>
              <a:rPr lang="en-US" dirty="0"/>
              <a:t>*must think of directionality and what a </a:t>
            </a:r>
            <a:r>
              <a:rPr lang="en-US" dirty="0" err="1"/>
              <a:t>msuc</a:t>
            </a:r>
            <a:r>
              <a:rPr lang="en-US" dirty="0"/>
              <a:t> will do when it contracts</a:t>
            </a:r>
          </a:p>
          <a:p>
            <a:endParaRPr lang="en-US" dirty="0"/>
          </a:p>
          <a:p>
            <a:r>
              <a:rPr lang="en-US" dirty="0"/>
              <a:t>Iliopsoas</a:t>
            </a:r>
          </a:p>
          <a:p>
            <a:r>
              <a:rPr lang="en-US" dirty="0"/>
              <a:t>Post</a:t>
            </a:r>
          </a:p>
          <a:p>
            <a:r>
              <a:rPr lang="en-US" dirty="0"/>
              <a:t>Comes down to inert on femur</a:t>
            </a:r>
          </a:p>
          <a:p>
            <a:r>
              <a:rPr lang="en-US" dirty="0"/>
              <a:t>~9 hip flexors</a:t>
            </a:r>
          </a:p>
          <a:p>
            <a:endParaRPr lang="en-US" dirty="0"/>
          </a:p>
          <a:p>
            <a:r>
              <a:rPr lang="en-US" dirty="0" err="1"/>
              <a:t>Sartoriusspans</a:t>
            </a:r>
            <a:r>
              <a:rPr lang="en-US" dirty="0"/>
              <a:t> hip and knee </a:t>
            </a:r>
            <a:r>
              <a:rPr lang="en-US" dirty="0" err="1"/>
              <a:t>jt</a:t>
            </a:r>
            <a:endParaRPr lang="en-US" dirty="0"/>
          </a:p>
          <a:p>
            <a:r>
              <a:rPr lang="en-US" dirty="0"/>
              <a:t>Longest </a:t>
            </a:r>
            <a:r>
              <a:rPr lang="en-US" dirty="0" err="1"/>
              <a:t>msuc</a:t>
            </a:r>
            <a:r>
              <a:rPr lang="en-US" dirty="0"/>
              <a:t> in body</a:t>
            </a:r>
          </a:p>
          <a:p>
            <a:r>
              <a:rPr lang="en-US" dirty="0"/>
              <a:t>Will flex</a:t>
            </a:r>
          </a:p>
          <a:p>
            <a:r>
              <a:rPr lang="en-US" dirty="0"/>
              <a:t>Lat rotates thigh </a:t>
            </a:r>
            <a:r>
              <a:rPr lang="en-US" dirty="0" err="1"/>
              <a:t>bc</a:t>
            </a:r>
            <a:r>
              <a:rPr lang="en-US" dirty="0"/>
              <a:t> angle</a:t>
            </a:r>
          </a:p>
          <a:p>
            <a:r>
              <a:rPr lang="en-US" dirty="0"/>
              <a:t>Weak knee flexor</a:t>
            </a:r>
          </a:p>
          <a:p>
            <a:r>
              <a:rPr lang="en-US" dirty="0"/>
              <a:t>Goes across knee </a:t>
            </a:r>
            <a:r>
              <a:rPr lang="en-US" dirty="0" err="1"/>
              <a:t>jt</a:t>
            </a:r>
            <a:r>
              <a:rPr lang="en-US" dirty="0"/>
              <a:t> and runs med and inserts behind to have flexing effect</a:t>
            </a:r>
          </a:p>
          <a:p>
            <a:endParaRPr lang="en-US" dirty="0"/>
          </a:p>
          <a:p>
            <a:r>
              <a:rPr lang="en-US" dirty="0"/>
              <a:t>Pull </a:t>
            </a:r>
            <a:r>
              <a:rPr lang="en-US" dirty="0" err="1"/>
              <a:t>twd</a:t>
            </a:r>
            <a:r>
              <a:rPr lang="en-US" dirty="0"/>
              <a:t> midline</a:t>
            </a:r>
          </a:p>
          <a:p>
            <a:r>
              <a:rPr lang="en-US" dirty="0"/>
              <a:t>Don’t see all 3 of the adductors in one pic </a:t>
            </a:r>
          </a:p>
          <a:p>
            <a:r>
              <a:rPr lang="en-US" dirty="0"/>
              <a:t>Helps w/ flexion of hip </a:t>
            </a:r>
            <a:r>
              <a:rPr lang="en-US" dirty="0" err="1"/>
              <a:t>jt</a:t>
            </a:r>
            <a:endParaRPr lang="en-US" dirty="0"/>
          </a:p>
          <a:p>
            <a:r>
              <a:rPr lang="en-US" dirty="0"/>
              <a:t>Medially rotate thigh</a:t>
            </a:r>
          </a:p>
          <a:p>
            <a:r>
              <a:rPr lang="en-US" dirty="0"/>
              <a:t>When need to hold thighs sturdy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BB9-7E6F-49CD-B261-AEFC4436816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9737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?</a:t>
            </a:r>
          </a:p>
          <a:p>
            <a:r>
              <a:rPr lang="en-US" dirty="0"/>
              <a:t>Can switch which is stationary bone and which moving bone when a </a:t>
            </a:r>
            <a:r>
              <a:rPr lang="en-US" dirty="0" err="1"/>
              <a:t>musc</a:t>
            </a:r>
            <a:r>
              <a:rPr lang="en-US" dirty="0"/>
              <a:t> spans 2 bones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BB9-7E6F-49CD-B261-AEFC4436816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9679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Origin- ant sup iliac pine</a:t>
            </a:r>
          </a:p>
          <a:p>
            <a:endParaRPr lang="en-US" dirty="0"/>
          </a:p>
          <a:p>
            <a:r>
              <a:rPr lang="en-US" dirty="0"/>
              <a:t>Lat rotates hip </a:t>
            </a:r>
            <a:r>
              <a:rPr lang="en-US" dirty="0" err="1"/>
              <a:t>jt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BB9-7E6F-49CD-B261-AEFC4436816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952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Thigh region, some hip crossing ones as well</a:t>
            </a:r>
          </a:p>
          <a:p>
            <a:endParaRPr lang="en-US" dirty="0"/>
          </a:p>
          <a:p>
            <a:r>
              <a:rPr lang="en-US" dirty="0"/>
              <a:t>Pectineus</a:t>
            </a:r>
          </a:p>
          <a:p>
            <a:r>
              <a:rPr lang="en-US" dirty="0"/>
              <a:t>Adductor </a:t>
            </a:r>
            <a:r>
              <a:rPr lang="en-US" dirty="0" err="1"/>
              <a:t>bc</a:t>
            </a:r>
            <a:r>
              <a:rPr lang="en-US" dirty="0"/>
              <a:t> not as medially located but angle allows for adducts, </a:t>
            </a:r>
            <a:r>
              <a:rPr lang="en-US" dirty="0" err="1"/>
              <a:t>flexs</a:t>
            </a:r>
            <a:r>
              <a:rPr lang="en-US" dirty="0"/>
              <a:t>, and medial rotate thigh</a:t>
            </a:r>
          </a:p>
          <a:p>
            <a:endParaRPr lang="en-US" dirty="0"/>
          </a:p>
          <a:p>
            <a:r>
              <a:rPr lang="en-US" dirty="0"/>
              <a:t>Red: 4 </a:t>
            </a:r>
            <a:r>
              <a:rPr lang="en-US" dirty="0" err="1"/>
              <a:t>muscs</a:t>
            </a:r>
            <a:r>
              <a:rPr lang="en-US" dirty="0"/>
              <a:t> that make up quads </a:t>
            </a:r>
            <a:r>
              <a:rPr lang="en-US" dirty="0"/>
              <a:t>→ all come together to insert onto patella → insert into ant part</a:t>
            </a:r>
            <a:endParaRPr lang="en-US" dirty="0"/>
          </a:p>
          <a:p>
            <a:r>
              <a:rPr lang="en-US" dirty="0"/>
              <a:t>Vastus lateralis- located </a:t>
            </a:r>
            <a:r>
              <a:rPr lang="en-US" dirty="0" err="1"/>
              <a:t>lat</a:t>
            </a:r>
            <a:r>
              <a:rPr lang="en-US" dirty="0"/>
              <a:t> to the side of rectus </a:t>
            </a:r>
            <a:r>
              <a:rPr lang="en-US" dirty="0" err="1"/>
              <a:t>femoris</a:t>
            </a:r>
            <a:endParaRPr lang="en-US" dirty="0"/>
          </a:p>
          <a:p>
            <a:r>
              <a:rPr lang="en-US" dirty="0"/>
              <a:t>Vastus medialis0 medial</a:t>
            </a:r>
          </a:p>
          <a:p>
            <a:r>
              <a:rPr lang="en-US" dirty="0"/>
              <a:t>Vastus intermedius- immediately deep to rectus </a:t>
            </a:r>
            <a:r>
              <a:rPr lang="en-US" dirty="0" err="1"/>
              <a:t>femoris</a:t>
            </a:r>
            <a:endParaRPr lang="en-US" dirty="0"/>
          </a:p>
          <a:p>
            <a:r>
              <a:rPr lang="en-US" dirty="0"/>
              <a:t>Al 3 of these originate </a:t>
            </a:r>
            <a:r>
              <a:rPr lang="en-US" dirty="0" err="1"/>
              <a:t>apst</a:t>
            </a:r>
            <a:r>
              <a:rPr lang="en-US" dirty="0"/>
              <a:t> hip </a:t>
            </a:r>
            <a:r>
              <a:rPr lang="en-US" dirty="0"/>
              <a:t>→ already more into </a:t>
            </a:r>
            <a:r>
              <a:rPr lang="en-US" dirty="0" err="1"/>
              <a:t>femus</a:t>
            </a:r>
            <a:endParaRPr lang="en-US" dirty="0"/>
          </a:p>
          <a:p>
            <a:endParaRPr lang="en-US" dirty="0"/>
          </a:p>
          <a:p>
            <a:r>
              <a:rPr lang="en-US" dirty="0"/>
              <a:t>Tibialis ant</a:t>
            </a:r>
          </a:p>
          <a:p>
            <a:r>
              <a:rPr lang="en-US" dirty="0"/>
              <a:t>Runs // to tibia</a:t>
            </a:r>
          </a:p>
          <a:p>
            <a:r>
              <a:rPr lang="en-US" dirty="0"/>
              <a:t>Past knee </a:t>
            </a:r>
            <a:r>
              <a:rPr lang="en-US" dirty="0" err="1"/>
              <a:t>jt</a:t>
            </a:r>
            <a:endParaRPr lang="en-US" dirty="0"/>
          </a:p>
          <a:p>
            <a:r>
              <a:rPr lang="en-US" dirty="0"/>
              <a:t>Prime </a:t>
            </a:r>
            <a:r>
              <a:rPr lang="en-US" dirty="0" err="1"/>
              <a:t>movemer</a:t>
            </a:r>
            <a:r>
              <a:rPr lang="en-US" dirty="0"/>
              <a:t> of </a:t>
            </a:r>
            <a:r>
              <a:rPr lang="en-US" dirty="0" err="1"/>
              <a:t>doraflexion</a:t>
            </a:r>
            <a:r>
              <a:rPr lang="en-US" dirty="0"/>
              <a:t> of foot</a:t>
            </a:r>
          </a:p>
          <a:p>
            <a:r>
              <a:rPr lang="en-US" dirty="0"/>
              <a:t>Inserts on 1</a:t>
            </a:r>
            <a:r>
              <a:rPr lang="en-US" baseline="30000" dirty="0"/>
              <a:t>st</a:t>
            </a:r>
            <a:r>
              <a:rPr lang="en-US" dirty="0"/>
              <a:t> </a:t>
            </a:r>
            <a:r>
              <a:rPr lang="en-US" dirty="0" err="1"/>
              <a:t>metatarpal</a:t>
            </a:r>
            <a:endParaRPr lang="en-US" dirty="0"/>
          </a:p>
          <a:p>
            <a:r>
              <a:rPr lang="en-US" dirty="0"/>
              <a:t>Allow for inverting of foot</a:t>
            </a:r>
          </a:p>
          <a:p>
            <a:endParaRPr lang="en-US" dirty="0"/>
          </a:p>
          <a:p>
            <a:r>
              <a:rPr lang="en-US" dirty="0" err="1"/>
              <a:t>Digitorum</a:t>
            </a:r>
            <a:r>
              <a:rPr lang="en-US" dirty="0"/>
              <a:t> </a:t>
            </a:r>
            <a:r>
              <a:rPr lang="en-US" dirty="0" err="1"/>
              <a:t>musc</a:t>
            </a:r>
            <a:r>
              <a:rPr lang="en-US" dirty="0"/>
              <a:t> can be in leg region and be involved w/ toes</a:t>
            </a:r>
          </a:p>
          <a:p>
            <a:r>
              <a:rPr lang="en-US" dirty="0"/>
              <a:t>Not as many fine motor things in </a:t>
            </a:r>
            <a:r>
              <a:rPr lang="en-US" dirty="0" err="1"/>
              <a:t>muscs</a:t>
            </a:r>
            <a:r>
              <a:rPr lang="en-US" dirty="0"/>
              <a:t> here</a:t>
            </a:r>
          </a:p>
          <a:p>
            <a:r>
              <a:rPr lang="en-US" dirty="0"/>
              <a:t>Helps extend toes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BB9-7E6F-49CD-B261-AEFC4436816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611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Flexes thigh at hip</a:t>
            </a:r>
          </a:p>
          <a:p>
            <a:r>
              <a:rPr lang="en-US" dirty="0"/>
              <a:t>Extends leg at knee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BB9-7E6F-49CD-B261-AEFC4436816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631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Origin: lateral condyle of tibia and some other stuff</a:t>
            </a:r>
          </a:p>
          <a:p>
            <a:r>
              <a:rPr lang="en-US" dirty="0"/>
              <a:t>Insertion- medial and plantar surfaces of medial cuneiform and base of metatarsal 1</a:t>
            </a:r>
          </a:p>
          <a:p>
            <a:endParaRPr lang="en-US" dirty="0"/>
          </a:p>
          <a:p>
            <a:r>
              <a:rPr lang="en-US" dirty="0"/>
              <a:t>Dorsiflexes foot at angle</a:t>
            </a:r>
          </a:p>
          <a:p>
            <a:r>
              <a:rPr lang="en-US" dirty="0" err="1"/>
              <a:t>Asists</a:t>
            </a:r>
            <a:r>
              <a:rPr lang="en-US" dirty="0"/>
              <a:t> in inversion of foot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BB9-7E6F-49CD-B261-AEFC4436816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0806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***may be on mid if she asks to label stuff on thigh</a:t>
            </a:r>
          </a:p>
          <a:p>
            <a:r>
              <a:rPr lang="en-US" dirty="0"/>
              <a:t>Vastus intermedius- will only see if take out rectus </a:t>
            </a:r>
            <a:r>
              <a:rPr lang="en-US" dirty="0" err="1"/>
              <a:t>femoris</a:t>
            </a:r>
            <a:endParaRPr lang="en-US" dirty="0"/>
          </a:p>
          <a:p>
            <a:endParaRPr lang="en-US" dirty="0"/>
          </a:p>
          <a:p>
            <a:r>
              <a:rPr lang="en-US" dirty="0"/>
              <a:t>Insert into patella w/ tendon around</a:t>
            </a:r>
          </a:p>
          <a:p>
            <a:endParaRPr lang="en-US" dirty="0"/>
          </a:p>
          <a:p>
            <a:r>
              <a:rPr lang="en-US" dirty="0"/>
              <a:t>***know tendon name: tendon of quadriceps </a:t>
            </a:r>
            <a:r>
              <a:rPr lang="en-US" dirty="0" err="1"/>
              <a:t>femoris</a:t>
            </a:r>
            <a:r>
              <a:rPr lang="en-US" dirty="0"/>
              <a:t> (?)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BB9-7E6F-49CD-B261-AEFC4436816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2412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Focus on the 2 </a:t>
            </a:r>
            <a:r>
              <a:rPr lang="en-US" dirty="0" err="1"/>
              <a:t>muscs</a:t>
            </a:r>
            <a:r>
              <a:rPr lang="en-US" dirty="0"/>
              <a:t> labeled on the left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BB9-7E6F-49CD-B261-AEFC4436816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9450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Prox</a:t>
            </a:r>
            <a:r>
              <a:rPr lang="en-US" dirty="0"/>
              <a:t> 2 1/3s and interosseous (?) mem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BB9-7E6F-49CD-B261-AEFC4436816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853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originate on scapula, will still span shoulder </a:t>
            </a:r>
            <a:r>
              <a:rPr lang="en-US" dirty="0" err="1"/>
              <a:t>jt</a:t>
            </a:r>
            <a:endParaRPr lang="en-US" dirty="0"/>
          </a:p>
          <a:p>
            <a:r>
              <a:rPr lang="en-US" dirty="0"/>
              <a:t>Flexes elbow- in ant</a:t>
            </a:r>
          </a:p>
          <a:p>
            <a:r>
              <a:rPr lang="en-US" dirty="0"/>
              <a:t>Extends elbow- in post</a:t>
            </a:r>
          </a:p>
          <a:p>
            <a:r>
              <a:rPr lang="en-US" dirty="0"/>
              <a:t>	movements should be logical</a:t>
            </a:r>
          </a:p>
          <a:p>
            <a:endParaRPr lang="en-US" dirty="0"/>
          </a:p>
          <a:p>
            <a:r>
              <a:rPr lang="en-US" dirty="0"/>
              <a:t>Triceps</a:t>
            </a:r>
          </a:p>
          <a:p>
            <a:r>
              <a:rPr lang="en-US" dirty="0"/>
              <a:t>Post- rest are ant</a:t>
            </a:r>
          </a:p>
          <a:p>
            <a:r>
              <a:rPr lang="en-US" dirty="0"/>
              <a:t>Extensor</a:t>
            </a:r>
          </a:p>
          <a:p>
            <a:r>
              <a:rPr lang="en-US" dirty="0"/>
              <a:t>Originates post on scapula and </a:t>
            </a:r>
            <a:r>
              <a:rPr lang="en-US" dirty="0" err="1"/>
              <a:t>humerus</a:t>
            </a:r>
            <a:endParaRPr lang="en-US" dirty="0"/>
          </a:p>
          <a:p>
            <a:r>
              <a:rPr lang="en-US" dirty="0"/>
              <a:t>Inserts in </a:t>
            </a:r>
            <a:r>
              <a:rPr lang="en-US" dirty="0" err="1"/>
              <a:t>olecranol</a:t>
            </a:r>
            <a:r>
              <a:rPr lang="en-US" dirty="0"/>
              <a:t> of ulna</a:t>
            </a:r>
          </a:p>
          <a:p>
            <a:r>
              <a:rPr lang="en-US" dirty="0" err="1"/>
              <a:t>Corss</a:t>
            </a:r>
            <a:r>
              <a:rPr lang="en-US" dirty="0"/>
              <a:t> </a:t>
            </a:r>
            <a:r>
              <a:rPr lang="en-US" dirty="0" err="1"/>
              <a:t>jt</a:t>
            </a:r>
            <a:r>
              <a:rPr lang="en-US" dirty="0"/>
              <a:t> enough so that when </a:t>
            </a:r>
            <a:r>
              <a:rPr lang="en-US" dirty="0" err="1"/>
              <a:t>musc</a:t>
            </a:r>
            <a:r>
              <a:rPr lang="en-US" dirty="0"/>
              <a:t> contracts, can cause the extension</a:t>
            </a:r>
          </a:p>
          <a:p>
            <a:r>
              <a:rPr lang="en-US" dirty="0"/>
              <a:t>V powerful forearm </a:t>
            </a:r>
            <a:r>
              <a:rPr lang="en-US" dirty="0" err="1"/>
              <a:t>axtensor</a:t>
            </a:r>
            <a:r>
              <a:rPr lang="en-US" dirty="0"/>
              <a:t> as it’s the only </a:t>
            </a:r>
            <a:r>
              <a:rPr lang="en-US" dirty="0" err="1"/>
              <a:t>musc</a:t>
            </a:r>
            <a:r>
              <a:rPr lang="en-US" dirty="0"/>
              <a:t> to do so</a:t>
            </a:r>
          </a:p>
          <a:p>
            <a:endParaRPr lang="en-US" dirty="0"/>
          </a:p>
          <a:p>
            <a:r>
              <a:rPr lang="en-US" dirty="0"/>
              <a:t>Biceps</a:t>
            </a:r>
          </a:p>
          <a:p>
            <a:r>
              <a:rPr lang="en-US" dirty="0"/>
              <a:t>Originate in shoulder and will span shoulder and elbow</a:t>
            </a:r>
          </a:p>
          <a:p>
            <a:r>
              <a:rPr lang="en-US" dirty="0"/>
              <a:t>Rest won’t interact w/ shoulder at all</a:t>
            </a:r>
          </a:p>
          <a:p>
            <a:r>
              <a:rPr lang="en-US" dirty="0"/>
              <a:t>Inserts onto radius</a:t>
            </a:r>
          </a:p>
          <a:p>
            <a:r>
              <a:rPr lang="en-US" dirty="0"/>
              <a:t>Flexor of elbow </a:t>
            </a:r>
            <a:r>
              <a:rPr lang="en-US" dirty="0" err="1"/>
              <a:t>jt</a:t>
            </a:r>
            <a:endParaRPr lang="en-US" dirty="0"/>
          </a:p>
          <a:p>
            <a:r>
              <a:rPr lang="en-US" dirty="0"/>
              <a:t>At a bit of angle to help a bit w/ supination of </a:t>
            </a:r>
            <a:r>
              <a:rPr lang="en-US" dirty="0" err="1"/>
              <a:t>forarm</a:t>
            </a:r>
            <a:endParaRPr lang="en-US" dirty="0"/>
          </a:p>
          <a:p>
            <a:endParaRPr lang="en-US" dirty="0"/>
          </a:p>
          <a:p>
            <a:r>
              <a:rPr lang="en-US" dirty="0"/>
              <a:t>Brachialis</a:t>
            </a:r>
          </a:p>
          <a:p>
            <a:r>
              <a:rPr lang="en-US" dirty="0"/>
              <a:t>Works w/biceps but is the stronger one of two</a:t>
            </a:r>
          </a:p>
          <a:p>
            <a:r>
              <a:rPr lang="en-US" dirty="0"/>
              <a:t>V sturdy</a:t>
            </a:r>
          </a:p>
          <a:p>
            <a:r>
              <a:rPr lang="en-US" dirty="0"/>
              <a:t>Lifts heavier bone, ulna</a:t>
            </a:r>
          </a:p>
          <a:p>
            <a:endParaRPr lang="en-US" dirty="0"/>
          </a:p>
          <a:p>
            <a:r>
              <a:rPr lang="en-US" dirty="0" err="1"/>
              <a:t>Brachioradialis</a:t>
            </a:r>
            <a:endParaRPr lang="en-US" dirty="0"/>
          </a:p>
          <a:p>
            <a:r>
              <a:rPr lang="en-US" dirty="0"/>
              <a:t>Inserts onto radius</a:t>
            </a:r>
          </a:p>
          <a:p>
            <a:r>
              <a:rPr lang="en-US" dirty="0"/>
              <a:t>Originates on </a:t>
            </a:r>
            <a:r>
              <a:rPr lang="en-US" dirty="0" err="1"/>
              <a:t>humerus</a:t>
            </a:r>
            <a:endParaRPr lang="en-US" dirty="0"/>
          </a:p>
          <a:p>
            <a:r>
              <a:rPr lang="en-US" dirty="0"/>
              <a:t>Semi pronated </a:t>
            </a:r>
            <a:r>
              <a:rPr lang="en-US" dirty="0" err="1"/>
              <a:t>bc</a:t>
            </a:r>
            <a:r>
              <a:rPr lang="en-US" dirty="0"/>
              <a:t> of position</a:t>
            </a:r>
          </a:p>
          <a:p>
            <a:r>
              <a:rPr lang="en-US" dirty="0"/>
              <a:t>Involved in flexion when thumb pointed up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BB9-7E6F-49CD-B261-AEFC443681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9656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Hamstrings = knee flexors</a:t>
            </a:r>
          </a:p>
          <a:p>
            <a:r>
              <a:rPr lang="en-US" dirty="0"/>
              <a:t>Do span hip </a:t>
            </a:r>
            <a:r>
              <a:rPr lang="en-US" dirty="0" err="1"/>
              <a:t>jt</a:t>
            </a:r>
            <a:r>
              <a:rPr lang="en-US" dirty="0"/>
              <a:t> so help w/ thigh extension</a:t>
            </a:r>
          </a:p>
          <a:p>
            <a:r>
              <a:rPr lang="en-US" dirty="0"/>
              <a:t>Will be hard to label- just biceps </a:t>
            </a:r>
            <a:r>
              <a:rPr lang="en-US" dirty="0" err="1"/>
              <a:t>femoris</a:t>
            </a:r>
            <a:r>
              <a:rPr lang="en-US" dirty="0"/>
              <a:t> if anything</a:t>
            </a:r>
          </a:p>
          <a:p>
            <a:r>
              <a:rPr lang="en-US" dirty="0"/>
              <a:t>There are 3 </a:t>
            </a:r>
            <a:r>
              <a:rPr lang="en-US" dirty="0" err="1"/>
              <a:t>msucs</a:t>
            </a:r>
            <a:endParaRPr lang="en-US" dirty="0"/>
          </a:p>
          <a:p>
            <a:r>
              <a:rPr lang="en-US" dirty="0"/>
              <a:t>Located post</a:t>
            </a:r>
          </a:p>
          <a:p>
            <a:r>
              <a:rPr lang="en-US" dirty="0"/>
              <a:t>All knee flexors</a:t>
            </a:r>
          </a:p>
          <a:p>
            <a:r>
              <a:rPr lang="en-US" dirty="0"/>
              <a:t>Post on </a:t>
            </a:r>
            <a:r>
              <a:rPr lang="en-US" dirty="0" err="1"/>
              <a:t>jnee</a:t>
            </a:r>
            <a:r>
              <a:rPr lang="en-US" dirty="0"/>
              <a:t> bone</a:t>
            </a:r>
          </a:p>
          <a:p>
            <a:endParaRPr lang="en-US" dirty="0"/>
          </a:p>
          <a:p>
            <a:r>
              <a:rPr lang="en-US" dirty="0"/>
              <a:t>Gluteus- used a lot when climbing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BB9-7E6F-49CD-B261-AEFC4436816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6461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Can see biceps </a:t>
            </a:r>
            <a:r>
              <a:rPr lang="en-US" dirty="0" err="1"/>
              <a:t>femoris</a:t>
            </a:r>
            <a:r>
              <a:rPr lang="en-US" dirty="0"/>
              <a:t> real well</a:t>
            </a:r>
          </a:p>
          <a:p>
            <a:r>
              <a:rPr lang="en-US" dirty="0"/>
              <a:t>In post comportment of thigh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BB9-7E6F-49CD-B261-AEFC4436816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230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Calf </a:t>
            </a:r>
            <a:r>
              <a:rPr lang="en-US" dirty="0" err="1"/>
              <a:t>muscs</a:t>
            </a:r>
            <a:endParaRPr lang="en-US" dirty="0"/>
          </a:p>
          <a:p>
            <a:r>
              <a:rPr lang="en-US" dirty="0"/>
              <a:t>Some originate in </a:t>
            </a:r>
            <a:r>
              <a:rPr lang="en-US" dirty="0" err="1"/>
              <a:t>femus</a:t>
            </a:r>
            <a:r>
              <a:rPr lang="en-US" dirty="0"/>
              <a:t> but others originate in tibia</a:t>
            </a:r>
          </a:p>
          <a:p>
            <a:r>
              <a:rPr lang="en-US" dirty="0"/>
              <a:t>Nothing to do with knee </a:t>
            </a:r>
            <a:r>
              <a:rPr lang="en-US" dirty="0" err="1"/>
              <a:t>jt</a:t>
            </a:r>
            <a:endParaRPr lang="en-US" dirty="0"/>
          </a:p>
          <a:p>
            <a:r>
              <a:rPr lang="en-US" dirty="0"/>
              <a:t>Just ankle </a:t>
            </a:r>
            <a:r>
              <a:rPr lang="en-US" dirty="0" err="1"/>
              <a:t>jt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Gastrocnemus</a:t>
            </a:r>
            <a:r>
              <a:rPr lang="en-US" dirty="0"/>
              <a:t>- sup</a:t>
            </a:r>
          </a:p>
          <a:p>
            <a:r>
              <a:rPr lang="en-US" dirty="0"/>
              <a:t>Along w/ soleus, Use calcaneal tendon</a:t>
            </a:r>
          </a:p>
          <a:p>
            <a:endParaRPr lang="en-US" dirty="0"/>
          </a:p>
          <a:p>
            <a:r>
              <a:rPr lang="en-US" dirty="0"/>
              <a:t>Plantar </a:t>
            </a:r>
            <a:r>
              <a:rPr lang="en-US" dirty="0" err="1"/>
              <a:t>felxes</a:t>
            </a:r>
            <a:r>
              <a:rPr lang="en-US" dirty="0"/>
              <a:t> ankle </a:t>
            </a:r>
            <a:r>
              <a:rPr lang="en-US" dirty="0"/>
              <a:t>→ pointing toe</a:t>
            </a:r>
          </a:p>
          <a:p>
            <a:endParaRPr lang="en-US" dirty="0"/>
          </a:p>
          <a:p>
            <a:r>
              <a:rPr lang="en-US" dirty="0" err="1"/>
              <a:t>Fibularis</a:t>
            </a:r>
            <a:r>
              <a:rPr lang="en-US" dirty="0"/>
              <a:t> longus- originates on fibula</a:t>
            </a:r>
          </a:p>
          <a:p>
            <a:r>
              <a:rPr lang="en-US" dirty="0"/>
              <a:t>Goes </a:t>
            </a:r>
            <a:r>
              <a:rPr lang="en-US" dirty="0" err="1"/>
              <a:t>iunder</a:t>
            </a:r>
            <a:r>
              <a:rPr lang="en-US" dirty="0"/>
              <a:t> foot to over to metatarsal bone</a:t>
            </a:r>
          </a:p>
          <a:p>
            <a:r>
              <a:rPr lang="en-US" dirty="0"/>
              <a:t>Will evert</a:t>
            </a:r>
          </a:p>
          <a:p>
            <a:r>
              <a:rPr lang="en-US" dirty="0"/>
              <a:t>Keep foot planted firmly on </a:t>
            </a:r>
            <a:r>
              <a:rPr lang="en-US" dirty="0" err="1"/>
              <a:t>gorund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BB9-7E6F-49CD-B261-AEFC4436816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7593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BB9-7E6F-49CD-B261-AEFC4436816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4732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BB9-7E6F-49CD-B261-AEFC4436816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8831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Don’t need to know</a:t>
            </a:r>
          </a:p>
          <a:p>
            <a:r>
              <a:rPr lang="en-US" dirty="0" err="1"/>
              <a:t>Hallucis</a:t>
            </a:r>
            <a:r>
              <a:rPr lang="en-US" dirty="0"/>
              <a:t>- only big toe</a:t>
            </a:r>
          </a:p>
          <a:p>
            <a:r>
              <a:rPr lang="en-US" dirty="0" err="1"/>
              <a:t>Digitorum</a:t>
            </a:r>
            <a:r>
              <a:rPr lang="en-US" dirty="0"/>
              <a:t>- other toes</a:t>
            </a:r>
          </a:p>
          <a:p>
            <a:endParaRPr lang="en-US" dirty="0"/>
          </a:p>
          <a:p>
            <a:r>
              <a:rPr lang="en-US" dirty="0"/>
              <a:t>Look @ 4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BB9-7E6F-49CD-B261-AEFC4436816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6143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oops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BB9-7E6F-49CD-B261-AEFC443681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337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Orgin</a:t>
            </a:r>
            <a:r>
              <a:rPr lang="en-US" dirty="0"/>
              <a:t>- lateral </a:t>
            </a:r>
            <a:r>
              <a:rPr lang="en-US" dirty="0" err="1"/>
              <a:t>supercondyle</a:t>
            </a:r>
            <a:r>
              <a:rPr lang="en-US" dirty="0"/>
              <a:t> ridge of something</a:t>
            </a:r>
          </a:p>
          <a:p>
            <a:endParaRPr lang="en-US" dirty="0"/>
          </a:p>
          <a:p>
            <a:r>
              <a:rPr lang="en-US" dirty="0"/>
              <a:t>V strong forearm flexor when arm in semi pronated position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BB9-7E6F-49CD-B261-AEFC4436816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5285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Ant and post view of the more superficial </a:t>
            </a:r>
            <a:r>
              <a:rPr lang="en-US" dirty="0" err="1"/>
              <a:t>muscs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BB9-7E6F-49CD-B261-AEFC4436816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2574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 responsible for any </a:t>
            </a:r>
            <a:r>
              <a:rPr lang="en-US" dirty="0" err="1"/>
              <a:t>musc</a:t>
            </a:r>
            <a:r>
              <a:rPr lang="en-US" dirty="0"/>
              <a:t> in palm of hand</a:t>
            </a:r>
          </a:p>
          <a:p>
            <a:endParaRPr lang="en-US" dirty="0"/>
          </a:p>
          <a:p>
            <a:r>
              <a:rPr lang="en-US" dirty="0"/>
              <a:t>Ant view</a:t>
            </a:r>
          </a:p>
          <a:p>
            <a:r>
              <a:rPr lang="en-US" dirty="0"/>
              <a:t>some are only wrist flexors, others go to phalanges- just depends on where </a:t>
            </a:r>
            <a:r>
              <a:rPr lang="en-US" dirty="0" err="1"/>
              <a:t>musc</a:t>
            </a:r>
            <a:r>
              <a:rPr lang="en-US" dirty="0"/>
              <a:t> inserts</a:t>
            </a:r>
          </a:p>
          <a:p>
            <a:r>
              <a:rPr lang="en-US" dirty="0" err="1"/>
              <a:t>Phalenge</a:t>
            </a:r>
            <a:r>
              <a:rPr lang="en-US" dirty="0"/>
              <a:t> </a:t>
            </a:r>
            <a:r>
              <a:rPr lang="en-US" dirty="0" err="1"/>
              <a:t>muscs</a:t>
            </a:r>
            <a:r>
              <a:rPr lang="en-US" dirty="0"/>
              <a:t> also involved in wrist flexion </a:t>
            </a:r>
            <a:r>
              <a:rPr lang="en-US" dirty="0" err="1"/>
              <a:t>bc</a:t>
            </a:r>
            <a:r>
              <a:rPr lang="en-US" dirty="0"/>
              <a:t> it spans wrist to get to phalanges</a:t>
            </a:r>
          </a:p>
          <a:p>
            <a:endParaRPr lang="en-US" dirty="0"/>
          </a:p>
          <a:p>
            <a:r>
              <a:rPr lang="en-US" dirty="0"/>
              <a:t>Pronator </a:t>
            </a:r>
            <a:r>
              <a:rPr lang="en-US" dirty="0" err="1"/>
              <a:t>teres</a:t>
            </a:r>
            <a:endParaRPr lang="en-US" dirty="0"/>
          </a:p>
          <a:p>
            <a:r>
              <a:rPr lang="en-US" dirty="0"/>
              <a:t>Goes on angle</a:t>
            </a:r>
          </a:p>
          <a:p>
            <a:r>
              <a:rPr lang="en-US" dirty="0"/>
              <a:t>When contracts, will support type of rotation</a:t>
            </a:r>
          </a:p>
          <a:p>
            <a:r>
              <a:rPr lang="en-US" dirty="0"/>
              <a:t>Spans elbow </a:t>
            </a:r>
            <a:r>
              <a:rPr lang="en-US" dirty="0" err="1"/>
              <a:t>jt</a:t>
            </a:r>
            <a:r>
              <a:rPr lang="en-US" dirty="0"/>
              <a:t> a bit </a:t>
            </a:r>
            <a:r>
              <a:rPr lang="en-US" dirty="0"/>
              <a:t>→ weak flexor of elbow</a:t>
            </a:r>
          </a:p>
          <a:p>
            <a:r>
              <a:rPr lang="en-US" dirty="0" err="1"/>
              <a:t>Primariliy</a:t>
            </a:r>
            <a:r>
              <a:rPr lang="en-US" dirty="0"/>
              <a:t> known as pronator</a:t>
            </a:r>
          </a:p>
          <a:p>
            <a:endParaRPr lang="en-US" dirty="0"/>
          </a:p>
          <a:p>
            <a:r>
              <a:rPr lang="en-US" dirty="0"/>
              <a:t>Flexor carpi </a:t>
            </a:r>
            <a:r>
              <a:rPr lang="en-US" dirty="0" err="1"/>
              <a:t>radialis</a:t>
            </a:r>
            <a:endParaRPr lang="en-US" dirty="0"/>
          </a:p>
          <a:p>
            <a:r>
              <a:rPr lang="en-US" dirty="0"/>
              <a:t>Powerful wrist flexor</a:t>
            </a:r>
          </a:p>
          <a:p>
            <a:r>
              <a:rPr lang="en-US" dirty="0"/>
              <a:t>Angled to allow abduction of hand- move away </a:t>
            </a:r>
            <a:r>
              <a:rPr lang="en-US" dirty="0" err="1"/>
              <a:t>fr</a:t>
            </a:r>
            <a:r>
              <a:rPr lang="en-US" dirty="0"/>
              <a:t> midline</a:t>
            </a:r>
          </a:p>
          <a:p>
            <a:endParaRPr lang="en-US" dirty="0"/>
          </a:p>
          <a:p>
            <a:r>
              <a:rPr lang="en-US" dirty="0"/>
              <a:t>Flexor carpi </a:t>
            </a:r>
            <a:r>
              <a:rPr lang="en-US" dirty="0" err="1"/>
              <a:t>ulnaris</a:t>
            </a:r>
            <a:endParaRPr lang="en-US" dirty="0"/>
          </a:p>
          <a:p>
            <a:r>
              <a:rPr lang="en-US" dirty="0"/>
              <a:t>Strong wrist flexor</a:t>
            </a:r>
          </a:p>
          <a:p>
            <a:r>
              <a:rPr lang="en-US" dirty="0"/>
              <a:t>Adducts hand when working w/ </a:t>
            </a:r>
            <a:r>
              <a:rPr lang="en-US" dirty="0" err="1"/>
              <a:t>compromble</a:t>
            </a:r>
            <a:r>
              <a:rPr lang="en-US" dirty="0"/>
              <a:t> </a:t>
            </a:r>
            <a:r>
              <a:rPr lang="en-US" dirty="0" err="1"/>
              <a:t>musc</a:t>
            </a:r>
            <a:r>
              <a:rPr lang="en-US" dirty="0"/>
              <a:t> on other side</a:t>
            </a:r>
          </a:p>
          <a:p>
            <a:r>
              <a:rPr lang="en-US" dirty="0"/>
              <a:t>Helps stabilize wrist when trying to do things w/ fingers</a:t>
            </a:r>
          </a:p>
          <a:p>
            <a:r>
              <a:rPr lang="en-US" dirty="0"/>
              <a:t>“wrist band” made of deeper tissue to only have to go to carpal or </a:t>
            </a:r>
            <a:r>
              <a:rPr lang="en-US" dirty="0" err="1"/>
              <a:t>metacarpels</a:t>
            </a:r>
            <a:r>
              <a:rPr lang="en-US" dirty="0"/>
              <a:t> or even digits</a:t>
            </a:r>
          </a:p>
          <a:p>
            <a:r>
              <a:rPr lang="en-US" dirty="0"/>
              <a:t>Post: </a:t>
            </a:r>
            <a:r>
              <a:rPr lang="en-US" dirty="0" err="1"/>
              <a:t>exstensor</a:t>
            </a:r>
            <a:r>
              <a:rPr lang="en-US" dirty="0"/>
              <a:t> retinaculum</a:t>
            </a:r>
          </a:p>
          <a:p>
            <a:r>
              <a:rPr lang="en-US" dirty="0"/>
              <a:t>Ant: flexor retinaculum</a:t>
            </a:r>
          </a:p>
          <a:p>
            <a:endParaRPr lang="en-US" dirty="0"/>
          </a:p>
          <a:p>
            <a:r>
              <a:rPr lang="en-US" dirty="0"/>
              <a:t>Flexor </a:t>
            </a:r>
            <a:r>
              <a:rPr lang="en-US" dirty="0" err="1"/>
              <a:t>digitorum</a:t>
            </a:r>
            <a:r>
              <a:rPr lang="en-US" dirty="0"/>
              <a:t> superficialis</a:t>
            </a:r>
          </a:p>
          <a:p>
            <a:r>
              <a:rPr lang="en-US" dirty="0"/>
              <a:t>“paired terms”</a:t>
            </a:r>
            <a:r>
              <a:rPr lang="en-US" dirty="0"/>
              <a:t> → superficialis = superficial</a:t>
            </a:r>
          </a:p>
          <a:p>
            <a:r>
              <a:rPr lang="en-US" dirty="0"/>
              <a:t>Side note: </a:t>
            </a:r>
            <a:r>
              <a:rPr lang="en-US" dirty="0" err="1"/>
              <a:t>profundus</a:t>
            </a:r>
            <a:r>
              <a:rPr lang="en-US" dirty="0"/>
              <a:t> = deeper</a:t>
            </a:r>
          </a:p>
          <a:p>
            <a:r>
              <a:rPr lang="en-US" dirty="0"/>
              <a:t>Not on diagram </a:t>
            </a:r>
            <a:r>
              <a:rPr lang="en-US" dirty="0" err="1"/>
              <a:t>bc</a:t>
            </a:r>
            <a:r>
              <a:rPr lang="en-US" dirty="0"/>
              <a:t> kind of deeper</a:t>
            </a:r>
          </a:p>
          <a:p>
            <a:r>
              <a:rPr lang="en-US" dirty="0"/>
              <a:t>Only finger flexor </a:t>
            </a:r>
            <a:r>
              <a:rPr lang="en-US" dirty="0" err="1"/>
              <a:t>musc</a:t>
            </a:r>
            <a:r>
              <a:rPr lang="en-US" dirty="0"/>
              <a:t> (does not include thumb)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BB9-7E6F-49CD-B261-AEFC4436816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31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Felxes</a:t>
            </a:r>
            <a:r>
              <a:rPr lang="en-US" dirty="0"/>
              <a:t> and adducts wrist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BB9-7E6F-49CD-B261-AEFC4436816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6424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Origin- common flexor tendon of something condyle something </a:t>
            </a:r>
            <a:r>
              <a:rPr lang="en-US" dirty="0" err="1"/>
              <a:t>idrk</a:t>
            </a:r>
            <a:endParaRPr lang="en-US" dirty="0"/>
          </a:p>
          <a:p>
            <a:r>
              <a:rPr lang="en-US" dirty="0" err="1"/>
              <a:t>Orign</a:t>
            </a:r>
            <a:r>
              <a:rPr lang="en-US" dirty="0"/>
              <a:t> of radial head- oblique line of radial</a:t>
            </a:r>
          </a:p>
          <a:p>
            <a:r>
              <a:rPr lang="en-US" dirty="0"/>
              <a:t>Insertion- phalanges not including thumb</a:t>
            </a:r>
          </a:p>
          <a:p>
            <a:r>
              <a:rPr lang="en-US" dirty="0"/>
              <a:t>Assists in flexion of metacarpal phalangeal </a:t>
            </a:r>
            <a:r>
              <a:rPr lang="en-US" dirty="0" err="1"/>
              <a:t>jts</a:t>
            </a:r>
            <a:r>
              <a:rPr lang="en-US" dirty="0"/>
              <a:t> and flexes wrist too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BB9-7E6F-49CD-B261-AEFC4436816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2004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b) Heads to digits 2-5 (not thumb)</a:t>
            </a:r>
          </a:p>
          <a:p>
            <a:r>
              <a:rPr lang="en-US" dirty="0"/>
              <a:t>Goes to distal phalangeal bones</a:t>
            </a:r>
          </a:p>
          <a:p>
            <a:r>
              <a:rPr lang="en-US" dirty="0"/>
              <a:t>Prime mover of digits</a:t>
            </a:r>
          </a:p>
          <a:p>
            <a:r>
              <a:rPr lang="en-US" dirty="0"/>
              <a:t>Abduct fingers a bit </a:t>
            </a:r>
            <a:r>
              <a:rPr lang="en-US" dirty="0" err="1"/>
              <a:t>bc</a:t>
            </a:r>
            <a:r>
              <a:rPr lang="en-US" dirty="0"/>
              <a:t> runs a bit medially but fairly straight</a:t>
            </a:r>
          </a:p>
          <a:p>
            <a:r>
              <a:rPr lang="en-US" dirty="0"/>
              <a:t>***may have to </a:t>
            </a:r>
            <a:r>
              <a:rPr lang="en-US" dirty="0" err="1"/>
              <a:t>labelllllllllllllll</a:t>
            </a:r>
            <a:endParaRPr lang="en-US" dirty="0"/>
          </a:p>
          <a:p>
            <a:endParaRPr lang="en-US" dirty="0"/>
          </a:p>
          <a:p>
            <a:r>
              <a:rPr lang="en-US" dirty="0"/>
              <a:t>c) Cannot see- a deeper </a:t>
            </a:r>
            <a:r>
              <a:rPr lang="en-US" dirty="0" err="1"/>
              <a:t>musc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C6BB9-7E6F-49CD-B261-AEFC4436816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787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8605B-2D4E-4F69-9BE3-486E599CE431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CE20C-EC4B-41B2-8953-724FB2F5AA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8605B-2D4E-4F69-9BE3-486E599CE431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CE20C-EC4B-41B2-8953-724FB2F5AA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8605B-2D4E-4F69-9BE3-486E599CE431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CE20C-EC4B-41B2-8953-724FB2F5AA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8605B-2D4E-4F69-9BE3-486E599CE431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CE20C-EC4B-41B2-8953-724FB2F5AA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8605B-2D4E-4F69-9BE3-486E599CE431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CE20C-EC4B-41B2-8953-724FB2F5AA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8605B-2D4E-4F69-9BE3-486E599CE431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CE20C-EC4B-41B2-8953-724FB2F5AA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8605B-2D4E-4F69-9BE3-486E599CE431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CE20C-EC4B-41B2-8953-724FB2F5AA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8605B-2D4E-4F69-9BE3-486E599CE431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CE20C-EC4B-41B2-8953-724FB2F5AA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8605B-2D4E-4F69-9BE3-486E599CE431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CE20C-EC4B-41B2-8953-724FB2F5AA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8605B-2D4E-4F69-9BE3-486E599CE431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CE20C-EC4B-41B2-8953-724FB2F5AA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8605B-2D4E-4F69-9BE3-486E599CE431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CE20C-EC4B-41B2-8953-724FB2F5AA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8605B-2D4E-4F69-9BE3-486E599CE431}" type="datetimeFigureOut">
              <a:rPr lang="en-US" smtClean="0"/>
              <a:pPr/>
              <a:t>2/9/2017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CE20C-EC4B-41B2-8953-724FB2F5AA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books.org/wiki/Image:Lateral_head_anatomy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en.wikibooks.org/wiki/Human_Physiology/The_Muscular_System" TargetMode="Externa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D:\ANP1106%20Muscle%20part%202\iliopsoas.mpg" TargetMode="External"/><Relationship Id="rId1" Type="http://schemas.microsoft.com/office/2007/relationships/media" Target="file:///D:\ANP1106%20Muscle%20part%202\iliopsoas.mpg" TargetMode="External"/><Relationship Id="rId5" Type="http://schemas.openxmlformats.org/officeDocument/2006/relationships/image" Target="../media/image68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D:\ANP1106%20Muscle%20part%202\sartorius.mpg" TargetMode="External"/><Relationship Id="rId1" Type="http://schemas.microsoft.com/office/2007/relationships/media" Target="file:///D:\ANP1106%20Muscle%20part%202\sartorius.mpg" TargetMode="External"/><Relationship Id="rId5" Type="http://schemas.openxmlformats.org/officeDocument/2006/relationships/image" Target="../media/image69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D:\ANP1106%20Muscle%20part%202\rectus_femoris.mpg" TargetMode="External"/><Relationship Id="rId1" Type="http://schemas.microsoft.com/office/2007/relationships/media" Target="file:///D:\ANP1106%20Muscle%20part%202\rectus_femoris.mpg" TargetMode="External"/><Relationship Id="rId5" Type="http://schemas.openxmlformats.org/officeDocument/2006/relationships/image" Target="../media/image70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D:\ANP1106%20Muscle%20part%202\tibialis_anterior.mpg" TargetMode="External"/><Relationship Id="rId1" Type="http://schemas.microsoft.com/office/2007/relationships/media" Target="file:///D:\ANP1106%20Muscle%20part%202\tibialis_anterior.mpg" TargetMode="External"/><Relationship Id="rId5" Type="http://schemas.openxmlformats.org/officeDocument/2006/relationships/image" Target="../media/image71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ustomXml" Target="../ink/ink56.xml"/><Relationship Id="rId3" Type="http://schemas.openxmlformats.org/officeDocument/2006/relationships/image" Target="../media/image72.jpe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55.xml"/><Relationship Id="rId11" Type="http://schemas.openxmlformats.org/officeDocument/2006/relationships/image" Target="../media/image76.png"/><Relationship Id="rId5" Type="http://schemas.openxmlformats.org/officeDocument/2006/relationships/image" Target="../media/image73.png"/><Relationship Id="rId10" Type="http://schemas.openxmlformats.org/officeDocument/2006/relationships/customXml" Target="../ink/ink57.xml"/><Relationship Id="rId4" Type="http://schemas.openxmlformats.org/officeDocument/2006/relationships/customXml" Target="../ink/ink54.xml"/><Relationship Id="rId9" Type="http://schemas.openxmlformats.org/officeDocument/2006/relationships/image" Target="../media/image7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D:\ANP1106%20Muscle%20part%202\extensor_digitorum_longus.mpg" TargetMode="External"/><Relationship Id="rId1" Type="http://schemas.microsoft.com/office/2007/relationships/media" Target="file:///D:\ANP1106%20Muscle%20part%202\extensor_digitorum_longus.mpg" TargetMode="External"/><Relationship Id="rId5" Type="http://schemas.openxmlformats.org/officeDocument/2006/relationships/image" Target="../media/image80.png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customXml" Target="../ink/ink5.xml"/><Relationship Id="rId18" Type="http://schemas.openxmlformats.org/officeDocument/2006/relationships/image" Target="../media/image10.png"/><Relationship Id="rId26" Type="http://schemas.openxmlformats.org/officeDocument/2006/relationships/image" Target="../media/image14.png"/><Relationship Id="rId3" Type="http://schemas.openxmlformats.org/officeDocument/2006/relationships/image" Target="../media/image2.png"/><Relationship Id="rId21" Type="http://schemas.openxmlformats.org/officeDocument/2006/relationships/customXml" Target="../ink/ink9.xml"/><Relationship Id="rId34" Type="http://schemas.openxmlformats.org/officeDocument/2006/relationships/image" Target="../media/image18.png"/><Relationship Id="rId7" Type="http://schemas.openxmlformats.org/officeDocument/2006/relationships/customXml" Target="../ink/ink2.xml"/><Relationship Id="rId12" Type="http://schemas.openxmlformats.org/officeDocument/2006/relationships/image" Target="../media/image7.png"/><Relationship Id="rId17" Type="http://schemas.openxmlformats.org/officeDocument/2006/relationships/customXml" Target="../ink/ink7.xml"/><Relationship Id="rId25" Type="http://schemas.openxmlformats.org/officeDocument/2006/relationships/customXml" Target="../ink/ink11.xml"/><Relationship Id="rId33" Type="http://schemas.openxmlformats.org/officeDocument/2006/relationships/customXml" Target="../ink/ink15.xml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9.png"/><Relationship Id="rId20" Type="http://schemas.openxmlformats.org/officeDocument/2006/relationships/image" Target="../media/image11.png"/><Relationship Id="rId29" Type="http://schemas.openxmlformats.org/officeDocument/2006/relationships/customXml" Target="../ink/ink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customXml" Target="../ink/ink4.xml"/><Relationship Id="rId24" Type="http://schemas.openxmlformats.org/officeDocument/2006/relationships/image" Target="../media/image13.png"/><Relationship Id="rId32" Type="http://schemas.openxmlformats.org/officeDocument/2006/relationships/image" Target="../media/image17.png"/><Relationship Id="rId5" Type="http://schemas.openxmlformats.org/officeDocument/2006/relationships/customXml" Target="../ink/ink1.xml"/><Relationship Id="rId15" Type="http://schemas.openxmlformats.org/officeDocument/2006/relationships/customXml" Target="../ink/ink6.xml"/><Relationship Id="rId23" Type="http://schemas.openxmlformats.org/officeDocument/2006/relationships/customXml" Target="../ink/ink10.xml"/><Relationship Id="rId28" Type="http://schemas.openxmlformats.org/officeDocument/2006/relationships/image" Target="../media/image15.png"/><Relationship Id="rId10" Type="http://schemas.openxmlformats.org/officeDocument/2006/relationships/image" Target="../media/image6.png"/><Relationship Id="rId19" Type="http://schemas.openxmlformats.org/officeDocument/2006/relationships/customXml" Target="../ink/ink8.xml"/><Relationship Id="rId31" Type="http://schemas.openxmlformats.org/officeDocument/2006/relationships/customXml" Target="../ink/ink14.xml"/><Relationship Id="rId4" Type="http://schemas.openxmlformats.org/officeDocument/2006/relationships/image" Target="../media/image3.jpeg"/><Relationship Id="rId9" Type="http://schemas.openxmlformats.org/officeDocument/2006/relationships/customXml" Target="../ink/ink3.xml"/><Relationship Id="rId14" Type="http://schemas.openxmlformats.org/officeDocument/2006/relationships/image" Target="../media/image8.png"/><Relationship Id="rId22" Type="http://schemas.openxmlformats.org/officeDocument/2006/relationships/image" Target="../media/image12.png"/><Relationship Id="rId27" Type="http://schemas.openxmlformats.org/officeDocument/2006/relationships/customXml" Target="../ink/ink12.xml"/><Relationship Id="rId30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2.png"/><Relationship Id="rId4" Type="http://schemas.openxmlformats.org/officeDocument/2006/relationships/image" Target="../media/image8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D:\ANP1106%20Muscle%20part%202\gastrocnemius.mpg" TargetMode="External"/><Relationship Id="rId1" Type="http://schemas.microsoft.com/office/2007/relationships/media" Target="file:///D:\ANP1106%20Muscle%20part%202\gastrocnemius.mpg" TargetMode="External"/><Relationship Id="rId5" Type="http://schemas.openxmlformats.org/officeDocument/2006/relationships/image" Target="../media/image87.png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D:\ANP1106%20Muscle%20part%202\fibularis_longus.mpg" TargetMode="External"/><Relationship Id="rId1" Type="http://schemas.microsoft.com/office/2007/relationships/media" Target="file:///D:\ANP1106%20Muscle%20part%202\fibularis_longus.mpg" TargetMode="External"/><Relationship Id="rId5" Type="http://schemas.openxmlformats.org/officeDocument/2006/relationships/image" Target="../media/image88.png"/><Relationship Id="rId4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D:\ANP1106%20Muscle%20part%202\triceps_brachii.mpg" TargetMode="External"/><Relationship Id="rId1" Type="http://schemas.microsoft.com/office/2007/relationships/media" Target="file:///D:\ANP1106%20Muscle%20part%202\triceps_brachii.mpg" TargetMode="External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D:\ANP1106%20Muscle%20part%202\brachioradialis.mpg" TargetMode="External"/><Relationship Id="rId1" Type="http://schemas.microsoft.com/office/2007/relationships/media" Target="file:///D:\ANP1106%20Muscle%20part%202\brachioradialis.mpg" TargetMode="External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customXml" Target="../ink/ink1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19.xml"/><Relationship Id="rId13" Type="http://schemas.openxmlformats.org/officeDocument/2006/relationships/image" Target="../media/image28.png"/><Relationship Id="rId18" Type="http://schemas.openxmlformats.org/officeDocument/2006/relationships/customXml" Target="../ink/ink24.xml"/><Relationship Id="rId26" Type="http://schemas.openxmlformats.org/officeDocument/2006/relationships/customXml" Target="../ink/ink28.xml"/><Relationship Id="rId3" Type="http://schemas.openxmlformats.org/officeDocument/2006/relationships/image" Target="../media/image23.jpeg"/><Relationship Id="rId21" Type="http://schemas.openxmlformats.org/officeDocument/2006/relationships/image" Target="../media/image32.png"/><Relationship Id="rId7" Type="http://schemas.openxmlformats.org/officeDocument/2006/relationships/image" Target="../media/image25.png"/><Relationship Id="rId12" Type="http://schemas.openxmlformats.org/officeDocument/2006/relationships/customXml" Target="../ink/ink21.xml"/><Relationship Id="rId17" Type="http://schemas.openxmlformats.org/officeDocument/2006/relationships/image" Target="../media/image30.png"/><Relationship Id="rId25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6" Type="http://schemas.openxmlformats.org/officeDocument/2006/relationships/customXml" Target="../ink/ink23.xml"/><Relationship Id="rId20" Type="http://schemas.openxmlformats.org/officeDocument/2006/relationships/customXml" Target="../ink/ink25.xml"/><Relationship Id="rId29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8.xml"/><Relationship Id="rId11" Type="http://schemas.openxmlformats.org/officeDocument/2006/relationships/image" Target="../media/image27.png"/><Relationship Id="rId24" Type="http://schemas.openxmlformats.org/officeDocument/2006/relationships/customXml" Target="../ink/ink27.xml"/><Relationship Id="rId5" Type="http://schemas.openxmlformats.org/officeDocument/2006/relationships/image" Target="../media/image24.png"/><Relationship Id="rId15" Type="http://schemas.openxmlformats.org/officeDocument/2006/relationships/image" Target="../media/image29.png"/><Relationship Id="rId23" Type="http://schemas.openxmlformats.org/officeDocument/2006/relationships/image" Target="../media/image33.png"/><Relationship Id="rId28" Type="http://schemas.openxmlformats.org/officeDocument/2006/relationships/customXml" Target="../ink/ink29.xml"/><Relationship Id="rId10" Type="http://schemas.openxmlformats.org/officeDocument/2006/relationships/customXml" Target="../ink/ink20.xml"/><Relationship Id="rId19" Type="http://schemas.openxmlformats.org/officeDocument/2006/relationships/image" Target="../media/image31.png"/><Relationship Id="rId4" Type="http://schemas.openxmlformats.org/officeDocument/2006/relationships/customXml" Target="../ink/ink17.xml"/><Relationship Id="rId9" Type="http://schemas.openxmlformats.org/officeDocument/2006/relationships/image" Target="../media/image26.png"/><Relationship Id="rId14" Type="http://schemas.openxmlformats.org/officeDocument/2006/relationships/customXml" Target="../ink/ink22.xml"/><Relationship Id="rId22" Type="http://schemas.openxmlformats.org/officeDocument/2006/relationships/customXml" Target="../ink/ink26.xml"/><Relationship Id="rId27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8.png"/><Relationship Id="rId2" Type="http://schemas.openxmlformats.org/officeDocument/2006/relationships/video" Target="file:///D:\ANP1106%20Muscle%20part%202\flexor_carpi_ulnaris.mpg" TargetMode="External"/><Relationship Id="rId1" Type="http://schemas.microsoft.com/office/2007/relationships/media" Target="file:///D:\ANP1106%20Muscle%20part%202\flexor_carpi_ulnaris.mpg" TargetMode="External"/><Relationship Id="rId6" Type="http://schemas.openxmlformats.org/officeDocument/2006/relationships/customXml" Target="../ink/ink30.xml"/><Relationship Id="rId5" Type="http://schemas.openxmlformats.org/officeDocument/2006/relationships/image" Target="../media/image37.jpe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D:\ANP1106%20Muscle%20part%202\flexor_digitorum_superficialis.mpg" TargetMode="External"/><Relationship Id="rId1" Type="http://schemas.microsoft.com/office/2007/relationships/media" Target="file:///D:\ANP1106%20Muscle%20part%202\flexor_digitorum_superficialis.mpg" TargetMode="External"/><Relationship Id="rId5" Type="http://schemas.openxmlformats.org/officeDocument/2006/relationships/image" Target="../media/image39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customXml" Target="../ink/ink35.xml"/><Relationship Id="rId18" Type="http://schemas.openxmlformats.org/officeDocument/2006/relationships/image" Target="../media/image48.png"/><Relationship Id="rId26" Type="http://schemas.openxmlformats.org/officeDocument/2006/relationships/image" Target="../media/image52.png"/><Relationship Id="rId39" Type="http://schemas.openxmlformats.org/officeDocument/2006/relationships/customXml" Target="../ink/ink48.xml"/><Relationship Id="rId3" Type="http://schemas.openxmlformats.org/officeDocument/2006/relationships/image" Target="../media/image40.jpeg"/><Relationship Id="rId21" Type="http://schemas.openxmlformats.org/officeDocument/2006/relationships/customXml" Target="../ink/ink39.xml"/><Relationship Id="rId34" Type="http://schemas.openxmlformats.org/officeDocument/2006/relationships/image" Target="../media/image56.png"/><Relationship Id="rId42" Type="http://schemas.openxmlformats.org/officeDocument/2006/relationships/image" Target="../media/image60.png"/><Relationship Id="rId47" Type="http://schemas.openxmlformats.org/officeDocument/2006/relationships/customXml" Target="../ink/ink52.xml"/><Relationship Id="rId50" Type="http://schemas.openxmlformats.org/officeDocument/2006/relationships/image" Target="../media/image64.png"/><Relationship Id="rId7" Type="http://schemas.openxmlformats.org/officeDocument/2006/relationships/customXml" Target="../ink/ink32.xml"/><Relationship Id="rId12" Type="http://schemas.openxmlformats.org/officeDocument/2006/relationships/image" Target="../media/image45.png"/><Relationship Id="rId17" Type="http://schemas.openxmlformats.org/officeDocument/2006/relationships/customXml" Target="../ink/ink37.xml"/><Relationship Id="rId25" Type="http://schemas.openxmlformats.org/officeDocument/2006/relationships/customXml" Target="../ink/ink41.xml"/><Relationship Id="rId33" Type="http://schemas.openxmlformats.org/officeDocument/2006/relationships/customXml" Target="../ink/ink45.xml"/><Relationship Id="rId38" Type="http://schemas.openxmlformats.org/officeDocument/2006/relationships/image" Target="../media/image58.png"/><Relationship Id="rId46" Type="http://schemas.openxmlformats.org/officeDocument/2006/relationships/image" Target="../media/image62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47.png"/><Relationship Id="rId20" Type="http://schemas.openxmlformats.org/officeDocument/2006/relationships/image" Target="../media/image49.png"/><Relationship Id="rId29" Type="http://schemas.openxmlformats.org/officeDocument/2006/relationships/customXml" Target="../ink/ink43.xml"/><Relationship Id="rId41" Type="http://schemas.openxmlformats.org/officeDocument/2006/relationships/customXml" Target="../ink/ink4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11" Type="http://schemas.openxmlformats.org/officeDocument/2006/relationships/customXml" Target="../ink/ink34.xml"/><Relationship Id="rId24" Type="http://schemas.openxmlformats.org/officeDocument/2006/relationships/image" Target="../media/image51.png"/><Relationship Id="rId32" Type="http://schemas.openxmlformats.org/officeDocument/2006/relationships/image" Target="../media/image55.png"/><Relationship Id="rId37" Type="http://schemas.openxmlformats.org/officeDocument/2006/relationships/customXml" Target="../ink/ink47.xml"/><Relationship Id="rId40" Type="http://schemas.openxmlformats.org/officeDocument/2006/relationships/image" Target="../media/image59.png"/><Relationship Id="rId45" Type="http://schemas.openxmlformats.org/officeDocument/2006/relationships/customXml" Target="../ink/ink51.xml"/><Relationship Id="rId5" Type="http://schemas.openxmlformats.org/officeDocument/2006/relationships/customXml" Target="../ink/ink31.xml"/><Relationship Id="rId15" Type="http://schemas.openxmlformats.org/officeDocument/2006/relationships/customXml" Target="../ink/ink36.xml"/><Relationship Id="rId23" Type="http://schemas.openxmlformats.org/officeDocument/2006/relationships/customXml" Target="../ink/ink40.xml"/><Relationship Id="rId28" Type="http://schemas.openxmlformats.org/officeDocument/2006/relationships/image" Target="../media/image53.png"/><Relationship Id="rId36" Type="http://schemas.openxmlformats.org/officeDocument/2006/relationships/image" Target="../media/image57.png"/><Relationship Id="rId49" Type="http://schemas.openxmlformats.org/officeDocument/2006/relationships/customXml" Target="../ink/ink53.xml"/><Relationship Id="rId10" Type="http://schemas.openxmlformats.org/officeDocument/2006/relationships/image" Target="../media/image44.png"/><Relationship Id="rId19" Type="http://schemas.openxmlformats.org/officeDocument/2006/relationships/customXml" Target="../ink/ink38.xml"/><Relationship Id="rId31" Type="http://schemas.openxmlformats.org/officeDocument/2006/relationships/customXml" Target="../ink/ink44.xml"/><Relationship Id="rId44" Type="http://schemas.openxmlformats.org/officeDocument/2006/relationships/image" Target="../media/image61.png"/><Relationship Id="rId4" Type="http://schemas.openxmlformats.org/officeDocument/2006/relationships/image" Target="../media/image41.jpeg"/><Relationship Id="rId9" Type="http://schemas.openxmlformats.org/officeDocument/2006/relationships/customXml" Target="../ink/ink33.xml"/><Relationship Id="rId14" Type="http://schemas.openxmlformats.org/officeDocument/2006/relationships/image" Target="../media/image46.png"/><Relationship Id="rId22" Type="http://schemas.openxmlformats.org/officeDocument/2006/relationships/image" Target="../media/image50.png"/><Relationship Id="rId27" Type="http://schemas.openxmlformats.org/officeDocument/2006/relationships/customXml" Target="../ink/ink42.xml"/><Relationship Id="rId30" Type="http://schemas.openxmlformats.org/officeDocument/2006/relationships/image" Target="../media/image54.png"/><Relationship Id="rId35" Type="http://schemas.openxmlformats.org/officeDocument/2006/relationships/customXml" Target="../ink/ink46.xml"/><Relationship Id="rId43" Type="http://schemas.openxmlformats.org/officeDocument/2006/relationships/customXml" Target="../ink/ink50.xml"/><Relationship Id="rId48" Type="http://schemas.openxmlformats.org/officeDocument/2006/relationships/image" Target="../media/image63.png"/><Relationship Id="rId8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2" name="Picture 8" descr="Head and Neck Muscles">
            <a:hlinkClick r:id="rId3" tooltip="Head and Neck Muscles"/>
          </p:cNvPr>
          <p:cNvPicPr>
            <a:picLocks noChangeAspect="1" noChangeArrowheads="1"/>
          </p:cNvPicPr>
          <p:nvPr/>
        </p:nvPicPr>
        <p:blipFill>
          <a:blip r:embed="rId4" cstate="print">
            <a:lum bright="-6000" contrast="12000"/>
          </a:blip>
          <a:srcRect/>
          <a:stretch>
            <a:fillRect/>
          </a:stretch>
        </p:blipFill>
        <p:spPr bwMode="auto">
          <a:xfrm>
            <a:off x="4946650" y="1600200"/>
            <a:ext cx="4197350" cy="4962525"/>
          </a:xfrm>
          <a:prstGeom prst="rect">
            <a:avLst/>
          </a:prstGeom>
          <a:noFill/>
        </p:spPr>
      </p:pic>
      <p:sp>
        <p:nvSpPr>
          <p:cNvPr id="16393" name="WordArt 9"/>
          <p:cNvSpPr>
            <a:spLocks noChangeArrowheads="1" noChangeShapeType="1" noTextEdit="1"/>
          </p:cNvSpPr>
          <p:nvPr/>
        </p:nvSpPr>
        <p:spPr bwMode="auto">
          <a:xfrm>
            <a:off x="152400" y="419100"/>
            <a:ext cx="7181850" cy="26670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8E2200"/>
                    </a:gs>
                  </a:gsLst>
                  <a:lin ang="5400000" scaled="1"/>
                </a:gradFill>
                <a:latin typeface="Impact"/>
              </a:rPr>
              <a:t>Topic 5: Anatomy of the</a:t>
            </a:r>
          </a:p>
          <a:p>
            <a:pPr algn="ctr"/>
            <a:r>
              <a:rPr lang="en-US" sz="36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8E2200"/>
                    </a:gs>
                  </a:gsLst>
                  <a:lin ang="5400000" scaled="1"/>
                </a:gradFill>
                <a:latin typeface="Impact"/>
              </a:rPr>
              <a:t>Muscular System</a:t>
            </a:r>
          </a:p>
          <a:p>
            <a:pPr algn="ctr"/>
            <a:r>
              <a:rPr lang="en-US" sz="36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8E2200"/>
                    </a:gs>
                  </a:gsLst>
                  <a:lin ang="5400000" scaled="1"/>
                </a:gradFill>
                <a:latin typeface="Impact"/>
              </a:rPr>
              <a:t>Part 2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792163" y="4459288"/>
            <a:ext cx="1693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Chapter 10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2090738" y="6391275"/>
            <a:ext cx="49815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hlinkClick r:id="rId5"/>
              </a:rPr>
              <a:t>http://en.wikibooks.org/wiki/Human_Physiology/The_Muscular_System</a:t>
            </a:r>
            <a:r>
              <a:rPr lang="en-US" sz="1200"/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1" name="Picture 5" descr="10-18_HandMuscl_1_L.jpg"/>
          <p:cNvPicPr>
            <a:picLocks noChangeAspect="1" noChangeArrowheads="1"/>
          </p:cNvPicPr>
          <p:nvPr/>
        </p:nvPicPr>
        <p:blipFill>
          <a:blip r:embed="rId3" cstate="print">
            <a:lum bright="-6000" contrast="12000"/>
          </a:blip>
          <a:srcRect b="4922"/>
          <a:stretch>
            <a:fillRect/>
          </a:stretch>
        </p:blipFill>
        <p:spPr bwMode="auto">
          <a:xfrm>
            <a:off x="0" y="365125"/>
            <a:ext cx="9144000" cy="5365750"/>
          </a:xfrm>
          <a:prstGeom prst="rect">
            <a:avLst/>
          </a:prstGeom>
          <a:noFill/>
        </p:spPr>
      </p:pic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2333625" y="6124575"/>
            <a:ext cx="39359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/>
              <a:t>Fig. 10.19:  Ventral Views of Right Hand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0" y="4587875"/>
            <a:ext cx="9144000" cy="2277547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lnSpc>
                <a:spcPct val="70000"/>
              </a:lnSpc>
              <a:spcBef>
                <a:spcPct val="50000"/>
              </a:spcBef>
              <a:buFontTx/>
              <a:buAutoNum type="arabicPeriod" startAt="9"/>
            </a:pPr>
            <a:r>
              <a:rPr lang="en-US" b="1" u="sng" dirty="0">
                <a:solidFill>
                  <a:srgbClr val="996633"/>
                </a:solidFill>
              </a:rPr>
              <a:t>Muscles of Hip, Thigh &amp; Leg</a:t>
            </a:r>
          </a:p>
          <a:p>
            <a:pPr marL="457200" indent="-457200">
              <a:lnSpc>
                <a:spcPct val="70000"/>
              </a:lnSpc>
              <a:spcBef>
                <a:spcPct val="50000"/>
              </a:spcBef>
            </a:pPr>
            <a:r>
              <a:rPr lang="en-US" b="1" i="1" dirty="0">
                <a:solidFill>
                  <a:srgbClr val="996633"/>
                </a:solidFill>
              </a:rPr>
              <a:t>ʘ </a:t>
            </a:r>
            <a:r>
              <a:rPr lang="en-US" b="1" i="1" dirty="0" err="1">
                <a:solidFill>
                  <a:srgbClr val="996633"/>
                </a:solidFill>
              </a:rPr>
              <a:t>iliopsoas</a:t>
            </a:r>
            <a:r>
              <a:rPr lang="en-US" b="1" i="1" dirty="0">
                <a:solidFill>
                  <a:srgbClr val="996633"/>
                </a:solidFill>
              </a:rPr>
              <a:t> </a:t>
            </a:r>
            <a:r>
              <a:rPr lang="en-US" i="1" dirty="0">
                <a:solidFill>
                  <a:srgbClr val="996633"/>
                </a:solidFill>
              </a:rPr>
              <a:t>(iliac crest &amp; lumbar vertebrae to femur)</a:t>
            </a:r>
            <a:r>
              <a:rPr lang="en-US" b="1" i="1" dirty="0">
                <a:solidFill>
                  <a:srgbClr val="996633"/>
                </a:solidFill>
              </a:rPr>
              <a:t>:</a:t>
            </a:r>
            <a:r>
              <a:rPr lang="en-US" b="1" i="1" dirty="0"/>
              <a:t>  </a:t>
            </a:r>
            <a:r>
              <a:rPr lang="en-US" dirty="0"/>
              <a:t>composite of 2 muscles; prime mover of hip flexion</a:t>
            </a:r>
          </a:p>
          <a:p>
            <a:pPr marL="457200" indent="-457200">
              <a:lnSpc>
                <a:spcPct val="70000"/>
              </a:lnSpc>
              <a:spcBef>
                <a:spcPct val="50000"/>
              </a:spcBef>
            </a:pPr>
            <a:r>
              <a:rPr lang="en-US" b="1" i="1" dirty="0">
                <a:solidFill>
                  <a:srgbClr val="996633"/>
                </a:solidFill>
              </a:rPr>
              <a:t>ʘ sartorius </a:t>
            </a:r>
            <a:r>
              <a:rPr lang="en-US" i="1" dirty="0">
                <a:solidFill>
                  <a:srgbClr val="996633"/>
                </a:solidFill>
              </a:rPr>
              <a:t>(iliac spine to medial tibia)</a:t>
            </a:r>
            <a:r>
              <a:rPr lang="en-US" b="1" i="1" dirty="0">
                <a:solidFill>
                  <a:srgbClr val="996633"/>
                </a:solidFill>
              </a:rPr>
              <a:t>:</a:t>
            </a:r>
            <a:r>
              <a:rPr lang="en-US" b="1" i="1" dirty="0"/>
              <a:t>  </a:t>
            </a:r>
            <a:r>
              <a:rPr lang="en-US" dirty="0"/>
              <a:t>strap-like;</a:t>
            </a:r>
            <a:r>
              <a:rPr lang="en-US" b="1" i="1" dirty="0"/>
              <a:t> </a:t>
            </a:r>
            <a:r>
              <a:rPr lang="en-US" dirty="0"/>
              <a:t>longest muscle; flexes &amp; laterally rotates thigh; weak knee flexor</a:t>
            </a:r>
          </a:p>
          <a:p>
            <a:pPr marL="457200" indent="-457200">
              <a:lnSpc>
                <a:spcPct val="70000"/>
              </a:lnSpc>
              <a:spcBef>
                <a:spcPct val="50000"/>
              </a:spcBef>
            </a:pPr>
            <a:r>
              <a:rPr lang="en-US" b="1" i="1" dirty="0">
                <a:solidFill>
                  <a:srgbClr val="996633"/>
                </a:solidFill>
              </a:rPr>
              <a:t>adductors (</a:t>
            </a:r>
            <a:r>
              <a:rPr lang="en-US" b="1" i="1" dirty="0" err="1">
                <a:solidFill>
                  <a:srgbClr val="996633"/>
                </a:solidFill>
              </a:rPr>
              <a:t>magnus</a:t>
            </a:r>
            <a:r>
              <a:rPr lang="en-US" b="1" i="1" dirty="0">
                <a:solidFill>
                  <a:srgbClr val="996633"/>
                </a:solidFill>
              </a:rPr>
              <a:t>, </a:t>
            </a:r>
            <a:r>
              <a:rPr lang="en-US" b="1" i="1" dirty="0" err="1">
                <a:solidFill>
                  <a:srgbClr val="996633"/>
                </a:solidFill>
              </a:rPr>
              <a:t>longus</a:t>
            </a:r>
            <a:r>
              <a:rPr lang="en-US" b="1" i="1" dirty="0">
                <a:solidFill>
                  <a:srgbClr val="996633"/>
                </a:solidFill>
              </a:rPr>
              <a:t>, </a:t>
            </a:r>
            <a:r>
              <a:rPr lang="en-US" b="1" i="1" dirty="0" err="1">
                <a:solidFill>
                  <a:srgbClr val="996633"/>
                </a:solidFill>
              </a:rPr>
              <a:t>brevis</a:t>
            </a:r>
            <a:r>
              <a:rPr lang="en-US" b="1" i="1" dirty="0">
                <a:solidFill>
                  <a:srgbClr val="996633"/>
                </a:solidFill>
              </a:rPr>
              <a:t>) </a:t>
            </a:r>
            <a:r>
              <a:rPr lang="en-US" i="1" dirty="0">
                <a:solidFill>
                  <a:srgbClr val="996633"/>
                </a:solidFill>
              </a:rPr>
              <a:t>(pubis to femur)</a:t>
            </a:r>
            <a:r>
              <a:rPr lang="en-US" b="1" i="1" dirty="0">
                <a:solidFill>
                  <a:srgbClr val="996633"/>
                </a:solidFill>
              </a:rPr>
              <a:t>:</a:t>
            </a:r>
            <a:r>
              <a:rPr lang="en-US" b="1" i="1" dirty="0"/>
              <a:t> </a:t>
            </a:r>
            <a:r>
              <a:rPr lang="en-US" dirty="0"/>
              <a:t>all adduct, flex, medially rotate thigh – </a:t>
            </a:r>
            <a:r>
              <a:rPr lang="en-US" dirty="0" err="1"/>
              <a:t>eg</a:t>
            </a:r>
            <a:r>
              <a:rPr lang="en-US" dirty="0"/>
              <a:t>: riding a horse, walking, fixing hip when knee flexed</a:t>
            </a:r>
            <a:endParaRPr lang="en-CA" b="1" i="1" dirty="0"/>
          </a:p>
        </p:txBody>
      </p:sp>
      <p:pic>
        <p:nvPicPr>
          <p:cNvPr id="32771" name="Picture 3" descr="10_4b"/>
          <p:cNvPicPr>
            <a:picLocks noChangeAspect="1" noChangeArrowheads="1"/>
          </p:cNvPicPr>
          <p:nvPr/>
        </p:nvPicPr>
        <p:blipFill>
          <a:blip r:embed="rId3" cstate="print">
            <a:lum bright="-24000" contrast="36000"/>
          </a:blip>
          <a:srcRect l="3233" t="41153" r="16187" b="7846"/>
          <a:stretch>
            <a:fillRect/>
          </a:stretch>
        </p:blipFill>
        <p:spPr bwMode="auto">
          <a:xfrm>
            <a:off x="0" y="0"/>
            <a:ext cx="9144000" cy="4441825"/>
          </a:xfrm>
          <a:prstGeom prst="rect">
            <a:avLst/>
          </a:prstGeom>
          <a:noFill/>
          <a:ln w="38100">
            <a:solidFill>
              <a:srgbClr val="996633"/>
            </a:solidFill>
            <a:miter lim="800000"/>
            <a:headEnd/>
            <a:tailEnd/>
          </a:ln>
        </p:spPr>
      </p:pic>
      <p:sp>
        <p:nvSpPr>
          <p:cNvPr id="32772" name="Text Box 4" descr="Recycled paper"/>
          <p:cNvSpPr txBox="1">
            <a:spLocks noChangeArrowheads="1"/>
          </p:cNvSpPr>
          <p:nvPr/>
        </p:nvSpPr>
        <p:spPr bwMode="auto">
          <a:xfrm>
            <a:off x="7772400" y="2133600"/>
            <a:ext cx="894797" cy="338554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solidFill>
              <a:srgbClr val="996633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/>
              <a:t>Fig. 10.4</a:t>
            </a:r>
            <a:endParaRPr lang="en-CA" sz="1600" b="1" dirty="0"/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3641725" y="1636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endParaRPr lang="en-US" sz="1800" b="1"/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6629400" y="3824288"/>
            <a:ext cx="2362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800" b="1"/>
              <a:t>See also fig.10.19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liopsoas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42857" y="6183086"/>
            <a:ext cx="997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iliopsoas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artorius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40086" y="6226629"/>
            <a:ext cx="1006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sartorius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10_4b"/>
          <p:cNvPicPr>
            <a:picLocks noChangeAspect="1" noChangeArrowheads="1"/>
          </p:cNvPicPr>
          <p:nvPr/>
        </p:nvPicPr>
        <p:blipFill>
          <a:blip r:embed="rId3" cstate="print">
            <a:lum bright="-24000" contrast="36000"/>
          </a:blip>
          <a:srcRect l="3233" t="41153" r="16901" b="7846"/>
          <a:stretch>
            <a:fillRect/>
          </a:stretch>
        </p:blipFill>
        <p:spPr bwMode="auto">
          <a:xfrm>
            <a:off x="0" y="0"/>
            <a:ext cx="9144000" cy="4481513"/>
          </a:xfrm>
          <a:prstGeom prst="rect">
            <a:avLst/>
          </a:prstGeom>
          <a:noFill/>
          <a:ln w="38100">
            <a:solidFill>
              <a:srgbClr val="996633"/>
            </a:solidFill>
            <a:miter lim="800000"/>
            <a:headEnd/>
            <a:tailEnd/>
          </a:ln>
        </p:spPr>
      </p:pic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0" y="4462463"/>
            <a:ext cx="9144000" cy="1920526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b="1" i="1" dirty="0">
                <a:solidFill>
                  <a:srgbClr val="008080"/>
                </a:solidFill>
              </a:rPr>
              <a:t> </a:t>
            </a:r>
            <a:r>
              <a:rPr lang="en-US" b="1" i="1" dirty="0" err="1">
                <a:solidFill>
                  <a:srgbClr val="008080"/>
                </a:solidFill>
              </a:rPr>
              <a:t>pectineus</a:t>
            </a:r>
            <a:r>
              <a:rPr lang="en-US" b="1" i="1" dirty="0">
                <a:solidFill>
                  <a:srgbClr val="008080"/>
                </a:solidFill>
              </a:rPr>
              <a:t> </a:t>
            </a:r>
            <a:r>
              <a:rPr lang="en-US" i="1" dirty="0">
                <a:solidFill>
                  <a:srgbClr val="008080"/>
                </a:solidFill>
              </a:rPr>
              <a:t>(pubis to femur)</a:t>
            </a:r>
            <a:r>
              <a:rPr lang="en-US" b="1" i="1" dirty="0">
                <a:solidFill>
                  <a:srgbClr val="008080"/>
                </a:solidFill>
              </a:rPr>
              <a:t>:</a:t>
            </a:r>
            <a:r>
              <a:rPr lang="en-US" dirty="0"/>
              <a:t>  adducts, flexes &amp; medially rotates thigh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b="1" i="1" dirty="0">
                <a:solidFill>
                  <a:srgbClr val="008080"/>
                </a:solidFill>
              </a:rPr>
              <a:t>gracilis </a:t>
            </a:r>
            <a:r>
              <a:rPr lang="en-US" i="1" dirty="0">
                <a:solidFill>
                  <a:srgbClr val="008080"/>
                </a:solidFill>
              </a:rPr>
              <a:t>(pubis to medial tibia)</a:t>
            </a:r>
            <a:r>
              <a:rPr lang="en-US" b="1" i="1" dirty="0">
                <a:solidFill>
                  <a:srgbClr val="008080"/>
                </a:solidFill>
              </a:rPr>
              <a:t>:</a:t>
            </a:r>
            <a:r>
              <a:rPr lang="en-US" b="1" dirty="0"/>
              <a:t> </a:t>
            </a:r>
            <a:r>
              <a:rPr lang="en-US" dirty="0"/>
              <a:t> adducts thigh, medially rotates leg (walking)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b="1" i="1" dirty="0">
                <a:solidFill>
                  <a:srgbClr val="990000"/>
                </a:solidFill>
              </a:rPr>
              <a:t>ʘ rectus femoris</a:t>
            </a:r>
            <a:r>
              <a:rPr lang="en-US" b="1" i="1" dirty="0">
                <a:solidFill>
                  <a:srgbClr val="008080"/>
                </a:solidFill>
              </a:rPr>
              <a:t> </a:t>
            </a:r>
            <a:r>
              <a:rPr lang="en-US" i="1" dirty="0">
                <a:solidFill>
                  <a:srgbClr val="008080"/>
                </a:solidFill>
              </a:rPr>
              <a:t>(iliac spine to patella &amp; tibia)</a:t>
            </a:r>
            <a:r>
              <a:rPr lang="en-US" b="1" i="1" dirty="0">
                <a:solidFill>
                  <a:srgbClr val="008080"/>
                </a:solidFill>
              </a:rPr>
              <a:t>:</a:t>
            </a:r>
            <a:r>
              <a:rPr lang="en-US" dirty="0"/>
              <a:t>  extends knee; flexes thigh at hip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b="1" i="1" dirty="0">
                <a:solidFill>
                  <a:srgbClr val="990000"/>
                </a:solidFill>
              </a:rPr>
              <a:t>vastus (</a:t>
            </a:r>
            <a:r>
              <a:rPr lang="en-US" b="1" i="1" dirty="0" err="1">
                <a:solidFill>
                  <a:srgbClr val="990000"/>
                </a:solidFill>
              </a:rPr>
              <a:t>lateralis</a:t>
            </a:r>
            <a:r>
              <a:rPr lang="en-US" b="1" i="1" dirty="0">
                <a:solidFill>
                  <a:srgbClr val="990000"/>
                </a:solidFill>
              </a:rPr>
              <a:t>, medialis, </a:t>
            </a:r>
            <a:r>
              <a:rPr lang="en-US" b="1" i="1" dirty="0" err="1">
                <a:solidFill>
                  <a:srgbClr val="990000"/>
                </a:solidFill>
              </a:rPr>
              <a:t>intermedius</a:t>
            </a:r>
            <a:r>
              <a:rPr lang="en-US" b="1" i="1" dirty="0">
                <a:solidFill>
                  <a:srgbClr val="990000"/>
                </a:solidFill>
              </a:rPr>
              <a:t>):</a:t>
            </a:r>
            <a:r>
              <a:rPr lang="en-US" b="1" i="1" dirty="0"/>
              <a:t>  </a:t>
            </a:r>
            <a:r>
              <a:rPr lang="en-US" dirty="0"/>
              <a:t>all extend the knee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b="1" i="1" dirty="0">
                <a:solidFill>
                  <a:srgbClr val="008080"/>
                </a:solidFill>
              </a:rPr>
              <a:t>ʘ tibialis anterior </a:t>
            </a:r>
            <a:r>
              <a:rPr lang="en-US" i="1" dirty="0">
                <a:solidFill>
                  <a:srgbClr val="008080"/>
                </a:solidFill>
              </a:rPr>
              <a:t>(tibia to </a:t>
            </a:r>
            <a:r>
              <a:rPr lang="en-US" i="1" dirty="0" err="1">
                <a:solidFill>
                  <a:srgbClr val="008080"/>
                </a:solidFill>
              </a:rPr>
              <a:t>tarsals</a:t>
            </a:r>
            <a:r>
              <a:rPr lang="en-US" i="1" dirty="0">
                <a:solidFill>
                  <a:srgbClr val="008080"/>
                </a:solidFill>
              </a:rPr>
              <a:t>)</a:t>
            </a:r>
            <a:r>
              <a:rPr lang="en-US" b="1" i="1" dirty="0">
                <a:solidFill>
                  <a:srgbClr val="008080"/>
                </a:solidFill>
              </a:rPr>
              <a:t>:</a:t>
            </a:r>
            <a:r>
              <a:rPr lang="en-US" b="1" i="1" dirty="0"/>
              <a:t>  </a:t>
            </a:r>
            <a:r>
              <a:rPr lang="en-US" dirty="0"/>
              <a:t>prime mover of dorsiflexion; inverts foot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b="1" i="1" dirty="0">
                <a:solidFill>
                  <a:srgbClr val="008080"/>
                </a:solidFill>
              </a:rPr>
              <a:t> extensor </a:t>
            </a:r>
            <a:r>
              <a:rPr lang="en-US" b="1" i="1" dirty="0" err="1">
                <a:solidFill>
                  <a:srgbClr val="008080"/>
                </a:solidFill>
              </a:rPr>
              <a:t>digitorum</a:t>
            </a:r>
            <a:r>
              <a:rPr lang="en-US" b="1" i="1" dirty="0">
                <a:solidFill>
                  <a:srgbClr val="008080"/>
                </a:solidFill>
              </a:rPr>
              <a:t> longus </a:t>
            </a:r>
            <a:r>
              <a:rPr lang="en-US" i="1" dirty="0">
                <a:solidFill>
                  <a:srgbClr val="008080"/>
                </a:solidFill>
              </a:rPr>
              <a:t>(tibia to phalanges)</a:t>
            </a:r>
            <a:r>
              <a:rPr lang="en-US" b="1" i="1" dirty="0">
                <a:solidFill>
                  <a:srgbClr val="008080"/>
                </a:solidFill>
              </a:rPr>
              <a:t>:</a:t>
            </a:r>
            <a:r>
              <a:rPr lang="en-US" b="1" i="1" dirty="0"/>
              <a:t>  </a:t>
            </a:r>
            <a:r>
              <a:rPr lang="en-US" dirty="0" err="1"/>
              <a:t>dorsiflexes</a:t>
            </a:r>
            <a:r>
              <a:rPr lang="en-US" dirty="0"/>
              <a:t> foot; prime mover of toe extension </a:t>
            </a:r>
            <a:endParaRPr lang="en-CA" b="1" i="1" dirty="0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3641725" y="1636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endParaRPr lang="en-US" sz="1800" b="1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ctus_femoris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10943" y="6193971"/>
            <a:ext cx="1525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rectus femoris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ibialis_anterior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3803" y="6227180"/>
            <a:ext cx="1603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tibialis anterior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3" name="Picture 5" descr="10-19aThighLegMusc_L.jpg"/>
          <p:cNvPicPr>
            <a:picLocks noChangeAspect="1" noChangeArrowheads="1"/>
          </p:cNvPicPr>
          <p:nvPr/>
        </p:nvPicPr>
        <p:blipFill>
          <a:blip r:embed="rId3" cstate="print">
            <a:lum bright="-6000" contrast="12000"/>
          </a:blip>
          <a:srcRect l="23996" t="7912" b="12013"/>
          <a:stretch>
            <a:fillRect/>
          </a:stretch>
        </p:blipFill>
        <p:spPr bwMode="auto">
          <a:xfrm>
            <a:off x="1208088" y="0"/>
            <a:ext cx="4778375" cy="6858000"/>
          </a:xfrm>
          <a:prstGeom prst="rect">
            <a:avLst/>
          </a:prstGeom>
          <a:noFill/>
        </p:spPr>
      </p:pic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7527925" y="1290638"/>
            <a:ext cx="211138" cy="12080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23" name="Text Box 15"/>
          <p:cNvSpPr txBox="1">
            <a:spLocks noChangeArrowheads="1"/>
          </p:cNvSpPr>
          <p:nvPr/>
        </p:nvSpPr>
        <p:spPr bwMode="auto">
          <a:xfrm>
            <a:off x="7027863" y="5586413"/>
            <a:ext cx="11785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Figs. 10.20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6950618" y="6066004"/>
              <a:ext cx="233280" cy="263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947738" y="6063128"/>
                <a:ext cx="237600" cy="26891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3" name="Ink 2"/>
              <p14:cNvContentPartPr/>
              <p14:nvPr/>
            </p14:nvContentPartPr>
            <p14:xfrm>
              <a:off x="7171658" y="6143764"/>
              <a:ext cx="275040" cy="293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170220" y="6142326"/>
                <a:ext cx="278995" cy="29699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7482518" y="6006244"/>
              <a:ext cx="101700" cy="3409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480721" y="6004444"/>
                <a:ext cx="106012" cy="345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5" name="Ink 4"/>
              <p14:cNvContentPartPr/>
              <p14:nvPr/>
            </p14:nvContentPartPr>
            <p14:xfrm>
              <a:off x="7416638" y="6239344"/>
              <a:ext cx="179460" cy="120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414480" y="6236152"/>
                <a:ext cx="184135" cy="18445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7385050" y="277813"/>
            <a:ext cx="10983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800" b="1" dirty="0"/>
              <a:t>Fig. 10.24</a:t>
            </a:r>
          </a:p>
        </p:txBody>
      </p:sp>
      <p:pic>
        <p:nvPicPr>
          <p:cNvPr id="34820" name="Picture 4" descr="ha5lf1023a_a"/>
          <p:cNvPicPr>
            <a:picLocks noChangeAspect="1" noChangeArrowheads="1"/>
          </p:cNvPicPr>
          <p:nvPr/>
        </p:nvPicPr>
        <p:blipFill>
          <a:blip r:embed="rId3" cstate="print">
            <a:lum bright="-18000" contrast="30000"/>
          </a:blip>
          <a:srcRect l="8419" t="2222" r="36481" b="5556"/>
          <a:stretch>
            <a:fillRect/>
          </a:stretch>
        </p:blipFill>
        <p:spPr bwMode="auto">
          <a:xfrm>
            <a:off x="5795493" y="711200"/>
            <a:ext cx="3348507" cy="6146800"/>
          </a:xfrm>
          <a:prstGeom prst="rect">
            <a:avLst/>
          </a:prstGeom>
          <a:noFill/>
        </p:spPr>
      </p:pic>
      <p:pic>
        <p:nvPicPr>
          <p:cNvPr id="34821" name="Picture 5" descr="10-21a_AntLegMus_3"/>
          <p:cNvPicPr>
            <a:picLocks noChangeAspect="1" noChangeArrowheads="1"/>
          </p:cNvPicPr>
          <p:nvPr/>
        </p:nvPicPr>
        <p:blipFill>
          <a:blip r:embed="rId4" cstate="print">
            <a:lum bright="-6000" contrast="12000"/>
          </a:blip>
          <a:srcRect l="14207" r="50250" b="3694"/>
          <a:stretch>
            <a:fillRect/>
          </a:stretch>
        </p:blipFill>
        <p:spPr bwMode="auto">
          <a:xfrm>
            <a:off x="0" y="0"/>
            <a:ext cx="1400175" cy="6858000"/>
          </a:xfrm>
          <a:prstGeom prst="rect">
            <a:avLst/>
          </a:prstGeom>
          <a:noFill/>
        </p:spPr>
      </p:pic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1892472" y="6167993"/>
            <a:ext cx="10983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800" b="1" dirty="0"/>
              <a:t>Fig. 10.22</a:t>
            </a:r>
          </a:p>
        </p:txBody>
      </p:sp>
      <p:pic>
        <p:nvPicPr>
          <p:cNvPr id="34823" name="Picture 7" descr="10-22a_LateralLeg_3"/>
          <p:cNvPicPr>
            <a:picLocks noChangeAspect="1" noChangeArrowheads="1"/>
          </p:cNvPicPr>
          <p:nvPr/>
        </p:nvPicPr>
        <p:blipFill>
          <a:blip r:embed="rId5" cstate="print"/>
          <a:srcRect l="10545" r="16005" b="7611"/>
          <a:stretch>
            <a:fillRect/>
          </a:stretch>
        </p:blipFill>
        <p:spPr bwMode="auto">
          <a:xfrm>
            <a:off x="2990850" y="239713"/>
            <a:ext cx="3190875" cy="5976937"/>
          </a:xfrm>
          <a:prstGeom prst="rect">
            <a:avLst/>
          </a:prstGeom>
          <a:noFill/>
        </p:spPr>
      </p:pic>
      <p:sp>
        <p:nvSpPr>
          <p:cNvPr id="8" name="Line 8"/>
          <p:cNvSpPr>
            <a:spLocks noChangeShapeType="1"/>
          </p:cNvSpPr>
          <p:nvPr/>
        </p:nvSpPr>
        <p:spPr bwMode="auto">
          <a:xfrm flipH="1">
            <a:off x="593725" y="1554163"/>
            <a:ext cx="930275" cy="12652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462088" y="1200150"/>
            <a:ext cx="11461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b="1" dirty="0" err="1"/>
              <a:t>tibialis</a:t>
            </a:r>
            <a:r>
              <a:rPr lang="en-US" b="1" dirty="0"/>
              <a:t> anterior</a:t>
            </a:r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 flipH="1" flipV="1">
            <a:off x="334963" y="3033713"/>
            <a:ext cx="901700" cy="974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1187450" y="3763963"/>
            <a:ext cx="14351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75000"/>
              </a:lnSpc>
              <a:spcBef>
                <a:spcPct val="50000"/>
              </a:spcBef>
            </a:pPr>
            <a:r>
              <a:rPr lang="en-US" b="1"/>
              <a:t>extensor digitorum longus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511380" y="3258356"/>
            <a:ext cx="1416676" cy="57954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xtensor_digitorum_longus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11486" y="6193971"/>
            <a:ext cx="2642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Extensor </a:t>
            </a:r>
            <a:r>
              <a:rPr lang="en-US" dirty="0" err="1"/>
              <a:t>digitorum</a:t>
            </a:r>
            <a:r>
              <a:rPr lang="en-US" dirty="0"/>
              <a:t> longus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10_14ab"/>
          <p:cNvPicPr>
            <a:picLocks noChangeAspect="1" noChangeArrowheads="1"/>
          </p:cNvPicPr>
          <p:nvPr/>
        </p:nvPicPr>
        <p:blipFill>
          <a:blip r:embed="rId3" cstate="print">
            <a:lum bright="-18000" contrast="30000"/>
          </a:blip>
          <a:srcRect l="2681" t="66338" r="6467" b="6416"/>
          <a:stretch>
            <a:fillRect/>
          </a:stretch>
        </p:blipFill>
        <p:spPr bwMode="auto">
          <a:xfrm>
            <a:off x="4068763" y="4875213"/>
            <a:ext cx="5075237" cy="198278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0" y="0"/>
            <a:ext cx="5521569" cy="424731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b="1" u="sng" dirty="0">
                <a:solidFill>
                  <a:schemeClr val="accent2"/>
                </a:solidFill>
              </a:rPr>
              <a:t>5.10  Muscles Crossing the Shoulder &amp; Elbow Joints </a:t>
            </a:r>
          </a:p>
          <a:p>
            <a:pPr marL="457200" indent="-457200">
              <a:spcBef>
                <a:spcPct val="50000"/>
              </a:spcBef>
            </a:pPr>
            <a:r>
              <a:rPr lang="en-US" b="1" i="1" dirty="0">
                <a:solidFill>
                  <a:schemeClr val="accent2"/>
                </a:solidFill>
              </a:rPr>
              <a:t>ʘ triceps </a:t>
            </a:r>
            <a:r>
              <a:rPr lang="en-US" b="1" i="1" dirty="0" err="1">
                <a:solidFill>
                  <a:schemeClr val="accent2"/>
                </a:solidFill>
              </a:rPr>
              <a:t>brachii</a:t>
            </a:r>
            <a:r>
              <a:rPr lang="en-US" b="1" i="1" dirty="0">
                <a:solidFill>
                  <a:schemeClr val="accent2"/>
                </a:solidFill>
              </a:rPr>
              <a:t> </a:t>
            </a:r>
            <a:r>
              <a:rPr lang="en-US" i="1" dirty="0">
                <a:solidFill>
                  <a:schemeClr val="accent2"/>
                </a:solidFill>
              </a:rPr>
              <a:t>(scapula/humerus to ulna)</a:t>
            </a:r>
            <a:r>
              <a:rPr lang="en-US" b="1" i="1" dirty="0">
                <a:solidFill>
                  <a:schemeClr val="accent2"/>
                </a:solidFill>
              </a:rPr>
              <a:t>:</a:t>
            </a:r>
            <a:r>
              <a:rPr lang="en-US" dirty="0"/>
              <a:t>  only muscle of posterior compartment of arm; powerful forearm extensor, may help stabilize shoulder joint</a:t>
            </a:r>
          </a:p>
          <a:p>
            <a:pPr marL="457200" indent="-457200">
              <a:spcBef>
                <a:spcPct val="50000"/>
              </a:spcBef>
            </a:pPr>
            <a:r>
              <a:rPr lang="en-US" b="1" i="1" dirty="0">
                <a:solidFill>
                  <a:schemeClr val="accent2"/>
                </a:solidFill>
              </a:rPr>
              <a:t>biceps brachii </a:t>
            </a:r>
            <a:r>
              <a:rPr lang="en-US" i="1" dirty="0">
                <a:solidFill>
                  <a:schemeClr val="accent2"/>
                </a:solidFill>
              </a:rPr>
              <a:t>(shoulder to radius)</a:t>
            </a:r>
            <a:r>
              <a:rPr lang="en-US" b="1" i="1" dirty="0">
                <a:solidFill>
                  <a:schemeClr val="accent2"/>
                </a:solidFill>
              </a:rPr>
              <a:t>:</a:t>
            </a:r>
            <a:r>
              <a:rPr lang="en-US" b="1" i="1" dirty="0"/>
              <a:t>  </a:t>
            </a:r>
            <a:r>
              <a:rPr lang="en-US" dirty="0"/>
              <a:t>anterior, flexes elbow joint &amp; </a:t>
            </a:r>
            <a:r>
              <a:rPr lang="en-US" dirty="0" err="1"/>
              <a:t>supinates</a:t>
            </a:r>
            <a:r>
              <a:rPr lang="en-US" dirty="0"/>
              <a:t> forearm; weak flexor of arm at shoulder</a:t>
            </a:r>
          </a:p>
          <a:p>
            <a:pPr marL="457200" indent="-457200">
              <a:spcBef>
                <a:spcPct val="50000"/>
              </a:spcBef>
            </a:pPr>
            <a:r>
              <a:rPr lang="en-US" b="1" i="1" dirty="0">
                <a:solidFill>
                  <a:schemeClr val="accent2"/>
                </a:solidFill>
              </a:rPr>
              <a:t>ʘ </a:t>
            </a:r>
            <a:r>
              <a:rPr lang="en-US" b="1" i="1" dirty="0" err="1">
                <a:solidFill>
                  <a:schemeClr val="accent2"/>
                </a:solidFill>
              </a:rPr>
              <a:t>brachialis</a:t>
            </a:r>
            <a:r>
              <a:rPr lang="en-US" b="1" i="1" dirty="0">
                <a:solidFill>
                  <a:schemeClr val="accent2"/>
                </a:solidFill>
              </a:rPr>
              <a:t> </a:t>
            </a:r>
            <a:r>
              <a:rPr lang="en-US" i="1" dirty="0">
                <a:solidFill>
                  <a:schemeClr val="accent2"/>
                </a:solidFill>
              </a:rPr>
              <a:t>(humerus to ulna)</a:t>
            </a:r>
            <a:r>
              <a:rPr lang="en-US" b="1" i="1" dirty="0">
                <a:solidFill>
                  <a:schemeClr val="accent2"/>
                </a:solidFill>
              </a:rPr>
              <a:t>:</a:t>
            </a:r>
            <a:r>
              <a:rPr lang="en-US" b="1" i="1" dirty="0"/>
              <a:t>  </a:t>
            </a:r>
            <a:r>
              <a:rPr lang="en-US" dirty="0"/>
              <a:t>immediately deep to biceps </a:t>
            </a:r>
            <a:r>
              <a:rPr lang="en-US" dirty="0" err="1"/>
              <a:t>brachii</a:t>
            </a:r>
            <a:r>
              <a:rPr lang="en-US" dirty="0"/>
              <a:t>; major forearm flexor (strong) – lifts ulna as biceps lifts radius</a:t>
            </a:r>
          </a:p>
          <a:p>
            <a:pPr marL="457200" indent="-457200">
              <a:spcBef>
                <a:spcPct val="50000"/>
              </a:spcBef>
            </a:pPr>
            <a:r>
              <a:rPr lang="en-US" b="1" i="1" dirty="0">
                <a:solidFill>
                  <a:schemeClr val="accent2"/>
                </a:solidFill>
              </a:rPr>
              <a:t>brachioradialis </a:t>
            </a:r>
            <a:r>
              <a:rPr lang="en-US" i="1" dirty="0">
                <a:solidFill>
                  <a:schemeClr val="accent2"/>
                </a:solidFill>
              </a:rPr>
              <a:t>(humerus to radius)</a:t>
            </a:r>
            <a:r>
              <a:rPr lang="en-US" b="1" i="1" dirty="0">
                <a:solidFill>
                  <a:schemeClr val="accent2"/>
                </a:solidFill>
              </a:rPr>
              <a:t>:</a:t>
            </a:r>
            <a:r>
              <a:rPr lang="en-US" b="1" i="1" dirty="0"/>
              <a:t>  </a:t>
            </a:r>
            <a:r>
              <a:rPr lang="en-US" dirty="0"/>
              <a:t>superficial; from distal humerus to distal forearm; synergist in forearm flexion</a:t>
            </a:r>
            <a:endParaRPr lang="en-CA" b="1" i="1" dirty="0"/>
          </a:p>
        </p:txBody>
      </p:sp>
      <p:pic>
        <p:nvPicPr>
          <p:cNvPr id="28679" name="Picture 7" descr="10-14aMuscArmMove_UN.jpg"/>
          <p:cNvPicPr>
            <a:picLocks noChangeAspect="1" noChangeArrowheads="1"/>
          </p:cNvPicPr>
          <p:nvPr/>
        </p:nvPicPr>
        <p:blipFill>
          <a:blip r:embed="rId4" cstate="print">
            <a:lum bright="-6000" contrast="6000"/>
          </a:blip>
          <a:srcRect l="20335" t="9053" b="8788"/>
          <a:stretch>
            <a:fillRect/>
          </a:stretch>
        </p:blipFill>
        <p:spPr bwMode="auto">
          <a:xfrm>
            <a:off x="5624513" y="36513"/>
            <a:ext cx="3370262" cy="5199062"/>
          </a:xfrm>
          <a:prstGeom prst="rect">
            <a:avLst/>
          </a:prstGeom>
          <a:noFill/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5121275" y="3413125"/>
            <a:ext cx="1660525" cy="1066800"/>
            <a:chOff x="3226" y="2150"/>
            <a:chExt cx="1046" cy="672"/>
          </a:xfrm>
        </p:grpSpPr>
        <p:sp>
          <p:nvSpPr>
            <p:cNvPr id="6" name="Line 8"/>
            <p:cNvSpPr>
              <a:spLocks noChangeShapeType="1"/>
            </p:cNvSpPr>
            <p:nvPr/>
          </p:nvSpPr>
          <p:spPr bwMode="auto">
            <a:xfrm flipV="1">
              <a:off x="3226" y="2352"/>
              <a:ext cx="1046" cy="47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 flipV="1">
              <a:off x="3475" y="2150"/>
              <a:ext cx="538" cy="54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" name="Line 11"/>
          <p:cNvSpPr>
            <a:spLocks noChangeShapeType="1"/>
          </p:cNvSpPr>
          <p:nvPr/>
        </p:nvSpPr>
        <p:spPr bwMode="auto">
          <a:xfrm flipV="1">
            <a:off x="5192713" y="4392613"/>
            <a:ext cx="735012" cy="7350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5699125" y="1976438"/>
            <a:ext cx="1028700" cy="91440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842448" y="6005015"/>
            <a:ext cx="13920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Fig. 10.15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29760" y="3304510"/>
              <a:ext cx="30060" cy="2088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320" y="3302890"/>
                <a:ext cx="33120" cy="2118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80160" y="3295330"/>
              <a:ext cx="36900" cy="2980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9440" y="3294610"/>
                <a:ext cx="38880" cy="29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50280" y="2429170"/>
              <a:ext cx="68940" cy="24768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9020" y="2428450"/>
                <a:ext cx="71640" cy="24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1" name="Ink 10"/>
              <p14:cNvContentPartPr/>
              <p14:nvPr/>
            </p14:nvContentPartPr>
            <p14:xfrm>
              <a:off x="38104" y="1479778"/>
              <a:ext cx="53640" cy="15048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5601" y="1478338"/>
                <a:ext cx="59004" cy="15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2" name="Ink 11"/>
              <p14:cNvContentPartPr/>
              <p14:nvPr/>
            </p14:nvContentPartPr>
            <p14:xfrm>
              <a:off x="84004" y="1510378"/>
              <a:ext cx="23040" cy="20394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82586" y="1508939"/>
                <a:ext cx="26939" cy="20717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4" name="Ink 13"/>
              <p14:cNvContentPartPr/>
              <p14:nvPr/>
            </p14:nvContentPartPr>
            <p14:xfrm>
              <a:off x="73781" y="509244"/>
              <a:ext cx="180" cy="1044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73061" y="508164"/>
                <a:ext cx="1620" cy="1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6" name="Ink 15"/>
              <p14:cNvContentPartPr/>
              <p14:nvPr/>
            </p14:nvContentPartPr>
            <p14:xfrm>
              <a:off x="76301" y="567924"/>
              <a:ext cx="2700" cy="522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75581" y="567228"/>
                <a:ext cx="4320" cy="643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7" name="Ink 16"/>
              <p14:cNvContentPartPr/>
              <p14:nvPr/>
            </p14:nvContentPartPr>
            <p14:xfrm>
              <a:off x="25361" y="570444"/>
              <a:ext cx="84240" cy="6138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2841" y="568290"/>
                <a:ext cx="89280" cy="6640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8" name="Ink 17"/>
              <p14:cNvContentPartPr/>
              <p14:nvPr/>
            </p14:nvContentPartPr>
            <p14:xfrm>
              <a:off x="66221" y="483864"/>
              <a:ext cx="15480" cy="1548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64462" y="482105"/>
                <a:ext cx="18646" cy="186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9" name="Ink 18"/>
              <p14:cNvContentPartPr/>
              <p14:nvPr/>
            </p14:nvContentPartPr>
            <p14:xfrm>
              <a:off x="86561" y="547584"/>
              <a:ext cx="23040" cy="19368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84434" y="546506"/>
                <a:ext cx="27294" cy="19655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20" name="Ink 19"/>
              <p14:cNvContentPartPr/>
              <p14:nvPr/>
            </p14:nvContentPartPr>
            <p14:xfrm>
              <a:off x="63521" y="481344"/>
              <a:ext cx="35820" cy="8172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61730" y="479544"/>
                <a:ext cx="40118" cy="8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21" name="Ink 20"/>
              <p14:cNvContentPartPr/>
              <p14:nvPr/>
            </p14:nvContentPartPr>
            <p14:xfrm>
              <a:off x="99161" y="560184"/>
              <a:ext cx="180" cy="270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98261" y="559464"/>
                <a:ext cx="1980" cy="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22" name="Ink 21"/>
              <p14:cNvContentPartPr/>
              <p14:nvPr/>
            </p14:nvContentPartPr>
            <p14:xfrm>
              <a:off x="5444798" y="1516996"/>
              <a:ext cx="194220" cy="54054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5442640" y="1515197"/>
                <a:ext cx="199975" cy="54593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23" name="Ink 22"/>
              <p14:cNvContentPartPr/>
              <p14:nvPr/>
            </p14:nvContentPartPr>
            <p14:xfrm>
              <a:off x="4592678" y="4377916"/>
              <a:ext cx="221940" cy="28422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4589081" y="4374678"/>
                <a:ext cx="228774" cy="29177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24" name="Ink 23"/>
              <p14:cNvContentPartPr/>
              <p14:nvPr/>
            </p14:nvContentPartPr>
            <p14:xfrm>
              <a:off x="4724258" y="4724236"/>
              <a:ext cx="270360" cy="561240"/>
            </p14:xfrm>
          </p:contentPart>
        </mc:Choice>
        <mc:Fallback>
          <p:pic>
            <p:nvPicPr>
              <p:cNvPr id="24" name="Ink 23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4720658" y="4720279"/>
                <a:ext cx="276120" cy="569155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 descr="Newsprint"/>
          <p:cNvSpPr txBox="1">
            <a:spLocks noChangeArrowheads="1"/>
          </p:cNvSpPr>
          <p:nvPr/>
        </p:nvSpPr>
        <p:spPr bwMode="auto">
          <a:xfrm>
            <a:off x="5721350" y="4264025"/>
            <a:ext cx="928459" cy="369332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 dirty="0"/>
              <a:t>Fig.10.5</a:t>
            </a:r>
            <a:endParaRPr lang="en-CA" sz="1800" b="1" dirty="0"/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29308" y="5014790"/>
            <a:ext cx="9067800" cy="140807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80988" indent="-280988">
              <a:lnSpc>
                <a:spcPct val="75000"/>
              </a:lnSpc>
              <a:spcBef>
                <a:spcPct val="50000"/>
              </a:spcBef>
            </a:pPr>
            <a:r>
              <a:rPr lang="en-US" b="1" i="1" dirty="0">
                <a:solidFill>
                  <a:srgbClr val="008000"/>
                </a:solidFill>
              </a:rPr>
              <a:t>gluteus </a:t>
            </a:r>
            <a:r>
              <a:rPr lang="en-US" b="1" i="1" dirty="0" err="1">
                <a:solidFill>
                  <a:srgbClr val="008000"/>
                </a:solidFill>
              </a:rPr>
              <a:t>maximus</a:t>
            </a:r>
            <a:r>
              <a:rPr lang="en-US" b="1" i="1" dirty="0">
                <a:solidFill>
                  <a:srgbClr val="008000"/>
                </a:solidFill>
              </a:rPr>
              <a:t> </a:t>
            </a:r>
            <a:r>
              <a:rPr lang="en-US" i="1" dirty="0">
                <a:solidFill>
                  <a:srgbClr val="008000"/>
                </a:solidFill>
              </a:rPr>
              <a:t>(ilium/sacrum to femur)</a:t>
            </a:r>
            <a:r>
              <a:rPr lang="en-US" b="1" i="1" dirty="0">
                <a:solidFill>
                  <a:srgbClr val="008000"/>
                </a:solidFill>
              </a:rPr>
              <a:t>:</a:t>
            </a:r>
            <a:r>
              <a:rPr lang="en-US" b="1" i="1" dirty="0"/>
              <a:t>  </a:t>
            </a:r>
            <a:r>
              <a:rPr lang="en-US" dirty="0"/>
              <a:t>largest &amp; most superficial buttock muscle; major thigh extensor - climbing stairs, running (</a:t>
            </a:r>
            <a:r>
              <a:rPr lang="en-US" dirty="0" err="1"/>
              <a:t>im</a:t>
            </a:r>
            <a:r>
              <a:rPr lang="en-US" dirty="0"/>
              <a:t> injection)</a:t>
            </a:r>
          </a:p>
          <a:p>
            <a:pPr marL="280988" indent="-280988">
              <a:lnSpc>
                <a:spcPct val="75000"/>
              </a:lnSpc>
              <a:spcBef>
                <a:spcPct val="50000"/>
              </a:spcBef>
            </a:pPr>
            <a:r>
              <a:rPr lang="en-US" b="1" i="1" dirty="0">
                <a:solidFill>
                  <a:srgbClr val="008000"/>
                </a:solidFill>
              </a:rPr>
              <a:t> gluteus </a:t>
            </a:r>
            <a:r>
              <a:rPr lang="en-US" b="1" i="1" dirty="0" err="1">
                <a:solidFill>
                  <a:srgbClr val="008000"/>
                </a:solidFill>
              </a:rPr>
              <a:t>medius</a:t>
            </a:r>
            <a:r>
              <a:rPr lang="en-US" b="1" i="1" dirty="0">
                <a:solidFill>
                  <a:srgbClr val="008000"/>
                </a:solidFill>
              </a:rPr>
              <a:t> </a:t>
            </a:r>
            <a:r>
              <a:rPr lang="en-US" i="1" dirty="0">
                <a:solidFill>
                  <a:srgbClr val="008000"/>
                </a:solidFill>
              </a:rPr>
              <a:t>(ilium to femur)</a:t>
            </a:r>
            <a:r>
              <a:rPr lang="en-US" b="1" i="1" dirty="0">
                <a:solidFill>
                  <a:srgbClr val="008000"/>
                </a:solidFill>
              </a:rPr>
              <a:t>:</a:t>
            </a:r>
            <a:r>
              <a:rPr lang="en-US" b="1" i="1" dirty="0"/>
              <a:t>  </a:t>
            </a:r>
            <a:r>
              <a:rPr lang="en-US" dirty="0"/>
              <a:t>abducts &amp; medially rotates thigh;</a:t>
            </a:r>
            <a:r>
              <a:rPr lang="en-US" b="1" i="1" dirty="0"/>
              <a:t> </a:t>
            </a:r>
            <a:r>
              <a:rPr lang="en-US" dirty="0"/>
              <a:t>esp. during walking (</a:t>
            </a:r>
            <a:r>
              <a:rPr lang="en-US" dirty="0" err="1"/>
              <a:t>im</a:t>
            </a:r>
            <a:r>
              <a:rPr lang="en-US" dirty="0"/>
              <a:t> injections)</a:t>
            </a:r>
          </a:p>
          <a:p>
            <a:pPr marL="280988" indent="-280988">
              <a:lnSpc>
                <a:spcPct val="75000"/>
              </a:lnSpc>
              <a:spcBef>
                <a:spcPct val="50000"/>
              </a:spcBef>
            </a:pPr>
            <a:r>
              <a:rPr lang="en-US" b="1" i="1" dirty="0">
                <a:solidFill>
                  <a:srgbClr val="008000"/>
                </a:solidFill>
              </a:rPr>
              <a:t>hamstrings </a:t>
            </a:r>
            <a:r>
              <a:rPr lang="en-US" i="1" dirty="0">
                <a:solidFill>
                  <a:srgbClr val="008000"/>
                </a:solidFill>
              </a:rPr>
              <a:t>(ischial tuberosity to tibia/fibula)</a:t>
            </a:r>
            <a:r>
              <a:rPr lang="en-US" b="1" i="1" dirty="0">
                <a:solidFill>
                  <a:srgbClr val="008000"/>
                </a:solidFill>
              </a:rPr>
              <a:t>:</a:t>
            </a:r>
            <a:r>
              <a:rPr lang="en-US" dirty="0"/>
              <a:t>  3 muscles; all extend thigh &amp; flex knee</a:t>
            </a:r>
            <a:endParaRPr lang="en-CA" b="1" i="1" dirty="0"/>
          </a:p>
        </p:txBody>
      </p:sp>
      <p:pic>
        <p:nvPicPr>
          <p:cNvPr id="35844" name="Picture 4" descr="10-05b_PostMuscles_3"/>
          <p:cNvPicPr>
            <a:picLocks noChangeAspect="1" noChangeArrowheads="1"/>
          </p:cNvPicPr>
          <p:nvPr/>
        </p:nvPicPr>
        <p:blipFill>
          <a:blip r:embed="rId4" cstate="print">
            <a:lum bright="-12000" contrast="18000"/>
          </a:blip>
          <a:srcRect l="22495" t="36472" r="21465" b="4973"/>
          <a:stretch>
            <a:fillRect/>
          </a:stretch>
        </p:blipFill>
        <p:spPr bwMode="auto">
          <a:xfrm>
            <a:off x="1893888" y="0"/>
            <a:ext cx="37052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5" descr="10_5b"/>
          <p:cNvPicPr>
            <a:picLocks noChangeAspect="1" noChangeArrowheads="1"/>
          </p:cNvPicPr>
          <p:nvPr/>
        </p:nvPicPr>
        <p:blipFill>
          <a:blip r:embed="rId5" cstate="print">
            <a:lum bright="-30000" contrast="48000"/>
          </a:blip>
          <a:srcRect l="55225" t="58829" r="10310" b="29900"/>
          <a:stretch>
            <a:fillRect/>
          </a:stretch>
        </p:blipFill>
        <p:spPr bwMode="auto">
          <a:xfrm>
            <a:off x="4251325" y="1884363"/>
            <a:ext cx="3843338" cy="9159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606675" y="0"/>
            <a:ext cx="3859213" cy="6858000"/>
            <a:chOff x="3061" y="0"/>
            <a:chExt cx="2431" cy="4320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3061" y="0"/>
              <a:ext cx="2431" cy="4320"/>
              <a:chOff x="3031" y="0"/>
              <a:chExt cx="2431" cy="4320"/>
            </a:xfrm>
          </p:grpSpPr>
          <p:pic>
            <p:nvPicPr>
              <p:cNvPr id="44038" name="Picture 6" descr="10-20_PostHipThigh_L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-6000" contrast="6000"/>
              </a:blip>
              <a:srcRect t="2194" r="42665" b="19110"/>
              <a:stretch>
                <a:fillRect/>
              </a:stretch>
            </p:blipFill>
            <p:spPr bwMode="auto">
              <a:xfrm>
                <a:off x="3031" y="0"/>
                <a:ext cx="2386" cy="4320"/>
              </a:xfrm>
              <a:prstGeom prst="rect">
                <a:avLst/>
              </a:prstGeom>
              <a:noFill/>
            </p:spPr>
          </p:pic>
          <p:sp>
            <p:nvSpPr>
              <p:cNvPr id="44039" name="Rectangle 7"/>
              <p:cNvSpPr>
                <a:spLocks noChangeArrowheads="1"/>
              </p:cNvSpPr>
              <p:nvPr/>
            </p:nvSpPr>
            <p:spPr bwMode="auto">
              <a:xfrm>
                <a:off x="4813" y="0"/>
                <a:ext cx="628" cy="163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040" name="Rectangle 8"/>
              <p:cNvSpPr>
                <a:spLocks noChangeArrowheads="1"/>
              </p:cNvSpPr>
              <p:nvPr/>
            </p:nvSpPr>
            <p:spPr bwMode="auto">
              <a:xfrm>
                <a:off x="5338" y="1605"/>
                <a:ext cx="124" cy="67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4041" name="Rectangle 9"/>
            <p:cNvSpPr>
              <a:spLocks noChangeArrowheads="1"/>
            </p:cNvSpPr>
            <p:nvPr/>
          </p:nvSpPr>
          <p:spPr bwMode="auto">
            <a:xfrm>
              <a:off x="4762" y="741"/>
              <a:ext cx="155" cy="86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7386638" y="4930775"/>
            <a:ext cx="10887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Fig. 10.21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109538" y="4768360"/>
            <a:ext cx="8915400" cy="186512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34950" indent="-234950">
              <a:lnSpc>
                <a:spcPct val="70000"/>
              </a:lnSpc>
              <a:spcBef>
                <a:spcPct val="50000"/>
              </a:spcBef>
            </a:pPr>
            <a:r>
              <a:rPr lang="en-US" b="1" i="1" dirty="0">
                <a:solidFill>
                  <a:srgbClr val="008000"/>
                </a:solidFill>
              </a:rPr>
              <a:t>ʘ gastrocnemius </a:t>
            </a:r>
            <a:r>
              <a:rPr lang="en-US" i="1" dirty="0">
                <a:solidFill>
                  <a:srgbClr val="008000"/>
                </a:solidFill>
              </a:rPr>
              <a:t>(femur to </a:t>
            </a:r>
            <a:r>
              <a:rPr lang="en-US" i="1" dirty="0" err="1">
                <a:solidFill>
                  <a:srgbClr val="008000"/>
                </a:solidFill>
              </a:rPr>
              <a:t>calcaneal</a:t>
            </a:r>
            <a:r>
              <a:rPr lang="en-US" i="1" dirty="0">
                <a:solidFill>
                  <a:srgbClr val="008000"/>
                </a:solidFill>
              </a:rPr>
              <a:t> tendon)</a:t>
            </a:r>
            <a:r>
              <a:rPr lang="en-US" b="1" i="1" dirty="0">
                <a:solidFill>
                  <a:srgbClr val="008000"/>
                </a:solidFill>
              </a:rPr>
              <a:t>:</a:t>
            </a:r>
            <a:r>
              <a:rPr lang="en-US" b="1" i="1" dirty="0"/>
              <a:t>  </a:t>
            </a:r>
            <a:r>
              <a:rPr lang="en-US" dirty="0"/>
              <a:t>plantar flexes foot when knee extended; flex knee if foot </a:t>
            </a:r>
            <a:r>
              <a:rPr lang="en-US" dirty="0" err="1"/>
              <a:t>dorsiflexed</a:t>
            </a:r>
            <a:endParaRPr lang="en-US" dirty="0"/>
          </a:p>
          <a:p>
            <a:pPr marL="234950" indent="-234950">
              <a:lnSpc>
                <a:spcPct val="70000"/>
              </a:lnSpc>
              <a:spcBef>
                <a:spcPct val="50000"/>
              </a:spcBef>
            </a:pPr>
            <a:r>
              <a:rPr lang="en-US" b="1" i="1" dirty="0">
                <a:solidFill>
                  <a:srgbClr val="008000"/>
                </a:solidFill>
              </a:rPr>
              <a:t>soleus </a:t>
            </a:r>
            <a:r>
              <a:rPr lang="en-US" i="1" dirty="0">
                <a:solidFill>
                  <a:srgbClr val="008000"/>
                </a:solidFill>
              </a:rPr>
              <a:t>(proximal tibia/fibula to calcaneus)</a:t>
            </a:r>
            <a:r>
              <a:rPr lang="en-US" b="1" i="1" dirty="0">
                <a:solidFill>
                  <a:srgbClr val="008000"/>
                </a:solidFill>
              </a:rPr>
              <a:t>:</a:t>
            </a:r>
            <a:r>
              <a:rPr lang="en-US" b="1" i="1" dirty="0"/>
              <a:t>  </a:t>
            </a:r>
            <a:r>
              <a:rPr lang="en-US" dirty="0"/>
              <a:t>deeper, plantar flexes ankle:  walking, running, dancing</a:t>
            </a:r>
          </a:p>
          <a:p>
            <a:pPr marL="280988" indent="-280988">
              <a:lnSpc>
                <a:spcPct val="70000"/>
              </a:lnSpc>
              <a:spcBef>
                <a:spcPct val="50000"/>
              </a:spcBef>
            </a:pPr>
            <a:r>
              <a:rPr lang="en-US" b="1" i="1" dirty="0">
                <a:solidFill>
                  <a:srgbClr val="008000"/>
                </a:solidFill>
              </a:rPr>
              <a:t>ʘ </a:t>
            </a:r>
            <a:r>
              <a:rPr lang="en-US" b="1" i="1" dirty="0" err="1">
                <a:solidFill>
                  <a:srgbClr val="008000"/>
                </a:solidFill>
              </a:rPr>
              <a:t>fibularis</a:t>
            </a:r>
            <a:r>
              <a:rPr lang="en-US" b="1" i="1" dirty="0">
                <a:solidFill>
                  <a:srgbClr val="008000"/>
                </a:solidFill>
              </a:rPr>
              <a:t> (</a:t>
            </a:r>
            <a:r>
              <a:rPr lang="en-US" b="1" i="1" dirty="0" err="1">
                <a:solidFill>
                  <a:srgbClr val="008000"/>
                </a:solidFill>
              </a:rPr>
              <a:t>peroneus</a:t>
            </a:r>
            <a:r>
              <a:rPr lang="en-US" b="1" i="1" dirty="0">
                <a:solidFill>
                  <a:srgbClr val="008000"/>
                </a:solidFill>
              </a:rPr>
              <a:t>) </a:t>
            </a:r>
            <a:r>
              <a:rPr lang="en-US" b="1" i="1" dirty="0" err="1">
                <a:solidFill>
                  <a:srgbClr val="008000"/>
                </a:solidFill>
              </a:rPr>
              <a:t>longus</a:t>
            </a:r>
            <a:r>
              <a:rPr lang="en-US" b="1" i="1" dirty="0">
                <a:solidFill>
                  <a:srgbClr val="008000"/>
                </a:solidFill>
              </a:rPr>
              <a:t> </a:t>
            </a:r>
            <a:r>
              <a:rPr lang="en-US" i="1" dirty="0">
                <a:solidFill>
                  <a:srgbClr val="008000"/>
                </a:solidFill>
              </a:rPr>
              <a:t>(fibula under foot to 1</a:t>
            </a:r>
            <a:r>
              <a:rPr lang="en-US" i="1" baseline="30000" dirty="0">
                <a:solidFill>
                  <a:srgbClr val="008000"/>
                </a:solidFill>
              </a:rPr>
              <a:t>st</a:t>
            </a:r>
            <a:r>
              <a:rPr lang="en-US" i="1" dirty="0">
                <a:solidFill>
                  <a:srgbClr val="008000"/>
                </a:solidFill>
              </a:rPr>
              <a:t> metatarsal)</a:t>
            </a:r>
            <a:r>
              <a:rPr lang="en-US" b="1" i="1" dirty="0">
                <a:solidFill>
                  <a:srgbClr val="008000"/>
                </a:solidFill>
              </a:rPr>
              <a:t>:</a:t>
            </a:r>
            <a:r>
              <a:rPr lang="en-US" b="1" i="1" dirty="0"/>
              <a:t>  </a:t>
            </a:r>
            <a:r>
              <a:rPr lang="en-US" dirty="0"/>
              <a:t>plantar flexes &amp; </a:t>
            </a:r>
            <a:r>
              <a:rPr lang="en-US" dirty="0" err="1"/>
              <a:t>everts</a:t>
            </a:r>
            <a:r>
              <a:rPr lang="en-US" dirty="0"/>
              <a:t> </a:t>
            </a:r>
            <a:r>
              <a:rPr lang="en-US" dirty="0" err="1"/>
              <a:t>foot;helps</a:t>
            </a:r>
            <a:r>
              <a:rPr lang="en-US" dirty="0"/>
              <a:t> keep foot flat on ground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b="1" i="1" dirty="0" err="1">
                <a:solidFill>
                  <a:srgbClr val="008000"/>
                </a:solidFill>
              </a:rPr>
              <a:t>calcaneal</a:t>
            </a:r>
            <a:r>
              <a:rPr lang="en-US" b="1" i="1" dirty="0">
                <a:solidFill>
                  <a:srgbClr val="008000"/>
                </a:solidFill>
              </a:rPr>
              <a:t> (Achilles tendon):</a:t>
            </a:r>
            <a:r>
              <a:rPr lang="en-US" b="1" i="1" dirty="0"/>
              <a:t>  </a:t>
            </a:r>
            <a:r>
              <a:rPr lang="en-US" dirty="0"/>
              <a:t>largest tendon in body (G &amp; S)</a:t>
            </a:r>
            <a:endParaRPr lang="en-CA" b="1" i="1" dirty="0"/>
          </a:p>
        </p:txBody>
      </p:sp>
      <p:pic>
        <p:nvPicPr>
          <p:cNvPr id="36868" name="Picture 4" descr="10-22bc_LateralLeg_1"/>
          <p:cNvPicPr>
            <a:picLocks noChangeAspect="1" noChangeArrowheads="1"/>
          </p:cNvPicPr>
          <p:nvPr/>
        </p:nvPicPr>
        <p:blipFill>
          <a:blip r:embed="rId3" cstate="print"/>
          <a:srcRect l="1459" t="12973" r="51082" b="10222"/>
          <a:stretch>
            <a:fillRect/>
          </a:stretch>
        </p:blipFill>
        <p:spPr bwMode="auto">
          <a:xfrm>
            <a:off x="4956175" y="0"/>
            <a:ext cx="3743325" cy="4543425"/>
          </a:xfrm>
          <a:prstGeom prst="rect">
            <a:avLst/>
          </a:prstGeom>
          <a:noFill/>
        </p:spPr>
      </p:pic>
      <p:pic>
        <p:nvPicPr>
          <p:cNvPr id="1026" name="Picture 2" descr="E:\Chapter_10\B_JPEG_Images_and_Tables\b_unlabeled\figure_10_23a_unlabeled.jpg"/>
          <p:cNvPicPr>
            <a:picLocks noChangeAspect="1" noChangeArrowheads="1"/>
          </p:cNvPicPr>
          <p:nvPr/>
        </p:nvPicPr>
        <p:blipFill>
          <a:blip r:embed="rId4" cstate="print"/>
          <a:srcRect l="51660" t="2473" r="30244" b="11081"/>
          <a:stretch>
            <a:fillRect/>
          </a:stretch>
        </p:blipFill>
        <p:spPr bwMode="auto">
          <a:xfrm>
            <a:off x="785448" y="11723"/>
            <a:ext cx="1113690" cy="4822587"/>
          </a:xfrm>
          <a:prstGeom prst="rect">
            <a:avLst/>
          </a:prstGeom>
          <a:noFill/>
        </p:spPr>
      </p:pic>
      <p:pic>
        <p:nvPicPr>
          <p:cNvPr id="1027" name="Picture 3" descr="E:\Chapter_10\B_JPEG_Images_and_Tables\b_unlabeled\figure_10_23b_unlabeled.jpg"/>
          <p:cNvPicPr>
            <a:picLocks noChangeAspect="1" noChangeArrowheads="1"/>
          </p:cNvPicPr>
          <p:nvPr/>
        </p:nvPicPr>
        <p:blipFill>
          <a:blip r:embed="rId5" cstate="print"/>
          <a:srcRect l="55448" t="2656" r="28512" b="13462"/>
          <a:stretch>
            <a:fillRect/>
          </a:stretch>
        </p:blipFill>
        <p:spPr bwMode="auto">
          <a:xfrm>
            <a:off x="2930769" y="0"/>
            <a:ext cx="1104273" cy="477129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46739" y="3458307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Fig. 10.24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astrocnemius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81600" y="6117771"/>
            <a:ext cx="2111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gastrocnemius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ibularis_longus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37314" y="6248400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fibularis</a:t>
            </a:r>
            <a:r>
              <a:rPr lang="en-US" dirty="0"/>
              <a:t> longus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5" name="Picture 5" descr="10-25_FootPlant_1_L.jpg"/>
          <p:cNvPicPr>
            <a:picLocks noChangeAspect="1" noChangeArrowheads="1"/>
          </p:cNvPicPr>
          <p:nvPr/>
        </p:nvPicPr>
        <p:blipFill>
          <a:blip r:embed="rId3" cstate="print">
            <a:lum bright="-6000" contrast="6000"/>
          </a:blip>
          <a:srcRect t="1164" r="1036" b="43962"/>
          <a:stretch>
            <a:fillRect/>
          </a:stretch>
        </p:blipFill>
        <p:spPr bwMode="auto">
          <a:xfrm>
            <a:off x="47625" y="79375"/>
            <a:ext cx="9096375" cy="6661150"/>
          </a:xfrm>
          <a:prstGeom prst="rect">
            <a:avLst/>
          </a:prstGeom>
          <a:noFill/>
        </p:spPr>
      </p:pic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6978650" y="6221413"/>
            <a:ext cx="1312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Fig. 10.25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riceps_brachii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53000" y="6096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Triceps brachii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rachioradialis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05400" y="60198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brachioradialis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508125" y="5980113"/>
            <a:ext cx="1073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800" b="1"/>
              <a:t>Anterior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6461125" y="5980113"/>
            <a:ext cx="1187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800" b="1"/>
              <a:t>Posterior</a:t>
            </a:r>
          </a:p>
        </p:txBody>
      </p:sp>
      <p:pic>
        <p:nvPicPr>
          <p:cNvPr id="29700" name="Picture 4" descr="10-14ad_ShlderMus_3"/>
          <p:cNvPicPr>
            <a:picLocks noChangeAspect="1" noChangeArrowheads="1"/>
          </p:cNvPicPr>
          <p:nvPr/>
        </p:nvPicPr>
        <p:blipFill>
          <a:blip r:embed="rId3" cstate="print">
            <a:lum bright="-6000" contrast="12000"/>
          </a:blip>
          <a:srcRect l="13562" t="4330" r="16917" b="4626"/>
          <a:stretch>
            <a:fillRect/>
          </a:stretch>
        </p:blipFill>
        <p:spPr bwMode="auto">
          <a:xfrm>
            <a:off x="1219200" y="241300"/>
            <a:ext cx="6834188" cy="5683250"/>
          </a:xfrm>
          <a:prstGeom prst="rect">
            <a:avLst/>
          </a:prstGeom>
          <a:noFill/>
        </p:spPr>
      </p:pic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593725" y="115888"/>
            <a:ext cx="14013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/>
              <a:t>Fig. 10.15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86524" y="1454218"/>
              <a:ext cx="18000" cy="1096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4759" y="1452780"/>
                <a:ext cx="21529" cy="114292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334963" y="463550"/>
            <a:ext cx="5608637" cy="52168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rabicPeriod" startAt="8"/>
            </a:pPr>
            <a:r>
              <a:rPr lang="en-US" b="1" u="sng" dirty="0">
                <a:solidFill>
                  <a:srgbClr val="008080"/>
                </a:solidFill>
              </a:rPr>
              <a:t>Muscles of the Forearm:  Movements of the Wrist, Hand &amp; Fingers</a:t>
            </a:r>
          </a:p>
          <a:p>
            <a:pPr marL="457200" indent="-457200" algn="ctr">
              <a:spcBef>
                <a:spcPct val="50000"/>
              </a:spcBef>
            </a:pPr>
            <a:r>
              <a:rPr lang="en-US" dirty="0">
                <a:cs typeface="Arial" charset="0"/>
              </a:rPr>
              <a:t>2 functional groups allow for movements of (</a:t>
            </a:r>
            <a:r>
              <a:rPr lang="en-US" dirty="0" err="1">
                <a:cs typeface="Arial" charset="0"/>
              </a:rPr>
              <a:t>i</a:t>
            </a:r>
            <a:r>
              <a:rPr lang="en-US" dirty="0">
                <a:cs typeface="Arial" charset="0"/>
              </a:rPr>
              <a:t>) the wrist and of (ii) the fingers and thumb</a:t>
            </a:r>
          </a:p>
          <a:p>
            <a:pPr marL="457200" indent="-457200">
              <a:spcBef>
                <a:spcPct val="50000"/>
              </a:spcBef>
            </a:pPr>
            <a:r>
              <a:rPr lang="en-US" b="1" i="1" dirty="0" err="1">
                <a:solidFill>
                  <a:srgbClr val="008080"/>
                </a:solidFill>
                <a:cs typeface="Arial" charset="0"/>
              </a:rPr>
              <a:t>pronator</a:t>
            </a:r>
            <a:r>
              <a:rPr lang="en-US" b="1" i="1" dirty="0">
                <a:solidFill>
                  <a:srgbClr val="008080"/>
                </a:solidFill>
                <a:cs typeface="Arial" charset="0"/>
              </a:rPr>
              <a:t> </a:t>
            </a:r>
            <a:r>
              <a:rPr lang="en-US" b="1" i="1" dirty="0" err="1">
                <a:solidFill>
                  <a:srgbClr val="008080"/>
                </a:solidFill>
                <a:cs typeface="Arial" charset="0"/>
              </a:rPr>
              <a:t>teres</a:t>
            </a:r>
            <a:r>
              <a:rPr lang="en-US" b="1" i="1" dirty="0">
                <a:solidFill>
                  <a:srgbClr val="008080"/>
                </a:solidFill>
                <a:cs typeface="Arial" charset="0"/>
              </a:rPr>
              <a:t> </a:t>
            </a:r>
            <a:r>
              <a:rPr lang="en-US" i="1" dirty="0">
                <a:solidFill>
                  <a:srgbClr val="008080"/>
                </a:solidFill>
                <a:cs typeface="Arial" charset="0"/>
              </a:rPr>
              <a:t>(humerus/ulna to lateral radius)</a:t>
            </a:r>
            <a:r>
              <a:rPr lang="en-US" b="1" i="1" dirty="0">
                <a:solidFill>
                  <a:srgbClr val="008080"/>
                </a:solidFill>
                <a:cs typeface="Arial" charset="0"/>
              </a:rPr>
              <a:t>:</a:t>
            </a:r>
            <a:r>
              <a:rPr lang="en-US" b="1" i="1" dirty="0">
                <a:cs typeface="Arial" charset="0"/>
              </a:rPr>
              <a:t>  </a:t>
            </a:r>
            <a:r>
              <a:rPr lang="en-US" dirty="0" err="1">
                <a:cs typeface="Arial" charset="0"/>
              </a:rPr>
              <a:t>pronates</a:t>
            </a:r>
            <a:r>
              <a:rPr lang="en-US" dirty="0">
                <a:cs typeface="Arial" charset="0"/>
              </a:rPr>
              <a:t> forearm, weak flexor of elbow</a:t>
            </a:r>
          </a:p>
          <a:p>
            <a:pPr marL="457200" indent="-457200">
              <a:spcBef>
                <a:spcPct val="50000"/>
              </a:spcBef>
            </a:pPr>
            <a:r>
              <a:rPr lang="en-US" b="1" i="1" dirty="0">
                <a:solidFill>
                  <a:srgbClr val="008080"/>
                </a:solidFill>
                <a:cs typeface="Arial" charset="0"/>
              </a:rPr>
              <a:t> flexor </a:t>
            </a:r>
            <a:r>
              <a:rPr lang="en-US" b="1" i="1" dirty="0" err="1">
                <a:solidFill>
                  <a:srgbClr val="008080"/>
                </a:solidFill>
                <a:cs typeface="Arial" charset="0"/>
              </a:rPr>
              <a:t>carpi</a:t>
            </a:r>
            <a:r>
              <a:rPr lang="en-US" b="1" i="1" dirty="0">
                <a:solidFill>
                  <a:srgbClr val="008080"/>
                </a:solidFill>
                <a:cs typeface="Arial" charset="0"/>
              </a:rPr>
              <a:t> </a:t>
            </a:r>
            <a:r>
              <a:rPr lang="en-US" b="1" i="1" dirty="0" err="1">
                <a:solidFill>
                  <a:srgbClr val="008080"/>
                </a:solidFill>
                <a:cs typeface="Arial" charset="0"/>
              </a:rPr>
              <a:t>radialis</a:t>
            </a:r>
            <a:r>
              <a:rPr lang="en-US" b="1" i="1" dirty="0">
                <a:solidFill>
                  <a:srgbClr val="008080"/>
                </a:solidFill>
                <a:cs typeface="Arial" charset="0"/>
              </a:rPr>
              <a:t> </a:t>
            </a:r>
            <a:r>
              <a:rPr lang="en-US" i="1" dirty="0">
                <a:solidFill>
                  <a:srgbClr val="008080"/>
                </a:solidFill>
                <a:cs typeface="Arial" charset="0"/>
              </a:rPr>
              <a:t>(humerus to metacarpals)</a:t>
            </a:r>
            <a:r>
              <a:rPr lang="en-US" b="1" i="1" dirty="0">
                <a:solidFill>
                  <a:srgbClr val="008080"/>
                </a:solidFill>
                <a:cs typeface="Arial" charset="0"/>
              </a:rPr>
              <a:t>:</a:t>
            </a:r>
            <a:r>
              <a:rPr lang="en-US" dirty="0">
                <a:cs typeface="Arial" charset="0"/>
              </a:rPr>
              <a:t>  diagonally across forearm, powerful flexor of wrist; abducts hand</a:t>
            </a:r>
          </a:p>
          <a:p>
            <a:pPr marL="457200" indent="-457200">
              <a:spcBef>
                <a:spcPct val="50000"/>
              </a:spcBef>
            </a:pPr>
            <a:r>
              <a:rPr lang="en-US" b="1" i="1" dirty="0">
                <a:solidFill>
                  <a:srgbClr val="008080"/>
                </a:solidFill>
                <a:cs typeface="Arial" charset="0"/>
              </a:rPr>
              <a:t>ʘ flexor </a:t>
            </a:r>
            <a:r>
              <a:rPr lang="en-US" b="1" i="1" dirty="0" err="1">
                <a:solidFill>
                  <a:srgbClr val="008080"/>
                </a:solidFill>
                <a:cs typeface="Arial" charset="0"/>
              </a:rPr>
              <a:t>carpi</a:t>
            </a:r>
            <a:r>
              <a:rPr lang="en-US" b="1" i="1" dirty="0">
                <a:solidFill>
                  <a:srgbClr val="008080"/>
                </a:solidFill>
                <a:cs typeface="Arial" charset="0"/>
              </a:rPr>
              <a:t> </a:t>
            </a:r>
            <a:r>
              <a:rPr lang="en-US" b="1" i="1" dirty="0" err="1">
                <a:solidFill>
                  <a:srgbClr val="008080"/>
                </a:solidFill>
                <a:cs typeface="Arial" charset="0"/>
              </a:rPr>
              <a:t>ulnaris</a:t>
            </a:r>
            <a:r>
              <a:rPr lang="en-US" b="1" i="1" dirty="0">
                <a:solidFill>
                  <a:srgbClr val="008080"/>
                </a:solidFill>
                <a:cs typeface="Arial" charset="0"/>
              </a:rPr>
              <a:t> </a:t>
            </a:r>
            <a:r>
              <a:rPr lang="en-US" i="1" dirty="0">
                <a:solidFill>
                  <a:srgbClr val="008080"/>
                </a:solidFill>
                <a:cs typeface="Arial" charset="0"/>
              </a:rPr>
              <a:t>(humerus/ulna to metacarpals)</a:t>
            </a:r>
            <a:r>
              <a:rPr lang="en-US" b="1" i="1" dirty="0">
                <a:solidFill>
                  <a:srgbClr val="008080"/>
                </a:solidFill>
                <a:cs typeface="Arial" charset="0"/>
              </a:rPr>
              <a:t>:</a:t>
            </a:r>
            <a:r>
              <a:rPr lang="en-US" dirty="0">
                <a:cs typeface="Arial" charset="0"/>
              </a:rPr>
              <a:t>  powerful flexor of wrist; also adducts hand in concert with extensor </a:t>
            </a:r>
            <a:r>
              <a:rPr lang="en-US" dirty="0" err="1">
                <a:cs typeface="Arial" charset="0"/>
              </a:rPr>
              <a:t>carpi</a:t>
            </a:r>
            <a:r>
              <a:rPr lang="en-US" dirty="0">
                <a:cs typeface="Arial" charset="0"/>
              </a:rPr>
              <a:t> </a:t>
            </a:r>
            <a:r>
              <a:rPr lang="en-US" dirty="0" err="1">
                <a:cs typeface="Arial" charset="0"/>
              </a:rPr>
              <a:t>ulnaris</a:t>
            </a:r>
            <a:r>
              <a:rPr lang="en-US" dirty="0">
                <a:cs typeface="Arial" charset="0"/>
              </a:rPr>
              <a:t>; stabilizes wrist during finger extension</a:t>
            </a:r>
          </a:p>
          <a:p>
            <a:pPr marL="457200" indent="-457200">
              <a:spcBef>
                <a:spcPct val="50000"/>
              </a:spcBef>
            </a:pPr>
            <a:r>
              <a:rPr lang="en-US" b="1" i="1" dirty="0">
                <a:solidFill>
                  <a:srgbClr val="008080"/>
                </a:solidFill>
                <a:cs typeface="Arial" charset="0"/>
              </a:rPr>
              <a:t>ʘ flexor </a:t>
            </a:r>
            <a:r>
              <a:rPr lang="en-US" b="1" i="1" dirty="0" err="1">
                <a:solidFill>
                  <a:srgbClr val="008080"/>
                </a:solidFill>
                <a:cs typeface="Arial" charset="0"/>
              </a:rPr>
              <a:t>digitorum</a:t>
            </a:r>
            <a:r>
              <a:rPr lang="en-US" b="1" i="1" dirty="0">
                <a:solidFill>
                  <a:srgbClr val="008080"/>
                </a:solidFill>
                <a:cs typeface="Arial" charset="0"/>
              </a:rPr>
              <a:t> </a:t>
            </a:r>
            <a:r>
              <a:rPr lang="en-US" b="1" i="1" dirty="0" err="1">
                <a:solidFill>
                  <a:srgbClr val="008080"/>
                </a:solidFill>
                <a:cs typeface="Arial" charset="0"/>
              </a:rPr>
              <a:t>superficialis</a:t>
            </a:r>
            <a:r>
              <a:rPr lang="en-US" b="1" i="1" dirty="0">
                <a:solidFill>
                  <a:srgbClr val="008080"/>
                </a:solidFill>
                <a:cs typeface="Arial" charset="0"/>
              </a:rPr>
              <a:t> </a:t>
            </a:r>
            <a:r>
              <a:rPr lang="en-US" i="1" dirty="0">
                <a:solidFill>
                  <a:srgbClr val="008080"/>
                </a:solidFill>
                <a:cs typeface="Arial" charset="0"/>
              </a:rPr>
              <a:t>(humerus/ulna to phalanges)</a:t>
            </a:r>
            <a:r>
              <a:rPr lang="en-US" b="1" i="1" dirty="0">
                <a:solidFill>
                  <a:srgbClr val="008080"/>
                </a:solidFill>
                <a:cs typeface="Arial" charset="0"/>
              </a:rPr>
              <a:t>:</a:t>
            </a:r>
            <a:r>
              <a:rPr lang="en-US" b="1" i="1" dirty="0">
                <a:cs typeface="Arial" charset="0"/>
              </a:rPr>
              <a:t>  </a:t>
            </a:r>
            <a:r>
              <a:rPr lang="en-US" dirty="0">
                <a:cs typeface="Arial" charset="0"/>
              </a:rPr>
              <a:t>2-headed, deeper; flexes wrist &amp; middle phalanges of fingers 2-5</a:t>
            </a:r>
          </a:p>
        </p:txBody>
      </p:sp>
      <p:pic>
        <p:nvPicPr>
          <p:cNvPr id="30723" name="Picture 3" descr="10-15abc_AntArmMus_3"/>
          <p:cNvPicPr>
            <a:picLocks noChangeAspect="1" noChangeArrowheads="1"/>
          </p:cNvPicPr>
          <p:nvPr/>
        </p:nvPicPr>
        <p:blipFill>
          <a:blip r:embed="rId3" cstate="print"/>
          <a:srcRect l="9875" t="2086" r="71187" b="29396"/>
          <a:stretch>
            <a:fillRect/>
          </a:stretch>
        </p:blipFill>
        <p:spPr bwMode="auto">
          <a:xfrm>
            <a:off x="6262688" y="0"/>
            <a:ext cx="2525712" cy="6858000"/>
          </a:xfrm>
          <a:prstGeom prst="rect">
            <a:avLst/>
          </a:prstGeom>
          <a:noFill/>
        </p:spPr>
      </p:pic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7920038" y="6521450"/>
            <a:ext cx="10454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600" b="1" dirty="0"/>
              <a:t>Fig 10.16a</a:t>
            </a:r>
          </a:p>
        </p:txBody>
      </p:sp>
      <p:sp>
        <p:nvSpPr>
          <p:cNvPr id="30725" name="Line 5"/>
          <p:cNvSpPr>
            <a:spLocks noChangeShapeType="1"/>
          </p:cNvSpPr>
          <p:nvPr/>
        </p:nvSpPr>
        <p:spPr bwMode="auto">
          <a:xfrm>
            <a:off x="6684963" y="598488"/>
            <a:ext cx="1039812" cy="898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 flipH="1">
            <a:off x="7788275" y="1749425"/>
            <a:ext cx="962025" cy="395288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27" name="Line 7"/>
          <p:cNvSpPr>
            <a:spLocks noChangeShapeType="1"/>
          </p:cNvSpPr>
          <p:nvPr/>
        </p:nvSpPr>
        <p:spPr bwMode="auto">
          <a:xfrm flipH="1" flipV="1">
            <a:off x="8118475" y="2820988"/>
            <a:ext cx="347663" cy="1466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5577349" y="3382662"/>
            <a:ext cx="1639887" cy="459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65000"/>
              </a:lnSpc>
              <a:spcBef>
                <a:spcPct val="50000"/>
              </a:spcBef>
            </a:pPr>
            <a:r>
              <a:rPr lang="en-US" sz="1800" b="1" dirty="0"/>
              <a:t>flexor </a:t>
            </a:r>
            <a:r>
              <a:rPr lang="en-US" sz="1800" b="1" dirty="0" err="1"/>
              <a:t>retinaculum</a:t>
            </a:r>
            <a:endParaRPr lang="en-US" sz="1800" b="1" dirty="0"/>
          </a:p>
        </p:txBody>
      </p:sp>
      <p:sp>
        <p:nvSpPr>
          <p:cNvPr id="30730" name="Line 10"/>
          <p:cNvSpPr>
            <a:spLocks noChangeShapeType="1"/>
          </p:cNvSpPr>
          <p:nvPr/>
        </p:nvSpPr>
        <p:spPr bwMode="auto">
          <a:xfrm>
            <a:off x="6494463" y="3876675"/>
            <a:ext cx="850900" cy="5683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50403" y="1993967"/>
              <a:ext cx="132300" cy="1434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7527" y="1991450"/>
                <a:ext cx="136974" cy="14849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3" name="Ink 2"/>
              <p14:cNvContentPartPr/>
              <p14:nvPr/>
            </p14:nvContentPartPr>
            <p14:xfrm>
              <a:off x="271660" y="1872713"/>
              <a:ext cx="95580" cy="3673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69870" y="1870554"/>
                <a:ext cx="100234" cy="37097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6459518" y="477283"/>
              <a:ext cx="224280" cy="1580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456638" y="474763"/>
                <a:ext cx="229680" cy="163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5" name="Ink 4"/>
              <p14:cNvContentPartPr/>
              <p14:nvPr/>
            </p14:nvContentPartPr>
            <p14:xfrm>
              <a:off x="8731538" y="1368544"/>
              <a:ext cx="233280" cy="7054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729022" y="1367104"/>
                <a:ext cx="239031" cy="70901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6" name="Ink 5"/>
              <p14:cNvContentPartPr/>
              <p14:nvPr/>
            </p14:nvContentPartPr>
            <p14:xfrm>
              <a:off x="89558" y="2503984"/>
              <a:ext cx="149580" cy="3646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7406" y="2501824"/>
                <a:ext cx="154961" cy="370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9" name="Ink 8"/>
              <p14:cNvContentPartPr/>
              <p14:nvPr/>
            </p14:nvContentPartPr>
            <p14:xfrm>
              <a:off x="71558" y="3699364"/>
              <a:ext cx="119700" cy="17352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8682" y="3696849"/>
                <a:ext cx="124373" cy="17926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10" name="Ink 9"/>
              <p14:cNvContentPartPr/>
              <p14:nvPr/>
            </p14:nvContentPartPr>
            <p14:xfrm>
              <a:off x="215018" y="3549964"/>
              <a:ext cx="119700" cy="48420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13580" y="3547446"/>
                <a:ext cx="124732" cy="48995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12" name="Ink 11"/>
              <p14:cNvContentPartPr/>
              <p14:nvPr/>
            </p14:nvContentPartPr>
            <p14:xfrm>
              <a:off x="233018" y="2474104"/>
              <a:ext cx="119700" cy="5977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230861" y="2472664"/>
                <a:ext cx="125092" cy="60245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3" name="Ink 12"/>
              <p14:cNvContentPartPr/>
              <p14:nvPr/>
            </p14:nvContentPartPr>
            <p14:xfrm>
              <a:off x="197198" y="4559944"/>
              <a:ext cx="137700" cy="49626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93962" y="4556345"/>
                <a:ext cx="142374" cy="50273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14" name="Ink 13"/>
              <p14:cNvContentPartPr/>
              <p14:nvPr/>
            </p14:nvContentPartPr>
            <p14:xfrm>
              <a:off x="316718" y="4464364"/>
              <a:ext cx="113760" cy="71136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314198" y="4462204"/>
                <a:ext cx="119520" cy="715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16" name="Ink 15"/>
              <p14:cNvContentPartPr/>
              <p14:nvPr/>
            </p14:nvContentPartPr>
            <p14:xfrm>
              <a:off x="8540198" y="4285084"/>
              <a:ext cx="263160" cy="28710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8536962" y="4282206"/>
                <a:ext cx="268553" cy="29393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17" name="Ink 16"/>
              <p14:cNvContentPartPr/>
              <p14:nvPr/>
            </p14:nvContentPartPr>
            <p14:xfrm>
              <a:off x="7637858" y="3436384"/>
              <a:ext cx="759240" cy="153018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7634258" y="3432785"/>
                <a:ext cx="766080" cy="153665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18" name="Ink 17"/>
              <p14:cNvContentPartPr/>
              <p14:nvPr/>
            </p14:nvContentPartPr>
            <p14:xfrm>
              <a:off x="8474498" y="4769104"/>
              <a:ext cx="209340" cy="53208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8471620" y="4766226"/>
                <a:ext cx="213656" cy="536757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animBg="1"/>
      <p:bldP spid="30726" grpId="0" animBg="1"/>
      <p:bldP spid="307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lexor_carpi_ulnaris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99857" y="6085114"/>
            <a:ext cx="3167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Flexor </a:t>
            </a:r>
            <a:r>
              <a:rPr lang="en-US" dirty="0" err="1"/>
              <a:t>carpi</a:t>
            </a:r>
            <a:r>
              <a:rPr lang="en-US" dirty="0"/>
              <a:t> </a:t>
            </a:r>
            <a:r>
              <a:rPr lang="en-US" dirty="0" err="1"/>
              <a:t>ulnaris</a:t>
            </a:r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260563" y="1865447"/>
              <a:ext cx="102960" cy="3895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58411" y="1862570"/>
                <a:ext cx="107982" cy="393836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lexor_digitorum_superficialis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27171" y="6117771"/>
            <a:ext cx="288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Flexor </a:t>
            </a:r>
            <a:r>
              <a:rPr lang="en-US" dirty="0" err="1"/>
              <a:t>digitorum</a:t>
            </a:r>
            <a:r>
              <a:rPr lang="en-US" dirty="0"/>
              <a:t> </a:t>
            </a:r>
            <a:r>
              <a:rPr lang="en-US" dirty="0" err="1"/>
              <a:t>superficialis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 descr="Newsprint"/>
          <p:cNvSpPr txBox="1">
            <a:spLocks noChangeArrowheads="1"/>
          </p:cNvSpPr>
          <p:nvPr/>
        </p:nvSpPr>
        <p:spPr bwMode="auto">
          <a:xfrm>
            <a:off x="4918075" y="6081713"/>
            <a:ext cx="1008063" cy="366712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1" dirty="0"/>
              <a:t>10.17a</a:t>
            </a:r>
            <a:endParaRPr lang="en-CA" sz="1800" b="1" dirty="0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434975" y="779463"/>
            <a:ext cx="499281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b="1" i="1" dirty="0">
                <a:solidFill>
                  <a:srgbClr val="008080"/>
                </a:solidFill>
              </a:rPr>
              <a:t>extensor </a:t>
            </a:r>
            <a:r>
              <a:rPr lang="en-US" b="1" i="1" dirty="0" err="1">
                <a:solidFill>
                  <a:srgbClr val="008080"/>
                </a:solidFill>
              </a:rPr>
              <a:t>carpi</a:t>
            </a:r>
            <a:r>
              <a:rPr lang="en-US" b="1" i="1" dirty="0">
                <a:solidFill>
                  <a:srgbClr val="008080"/>
                </a:solidFill>
              </a:rPr>
              <a:t> </a:t>
            </a:r>
            <a:r>
              <a:rPr lang="en-US" b="1" i="1" dirty="0" err="1">
                <a:solidFill>
                  <a:srgbClr val="008080"/>
                </a:solidFill>
              </a:rPr>
              <a:t>radialis</a:t>
            </a:r>
            <a:r>
              <a:rPr lang="en-US" b="1" i="1" dirty="0">
                <a:solidFill>
                  <a:srgbClr val="008080"/>
                </a:solidFill>
              </a:rPr>
              <a:t> longus/</a:t>
            </a:r>
            <a:r>
              <a:rPr lang="en-US" b="1" i="1" dirty="0" err="1">
                <a:solidFill>
                  <a:srgbClr val="008080"/>
                </a:solidFill>
              </a:rPr>
              <a:t>brevis</a:t>
            </a:r>
            <a:r>
              <a:rPr lang="en-US" b="1" i="1" dirty="0">
                <a:solidFill>
                  <a:srgbClr val="008080"/>
                </a:solidFill>
              </a:rPr>
              <a:t> </a:t>
            </a:r>
            <a:r>
              <a:rPr lang="en-US" i="1" dirty="0">
                <a:solidFill>
                  <a:srgbClr val="008080"/>
                </a:solidFill>
              </a:rPr>
              <a:t>(humerus to metacarpals)</a:t>
            </a:r>
            <a:r>
              <a:rPr lang="en-US" b="1" i="1" dirty="0">
                <a:solidFill>
                  <a:srgbClr val="008080"/>
                </a:solidFill>
              </a:rPr>
              <a:t>:</a:t>
            </a:r>
            <a:r>
              <a:rPr lang="en-US" dirty="0"/>
              <a:t> extends &amp; abducts wrist</a:t>
            </a:r>
          </a:p>
          <a:p>
            <a:pPr algn="ctr" eaLnBrk="0" hangingPunct="0"/>
            <a:r>
              <a:rPr lang="en-US" b="1" i="1" dirty="0">
                <a:solidFill>
                  <a:srgbClr val="008080"/>
                </a:solidFill>
              </a:rPr>
              <a:t>extensor </a:t>
            </a:r>
            <a:r>
              <a:rPr lang="en-US" b="1" i="1" dirty="0" err="1">
                <a:solidFill>
                  <a:srgbClr val="008080"/>
                </a:solidFill>
              </a:rPr>
              <a:t>digitorum</a:t>
            </a:r>
            <a:r>
              <a:rPr lang="en-US" b="1" i="1" dirty="0">
                <a:solidFill>
                  <a:srgbClr val="008080"/>
                </a:solidFill>
              </a:rPr>
              <a:t> </a:t>
            </a:r>
            <a:r>
              <a:rPr lang="en-US" i="1" dirty="0">
                <a:solidFill>
                  <a:srgbClr val="008080"/>
                </a:solidFill>
              </a:rPr>
              <a:t>(humerus to phalanges)</a:t>
            </a:r>
            <a:r>
              <a:rPr lang="en-US" b="1" i="1" dirty="0">
                <a:solidFill>
                  <a:srgbClr val="008080"/>
                </a:solidFill>
              </a:rPr>
              <a:t>:</a:t>
            </a:r>
            <a:r>
              <a:rPr lang="en-US" b="1" i="1" dirty="0"/>
              <a:t>  </a:t>
            </a:r>
            <a:r>
              <a:rPr lang="en-US" dirty="0"/>
              <a:t>prime mover of finger extension; extends wrist, can abduct fingers</a:t>
            </a:r>
          </a:p>
          <a:p>
            <a:pPr algn="ctr" eaLnBrk="0" hangingPunct="0"/>
            <a:r>
              <a:rPr lang="en-US" b="1" i="1" dirty="0" err="1">
                <a:solidFill>
                  <a:srgbClr val="008080"/>
                </a:solidFill>
              </a:rPr>
              <a:t>supinator</a:t>
            </a:r>
            <a:r>
              <a:rPr lang="en-US" b="1" i="1" dirty="0">
                <a:solidFill>
                  <a:srgbClr val="008080"/>
                </a:solidFill>
              </a:rPr>
              <a:t> </a:t>
            </a:r>
            <a:r>
              <a:rPr lang="en-US" i="1" dirty="0">
                <a:solidFill>
                  <a:srgbClr val="008080"/>
                </a:solidFill>
              </a:rPr>
              <a:t>(humerus to radius)</a:t>
            </a:r>
            <a:r>
              <a:rPr lang="en-US" b="1" i="1" dirty="0">
                <a:solidFill>
                  <a:srgbClr val="008080"/>
                </a:solidFill>
              </a:rPr>
              <a:t>:</a:t>
            </a:r>
            <a:r>
              <a:rPr lang="en-US" dirty="0"/>
              <a:t>  deep; assists biceps brachii to </a:t>
            </a:r>
            <a:r>
              <a:rPr lang="en-US" dirty="0" err="1"/>
              <a:t>supinate</a:t>
            </a:r>
            <a:r>
              <a:rPr lang="en-US" dirty="0"/>
              <a:t> forearm</a:t>
            </a:r>
            <a:endParaRPr lang="en-CA" dirty="0"/>
          </a:p>
        </p:txBody>
      </p:sp>
      <p:pic>
        <p:nvPicPr>
          <p:cNvPr id="31748" name="Picture 4" descr="10-16ab_PostArmMus_3"/>
          <p:cNvPicPr>
            <a:picLocks noChangeAspect="1" noChangeArrowheads="1"/>
          </p:cNvPicPr>
          <p:nvPr/>
        </p:nvPicPr>
        <p:blipFill>
          <a:blip r:embed="rId4" cstate="print">
            <a:lum bright="-6000" contrast="12000"/>
          </a:blip>
          <a:srcRect l="19458" t="2916" r="53917" b="7797"/>
          <a:stretch>
            <a:fillRect/>
          </a:stretch>
        </p:blipFill>
        <p:spPr bwMode="auto">
          <a:xfrm>
            <a:off x="5953125" y="0"/>
            <a:ext cx="2787650" cy="6858000"/>
          </a:xfrm>
          <a:prstGeom prst="rect">
            <a:avLst/>
          </a:prstGeom>
          <a:noFill/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7142163" y="1150938"/>
            <a:ext cx="739775" cy="693737"/>
            <a:chOff x="4499" y="725"/>
            <a:chExt cx="466" cy="437"/>
          </a:xfrm>
        </p:grpSpPr>
        <p:sp>
          <p:nvSpPr>
            <p:cNvPr id="31750" name="Line 6"/>
            <p:cNvSpPr>
              <a:spLocks noChangeShapeType="1"/>
            </p:cNvSpPr>
            <p:nvPr/>
          </p:nvSpPr>
          <p:spPr bwMode="auto">
            <a:xfrm flipH="1">
              <a:off x="4499" y="725"/>
              <a:ext cx="466" cy="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751" name="Line 7"/>
            <p:cNvSpPr>
              <a:spLocks noChangeShapeType="1"/>
            </p:cNvSpPr>
            <p:nvPr/>
          </p:nvSpPr>
          <p:spPr bwMode="auto">
            <a:xfrm flipH="1">
              <a:off x="4558" y="735"/>
              <a:ext cx="288" cy="42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752" name="Line 8"/>
          <p:cNvSpPr>
            <a:spLocks noChangeShapeType="1"/>
          </p:cNvSpPr>
          <p:nvPr/>
        </p:nvSpPr>
        <p:spPr bwMode="auto">
          <a:xfrm flipV="1">
            <a:off x="5597525" y="2838450"/>
            <a:ext cx="1560513" cy="1135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/>
              <p14:cNvContentPartPr/>
              <p14:nvPr/>
            </p14:nvContentPartPr>
            <p14:xfrm>
              <a:off x="334538" y="920344"/>
              <a:ext cx="221220" cy="185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1660" y="917464"/>
                <a:ext cx="225536" cy="191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4" name="Ink 3"/>
              <p14:cNvContentPartPr/>
              <p14:nvPr/>
            </p14:nvContentPartPr>
            <p14:xfrm>
              <a:off x="7954658" y="1027804"/>
              <a:ext cx="334800" cy="2392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952500" y="1026365"/>
                <a:ext cx="338396" cy="24317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" name="Ink 4"/>
              <p14:cNvContentPartPr/>
              <p14:nvPr/>
            </p14:nvContentPartPr>
            <p14:xfrm>
              <a:off x="7643798" y="1488064"/>
              <a:ext cx="41940" cy="1675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642006" y="1486626"/>
                <a:ext cx="44808" cy="17045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" name="Ink 5"/>
              <p14:cNvContentPartPr/>
              <p14:nvPr/>
            </p14:nvContentPartPr>
            <p14:xfrm>
              <a:off x="7763318" y="1559704"/>
              <a:ext cx="89820" cy="1315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761162" y="1558266"/>
                <a:ext cx="94491" cy="1355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" name="Ink 6"/>
              <p14:cNvContentPartPr/>
              <p14:nvPr/>
            </p14:nvContentPartPr>
            <p14:xfrm>
              <a:off x="7888778" y="1607584"/>
              <a:ext cx="137700" cy="779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887340" y="1605429"/>
                <a:ext cx="140936" cy="822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" name="Ink 7"/>
              <p14:cNvContentPartPr/>
              <p14:nvPr/>
            </p14:nvContentPartPr>
            <p14:xfrm>
              <a:off x="8115938" y="1631524"/>
              <a:ext cx="12060" cy="61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8114519" y="1629724"/>
                <a:ext cx="15252" cy="9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9" name="Ink 8"/>
              <p14:cNvContentPartPr/>
              <p14:nvPr/>
            </p14:nvContentPartPr>
            <p14:xfrm>
              <a:off x="8050238" y="1655464"/>
              <a:ext cx="311040" cy="25722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8049158" y="1653306"/>
                <a:ext cx="314280" cy="26117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0" name="Ink 9"/>
              <p14:cNvContentPartPr/>
              <p14:nvPr/>
            </p14:nvContentPartPr>
            <p14:xfrm>
              <a:off x="8372978" y="1619464"/>
              <a:ext cx="107820" cy="16146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8371540" y="1618026"/>
                <a:ext cx="111773" cy="16541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1" name="Ink 10"/>
              <p14:cNvContentPartPr/>
              <p14:nvPr/>
            </p14:nvContentPartPr>
            <p14:xfrm>
              <a:off x="8032238" y="1595704"/>
              <a:ext cx="101700" cy="11376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8030441" y="1594269"/>
                <a:ext cx="104934" cy="11699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2" name="Ink 11"/>
              <p14:cNvContentPartPr/>
              <p14:nvPr/>
            </p14:nvContentPartPr>
            <p14:xfrm>
              <a:off x="7560098" y="902344"/>
              <a:ext cx="101700" cy="17946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7559020" y="901265"/>
                <a:ext cx="104934" cy="18233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3" name="Ink 12"/>
              <p14:cNvContentPartPr/>
              <p14:nvPr/>
            </p14:nvContentPartPr>
            <p14:xfrm>
              <a:off x="7643798" y="1069744"/>
              <a:ext cx="24120" cy="5994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7641638" y="1067949"/>
                <a:ext cx="28440" cy="6388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4" name="Ink 13"/>
              <p14:cNvContentPartPr/>
              <p14:nvPr/>
            </p14:nvContentPartPr>
            <p14:xfrm>
              <a:off x="7715618" y="950224"/>
              <a:ext cx="173520" cy="17946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7713462" y="947707"/>
                <a:ext cx="177472" cy="18377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15" name="Ink 14"/>
              <p14:cNvContentPartPr/>
              <p14:nvPr/>
            </p14:nvContentPartPr>
            <p14:xfrm>
              <a:off x="7823078" y="920344"/>
              <a:ext cx="89820" cy="12564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7821641" y="918904"/>
                <a:ext cx="93772" cy="12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16" name="Ink 15"/>
              <p14:cNvContentPartPr/>
              <p14:nvPr/>
            </p14:nvContentPartPr>
            <p14:xfrm>
              <a:off x="7912718" y="902344"/>
              <a:ext cx="24120" cy="13158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7910198" y="899827"/>
                <a:ext cx="29160" cy="13661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17" name="Ink 16"/>
              <p14:cNvContentPartPr/>
              <p14:nvPr/>
            </p14:nvContentPartPr>
            <p14:xfrm>
              <a:off x="7978418" y="932224"/>
              <a:ext cx="59940" cy="11376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7977341" y="931144"/>
                <a:ext cx="62811" cy="11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18" name="Ink 17"/>
              <p14:cNvContentPartPr/>
              <p14:nvPr/>
            </p14:nvContentPartPr>
            <p14:xfrm>
              <a:off x="7978418" y="872464"/>
              <a:ext cx="6120" cy="1818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7977058" y="869969"/>
                <a:ext cx="9860" cy="2245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19" name="Ink 18"/>
              <p14:cNvContentPartPr/>
              <p14:nvPr/>
            </p14:nvContentPartPr>
            <p14:xfrm>
              <a:off x="8091998" y="932224"/>
              <a:ext cx="41940" cy="14364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8090206" y="930424"/>
                <a:ext cx="46242" cy="14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9">
            <p14:nvContentPartPr>
              <p14:cNvPr id="20" name="Ink 19"/>
              <p14:cNvContentPartPr/>
              <p14:nvPr/>
            </p14:nvContentPartPr>
            <p14:xfrm>
              <a:off x="8098118" y="1087564"/>
              <a:ext cx="30060" cy="3600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8095613" y="1085425"/>
                <a:ext cx="35070" cy="4063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1">
            <p14:nvContentPartPr>
              <p14:cNvPr id="21" name="Ink 20"/>
              <p14:cNvContentPartPr/>
              <p14:nvPr/>
            </p14:nvContentPartPr>
            <p14:xfrm>
              <a:off x="244898" y="1302844"/>
              <a:ext cx="203400" cy="39456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243820" y="1301405"/>
                <a:ext cx="207353" cy="39887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3">
            <p14:nvContentPartPr>
              <p14:cNvPr id="22" name="Ink 21"/>
              <p14:cNvContentPartPr/>
              <p14:nvPr/>
            </p14:nvContentPartPr>
            <p14:xfrm>
              <a:off x="322658" y="2235064"/>
              <a:ext cx="24120" cy="1206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321578" y="2233645"/>
                <a:ext cx="26640" cy="1489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5">
            <p14:nvContentPartPr>
              <p14:cNvPr id="23" name="Ink 22"/>
              <p14:cNvContentPartPr/>
              <p14:nvPr/>
            </p14:nvContentPartPr>
            <p14:xfrm>
              <a:off x="209078" y="2247124"/>
              <a:ext cx="221220" cy="22734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206920" y="2245685"/>
                <a:ext cx="224457" cy="23201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7">
            <p14:nvContentPartPr>
              <p14:cNvPr id="24" name="Ink 23"/>
              <p14:cNvContentPartPr/>
              <p14:nvPr/>
            </p14:nvContentPartPr>
            <p14:xfrm>
              <a:off x="197198" y="2223184"/>
              <a:ext cx="149580" cy="48060"/>
            </p14:xfrm>
          </p:contentPart>
        </mc:Choice>
        <mc:Fallback>
          <p:pic>
            <p:nvPicPr>
              <p:cNvPr id="24" name="Ink 23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195400" y="2221032"/>
                <a:ext cx="152457" cy="5164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9">
            <p14:nvContentPartPr>
              <p14:cNvPr id="25" name="Ink 24"/>
              <p14:cNvContentPartPr/>
              <p14:nvPr/>
            </p14:nvContentPartPr>
            <p14:xfrm>
              <a:off x="5044058" y="3621604"/>
              <a:ext cx="328860" cy="645660"/>
            </p14:xfrm>
          </p:contentPart>
        </mc:Choice>
        <mc:Fallback>
          <p:pic>
            <p:nvPicPr>
              <p:cNvPr id="25" name="Ink 24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5041899" y="3619085"/>
                <a:ext cx="334257" cy="652138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1548</Words>
  <Application>Microsoft Office PowerPoint</Application>
  <PresentationFormat>On-screen Show (4:3)</PresentationFormat>
  <Paragraphs>266</Paragraphs>
  <Slides>25</Slides>
  <Notes>25</Notes>
  <HiddenSlides>0</HiddenSlides>
  <MMClips>11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Impact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jcarnegie</dc:creator>
  <cp:lastModifiedBy>Nha-Thi Luu</cp:lastModifiedBy>
  <cp:revision>21</cp:revision>
  <dcterms:created xsi:type="dcterms:W3CDTF">2012-02-03T23:07:28Z</dcterms:created>
  <dcterms:modified xsi:type="dcterms:W3CDTF">2017-02-09T18:46:33Z</dcterms:modified>
</cp:coreProperties>
</file>