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tags/tag3.xml" ContentType="application/vnd.openxmlformats-officedocument.presentationml.tags+xml"/>
  <Override PartName="/ppt/notesSlides/notesSlide20.xml" ContentType="application/vnd.openxmlformats-officedocument.presentationml.notesSlide+xml"/>
  <Override PartName="/ppt/tags/tag4.xml" ContentType="application/vnd.openxmlformats-officedocument.presentationml.tags+xml"/>
  <Override PartName="/ppt/notesSlides/notesSlide21.xml" ContentType="application/vnd.openxmlformats-officedocument.presentationml.notesSlide+xml"/>
  <Override PartName="/ppt/tags/tag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7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80" r:id="rId13"/>
    <p:sldId id="268" r:id="rId14"/>
    <p:sldId id="281" r:id="rId15"/>
    <p:sldId id="269" r:id="rId16"/>
    <p:sldId id="282" r:id="rId17"/>
    <p:sldId id="272" r:id="rId18"/>
    <p:sldId id="273" r:id="rId19"/>
    <p:sldId id="274" r:id="rId20"/>
    <p:sldId id="275" r:id="rId21"/>
    <p:sldId id="276" r:id="rId22"/>
    <p:sldId id="277" r:id="rId23"/>
    <p:sldId id="28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6699"/>
    <a:srgbClr val="00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815" autoAdjust="0"/>
  </p:normalViewPr>
  <p:slideViewPr>
    <p:cSldViewPr snapToGrid="0">
      <p:cViewPr varScale="1">
        <p:scale>
          <a:sx n="63" d="100"/>
          <a:sy n="63" d="100"/>
        </p:scale>
        <p:origin x="39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75244-E60B-4B6A-A960-EA7366BD239F}" type="datetimeFigureOut">
              <a:rPr lang="en-US" smtClean="0"/>
              <a:pPr/>
              <a:t>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0F76F2-C428-49E2-A972-76736DBB00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6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Structurally- material that’s holding the 2 bones together</a:t>
            </a:r>
          </a:p>
          <a:p>
            <a:r>
              <a:rPr lang="en-US" dirty="0"/>
              <a:t>Functionally- what happens at that </a:t>
            </a:r>
            <a:r>
              <a:rPr lang="en-US" dirty="0" err="1"/>
              <a:t>jt</a:t>
            </a:r>
            <a:r>
              <a:rPr lang="en-US" dirty="0"/>
              <a:t>- immoveable, little </a:t>
            </a:r>
            <a:r>
              <a:rPr lang="en-US" dirty="0" err="1"/>
              <a:t>amt</a:t>
            </a:r>
            <a:r>
              <a:rPr lang="en-US" dirty="0"/>
              <a:t> of movement,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  <a:p>
            <a:pPr marL="228600" indent="-228600">
              <a:buAutoNum type="alphaLcParenR"/>
            </a:pPr>
            <a:r>
              <a:rPr lang="en-US" dirty="0"/>
              <a:t>Fibrous </a:t>
            </a:r>
            <a:r>
              <a:rPr lang="en-US" dirty="0" err="1"/>
              <a:t>ct</a:t>
            </a:r>
            <a:endParaRPr lang="en-US" dirty="0"/>
          </a:p>
          <a:p>
            <a:pPr marL="228600" indent="-228600">
              <a:buAutoNum type="alphaLcParenR"/>
            </a:pPr>
            <a:r>
              <a:rPr lang="en-US" dirty="0"/>
              <a:t>Space </a:t>
            </a:r>
            <a:r>
              <a:rPr lang="en-US" dirty="0" err="1"/>
              <a:t>bt</a:t>
            </a:r>
            <a:r>
              <a:rPr lang="en-US" dirty="0"/>
              <a:t> 2 bones has cartilage</a:t>
            </a:r>
          </a:p>
          <a:p>
            <a:pPr marL="228600" indent="-228600">
              <a:buAutoNum type="alphaLcParenR"/>
            </a:pPr>
            <a:r>
              <a:rPr lang="en-US" dirty="0"/>
              <a:t>more complex- synovial cavity, fluid, w/ other structures added as well </a:t>
            </a:r>
          </a:p>
          <a:p>
            <a:r>
              <a:rPr lang="en-US" dirty="0"/>
              <a:t>-permits greatest degree of movement</a:t>
            </a:r>
          </a:p>
          <a:p>
            <a:r>
              <a:rPr lang="en-US" dirty="0"/>
              <a:t>-freely moveable</a:t>
            </a:r>
          </a:p>
          <a:p>
            <a:endParaRPr lang="en-US" dirty="0"/>
          </a:p>
          <a:p>
            <a:r>
              <a:rPr lang="en-US" dirty="0"/>
              <a:t>d) Immoveable</a:t>
            </a:r>
          </a:p>
          <a:p>
            <a:r>
              <a:rPr lang="en-US" dirty="0"/>
              <a:t>e) Sm </a:t>
            </a:r>
            <a:r>
              <a:rPr lang="en-US" dirty="0" err="1"/>
              <a:t>amt</a:t>
            </a:r>
            <a:r>
              <a:rPr lang="en-US" dirty="0"/>
              <a:t> of movement</a:t>
            </a:r>
          </a:p>
          <a:p>
            <a:r>
              <a:rPr lang="en-US" dirty="0"/>
              <a:t>f) Freely moveable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86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Special movement w/ jaws</a:t>
            </a:r>
          </a:p>
          <a:p>
            <a:r>
              <a:rPr lang="en-US" dirty="0"/>
              <a:t>Depress- drop open</a:t>
            </a:r>
          </a:p>
          <a:p>
            <a:r>
              <a:rPr lang="en-US" dirty="0"/>
              <a:t>Elevate- close jaw</a:t>
            </a:r>
          </a:p>
          <a:p>
            <a:endParaRPr lang="en-US" dirty="0"/>
          </a:p>
          <a:p>
            <a:r>
              <a:rPr lang="en-US" dirty="0"/>
              <a:t>Side to side movement w/ jaw</a:t>
            </a:r>
          </a:p>
          <a:p>
            <a:r>
              <a:rPr lang="en-US" dirty="0"/>
              <a:t>-more a circular chewing type motion</a:t>
            </a:r>
          </a:p>
          <a:p>
            <a:endParaRPr lang="en-US" dirty="0"/>
          </a:p>
          <a:p>
            <a:r>
              <a:rPr lang="en-US" dirty="0"/>
              <a:t>Opposition- bringing thumb around to touch any of our fingers</a:t>
            </a:r>
          </a:p>
          <a:p>
            <a:r>
              <a:rPr lang="en-US" dirty="0" err="1"/>
              <a:t>Jts</a:t>
            </a:r>
            <a:r>
              <a:rPr lang="en-US" dirty="0"/>
              <a:t> </a:t>
            </a:r>
            <a:r>
              <a:rPr lang="en-US" dirty="0" err="1"/>
              <a:t>bt</a:t>
            </a:r>
            <a:r>
              <a:rPr lang="en-US" dirty="0"/>
              <a:t> 1</a:t>
            </a:r>
            <a:r>
              <a:rPr lang="en-US" baseline="30000" dirty="0"/>
              <a:t>st</a:t>
            </a:r>
            <a:r>
              <a:rPr lang="en-US" dirty="0"/>
              <a:t> metacarpal</a:t>
            </a:r>
          </a:p>
          <a:p>
            <a:r>
              <a:rPr lang="en-US" dirty="0"/>
              <a:t>One of the carpal bones will give freedom of thumb to come around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173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Focus figure- shows real </a:t>
            </a:r>
            <a:r>
              <a:rPr lang="en-US" dirty="0" err="1"/>
              <a:t>jt</a:t>
            </a:r>
            <a:r>
              <a:rPr lang="en-US" dirty="0"/>
              <a:t>, sketch of shapes of bones interacting and shape of articulating surfaces</a:t>
            </a:r>
          </a:p>
          <a:p>
            <a:r>
              <a:rPr lang="en-US" dirty="0"/>
              <a:t>Types of movement that articulation will support</a:t>
            </a:r>
          </a:p>
          <a:p>
            <a:r>
              <a:rPr lang="en-US" dirty="0"/>
              <a:t>Will talk </a:t>
            </a:r>
            <a:r>
              <a:rPr lang="en-US" dirty="0" err="1"/>
              <a:t>abt</a:t>
            </a:r>
            <a:r>
              <a:rPr lang="en-US" dirty="0"/>
              <a:t> nonaxial, monoaxial, biaxial, multiaxial- *don’t worry about it </a:t>
            </a:r>
            <a:r>
              <a:rPr lang="en-US" dirty="0" err="1"/>
              <a:t>tho</a:t>
            </a:r>
            <a:endParaRPr lang="en-US" dirty="0"/>
          </a:p>
          <a:p>
            <a:r>
              <a:rPr lang="en-US" dirty="0"/>
              <a:t>6 focus figures</a:t>
            </a:r>
          </a:p>
          <a:p>
            <a:endParaRPr lang="en-US" dirty="0"/>
          </a:p>
          <a:p>
            <a:r>
              <a:rPr lang="en-US" dirty="0"/>
              <a:t>Places where plane </a:t>
            </a:r>
            <a:r>
              <a:rPr lang="en-US" dirty="0" err="1"/>
              <a:t>jt</a:t>
            </a:r>
            <a:r>
              <a:rPr lang="en-US" dirty="0"/>
              <a:t> may be found:</a:t>
            </a:r>
          </a:p>
          <a:p>
            <a:r>
              <a:rPr lang="en-US" dirty="0"/>
              <a:t>Wrist- </a:t>
            </a:r>
            <a:r>
              <a:rPr lang="en-US" dirty="0" err="1"/>
              <a:t>intercarpal</a:t>
            </a:r>
            <a:r>
              <a:rPr lang="en-US" dirty="0"/>
              <a:t> </a:t>
            </a:r>
            <a:r>
              <a:rPr lang="en-US" dirty="0" err="1"/>
              <a:t>jts</a:t>
            </a:r>
            <a:endParaRPr lang="en-US" dirty="0"/>
          </a:p>
          <a:p>
            <a:r>
              <a:rPr lang="en-US" dirty="0"/>
              <a:t>Ankle- </a:t>
            </a:r>
            <a:r>
              <a:rPr lang="en-US" dirty="0" err="1"/>
              <a:t>intertarsal</a:t>
            </a:r>
            <a:r>
              <a:rPr lang="en-US" dirty="0"/>
              <a:t> </a:t>
            </a:r>
            <a:r>
              <a:rPr lang="en-US" dirty="0" err="1"/>
              <a:t>jts</a:t>
            </a:r>
            <a:endParaRPr lang="en-US" dirty="0"/>
          </a:p>
          <a:p>
            <a:r>
              <a:rPr lang="en-US" dirty="0"/>
              <a:t>Vertebrae, </a:t>
            </a:r>
            <a:r>
              <a:rPr lang="en-US" dirty="0" err="1"/>
              <a:t>IVD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09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Uniaxial</a:t>
            </a:r>
          </a:p>
          <a:p>
            <a:endParaRPr lang="en-US" dirty="0"/>
          </a:p>
          <a:p>
            <a:r>
              <a:rPr lang="en-US" dirty="0"/>
              <a:t>Interphalangeal </a:t>
            </a:r>
            <a:r>
              <a:rPr lang="en-US" dirty="0" err="1"/>
              <a:t>jts</a:t>
            </a:r>
            <a:r>
              <a:rPr lang="en-US" dirty="0"/>
              <a:t>- </a:t>
            </a:r>
            <a:r>
              <a:rPr lang="en-US" dirty="0" err="1"/>
              <a:t>bt</a:t>
            </a:r>
            <a:r>
              <a:rPr lang="en-US" dirty="0"/>
              <a:t> </a:t>
            </a:r>
            <a:r>
              <a:rPr lang="en-US" dirty="0" err="1"/>
              <a:t>phalenges</a:t>
            </a:r>
            <a:r>
              <a:rPr lang="en-US" dirty="0"/>
              <a:t> in fingers</a:t>
            </a:r>
          </a:p>
          <a:p>
            <a:r>
              <a:rPr lang="en-US" dirty="0"/>
              <a:t>Not much u can do in </a:t>
            </a:r>
            <a:r>
              <a:rPr lang="en-US" dirty="0" err="1"/>
              <a:t>bt</a:t>
            </a:r>
            <a:r>
              <a:rPr lang="en-US" dirty="0"/>
              <a:t> diff spaces </a:t>
            </a:r>
            <a:r>
              <a:rPr lang="en-US" dirty="0" err="1"/>
              <a:t>bt</a:t>
            </a:r>
            <a:r>
              <a:rPr lang="en-US" dirty="0"/>
              <a:t> fingers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41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Ring- can be a ligament</a:t>
            </a:r>
          </a:p>
          <a:p>
            <a:endParaRPr lang="en-US" dirty="0"/>
          </a:p>
          <a:p>
            <a:r>
              <a:rPr lang="en-US" dirty="0"/>
              <a:t>Specific rotational movement</a:t>
            </a:r>
          </a:p>
          <a:p>
            <a:r>
              <a:rPr lang="en-US" dirty="0"/>
              <a:t>Atlantoaxial </a:t>
            </a:r>
            <a:r>
              <a:rPr lang="en-US" dirty="0" err="1"/>
              <a:t>jt</a:t>
            </a:r>
            <a:r>
              <a:rPr lang="en-US" dirty="0"/>
              <a:t>- </a:t>
            </a:r>
            <a:r>
              <a:rPr lang="en-US" dirty="0" err="1"/>
              <a:t>bt</a:t>
            </a:r>
            <a:r>
              <a:rPr lang="en-US" dirty="0"/>
              <a:t> C1 and C2 (atlas and axis)</a:t>
            </a:r>
          </a:p>
          <a:p>
            <a:r>
              <a:rPr lang="en-US" dirty="0"/>
              <a:t>-involves dens and facets of dens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08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Allows for both flexion/extension and adduction/abduction</a:t>
            </a:r>
          </a:p>
          <a:p>
            <a:r>
              <a:rPr lang="en-US" dirty="0"/>
              <a:t>@base of finger</a:t>
            </a:r>
          </a:p>
          <a:p>
            <a:r>
              <a:rPr lang="en-US" dirty="0"/>
              <a:t>Can flex and </a:t>
            </a:r>
            <a:r>
              <a:rPr lang="en-US" dirty="0" err="1"/>
              <a:t>entedn</a:t>
            </a:r>
            <a:r>
              <a:rPr lang="en-US" dirty="0"/>
              <a:t> and go side to side w/ fingers </a:t>
            </a:r>
            <a:r>
              <a:rPr lang="en-US" dirty="0" err="1"/>
              <a:t>bc</a:t>
            </a:r>
            <a:r>
              <a:rPr lang="en-US" dirty="0"/>
              <a:t> not perfectly rounded, slightly oval</a:t>
            </a:r>
          </a:p>
          <a:p>
            <a:endParaRPr lang="en-US" dirty="0"/>
          </a:p>
          <a:p>
            <a:r>
              <a:rPr lang="en-US" dirty="0" err="1"/>
              <a:t>Bt</a:t>
            </a:r>
            <a:r>
              <a:rPr lang="en-US" dirty="0"/>
              <a:t> metacarpal and phalanges – metacarpophalangeal </a:t>
            </a:r>
            <a:r>
              <a:rPr lang="en-US" dirty="0" err="1"/>
              <a:t>jt</a:t>
            </a:r>
            <a:endParaRPr lang="en-US" dirty="0"/>
          </a:p>
          <a:p>
            <a:endParaRPr lang="en-US" dirty="0"/>
          </a:p>
          <a:p>
            <a:r>
              <a:rPr lang="en-US" dirty="0"/>
              <a:t>In 2 planes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45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Gives ability to do both add/ab &amp; flex/</a:t>
            </a:r>
            <a:r>
              <a:rPr lang="en-US" dirty="0" err="1"/>
              <a:t>ext</a:t>
            </a:r>
            <a:r>
              <a:rPr lang="en-US" dirty="0"/>
              <a:t> due to both concave and convex</a:t>
            </a:r>
          </a:p>
          <a:p>
            <a:r>
              <a:rPr lang="en-US" dirty="0"/>
              <a:t>Gives freedom for movement to come from 1</a:t>
            </a:r>
            <a:r>
              <a:rPr lang="en-US" baseline="30000" dirty="0"/>
              <a:t>st</a:t>
            </a:r>
            <a:r>
              <a:rPr lang="en-US" dirty="0"/>
              <a:t> metacarpal of thumb</a:t>
            </a:r>
          </a:p>
          <a:p>
            <a:r>
              <a:rPr lang="en-US" dirty="0"/>
              <a:t>Only associated w/ thumb </a:t>
            </a:r>
            <a:r>
              <a:rPr lang="en-US" dirty="0" err="1"/>
              <a:t>jt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9012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End of </a:t>
            </a:r>
            <a:r>
              <a:rPr lang="en-US" dirty="0" err="1"/>
              <a:t>jts</a:t>
            </a:r>
            <a:r>
              <a:rPr lang="en-US" dirty="0"/>
              <a:t> for mid 1!!</a:t>
            </a:r>
          </a:p>
          <a:p>
            <a:r>
              <a:rPr lang="en-US" dirty="0"/>
              <a:t>Keep in mind how shallow glenoid cavity is</a:t>
            </a:r>
          </a:p>
          <a:p>
            <a:endParaRPr lang="en-US" dirty="0"/>
          </a:p>
          <a:p>
            <a:r>
              <a:rPr lang="en-US" dirty="0" err="1"/>
              <a:t>Bc</a:t>
            </a:r>
            <a:r>
              <a:rPr lang="en-US" dirty="0"/>
              <a:t> rounded ball that can roll around in all directions in socket, it’s multiaxial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997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Knee </a:t>
            </a:r>
            <a:r>
              <a:rPr lang="en-US" dirty="0" err="1"/>
              <a:t>jt</a:t>
            </a:r>
            <a:r>
              <a:rPr lang="en-US" dirty="0"/>
              <a:t> v complicated</a:t>
            </a:r>
          </a:p>
          <a:p>
            <a:r>
              <a:rPr lang="en-US" dirty="0"/>
              <a:t>Has to be strong</a:t>
            </a:r>
          </a:p>
          <a:p>
            <a:r>
              <a:rPr lang="en-US" dirty="0"/>
              <a:t>Involves 3 bones- femur, tibia, and patella</a:t>
            </a:r>
          </a:p>
          <a:p>
            <a:r>
              <a:rPr lang="en-US" dirty="0" err="1"/>
              <a:t>Jt</a:t>
            </a:r>
            <a:r>
              <a:rPr lang="en-US" dirty="0"/>
              <a:t> that’s imp to understand </a:t>
            </a:r>
            <a:r>
              <a:rPr lang="en-US" dirty="0" err="1"/>
              <a:t>bc</a:t>
            </a:r>
            <a:r>
              <a:rPr lang="en-US" dirty="0"/>
              <a:t> common site of injury</a:t>
            </a:r>
          </a:p>
          <a:p>
            <a:endParaRPr lang="en-US" dirty="0"/>
          </a:p>
          <a:p>
            <a:r>
              <a:rPr lang="en-US" dirty="0" err="1"/>
              <a:t>Intracapsular</a:t>
            </a:r>
            <a:r>
              <a:rPr lang="en-US" dirty="0"/>
              <a:t> ligaments- ligament w/in structure of capsule itself</a:t>
            </a:r>
          </a:p>
          <a:p>
            <a:endParaRPr lang="en-US" dirty="0"/>
          </a:p>
          <a:p>
            <a:r>
              <a:rPr lang="en-US" dirty="0"/>
              <a:t>ACL- ant cruciate ligament</a:t>
            </a:r>
          </a:p>
          <a:p>
            <a:r>
              <a:rPr lang="en-US" dirty="0"/>
              <a:t>Cruciate = cross</a:t>
            </a:r>
          </a:p>
          <a:p>
            <a:r>
              <a:rPr lang="en-US" dirty="0"/>
              <a:t>2 menisci</a:t>
            </a:r>
          </a:p>
          <a:p>
            <a:endParaRPr lang="en-US" dirty="0"/>
          </a:p>
          <a:p>
            <a:r>
              <a:rPr lang="en-US" dirty="0"/>
              <a:t>Subcutaneous prepatellar bursa- cushioning, but </a:t>
            </a:r>
          </a:p>
          <a:p>
            <a:endParaRPr lang="en-US" dirty="0"/>
          </a:p>
          <a:p>
            <a:r>
              <a:rPr lang="en-US" dirty="0"/>
              <a:t>*only know structures in bold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81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 view of knee </a:t>
            </a:r>
            <a:r>
              <a:rPr lang="en-US" dirty="0" err="1"/>
              <a:t>jt</a:t>
            </a:r>
            <a:r>
              <a:rPr lang="en-US" dirty="0"/>
              <a:t>, still ant </a:t>
            </a:r>
            <a:r>
              <a:rPr lang="en-US" dirty="0" err="1"/>
              <a:t>tho</a:t>
            </a:r>
            <a:endParaRPr lang="en-US" dirty="0"/>
          </a:p>
          <a:p>
            <a:endParaRPr lang="en-US" dirty="0"/>
          </a:p>
          <a:p>
            <a:r>
              <a:rPr lang="en-US" dirty="0"/>
              <a:t>Kneecap held in place by tendon and patellar ligament, which inserts in </a:t>
            </a:r>
            <a:r>
              <a:rPr lang="en-US" dirty="0" err="1"/>
              <a:t>tibular</a:t>
            </a:r>
            <a:r>
              <a:rPr lang="en-US" dirty="0"/>
              <a:t> </a:t>
            </a:r>
            <a:r>
              <a:rPr lang="en-US" dirty="0" err="1"/>
              <a:t>fibrocity</a:t>
            </a:r>
            <a:endParaRPr lang="en-US" dirty="0"/>
          </a:p>
          <a:p>
            <a:r>
              <a:rPr lang="en-US" dirty="0"/>
              <a:t>Still flexibility of movement in knee cap but held firmly in place</a:t>
            </a:r>
          </a:p>
          <a:p>
            <a:endParaRPr lang="en-US" dirty="0"/>
          </a:p>
          <a:p>
            <a:r>
              <a:rPr lang="en-US" dirty="0"/>
              <a:t>Retinaculum- help line up bones and hold patella in correct position</a:t>
            </a:r>
          </a:p>
          <a:p>
            <a:endParaRPr lang="en-US" dirty="0"/>
          </a:p>
          <a:p>
            <a:r>
              <a:rPr lang="en-US" dirty="0"/>
              <a:t>*upper right pic: knee not designed to bend to side</a:t>
            </a:r>
          </a:p>
          <a:p>
            <a:r>
              <a:rPr lang="en-US" dirty="0"/>
              <a:t>When u rly try to push knee in way it’s not supposed to go, ligaments will break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258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as </a:t>
            </a:r>
            <a:r>
              <a:rPr lang="en-US" dirty="0" err="1"/>
              <a:t>mant</a:t>
            </a:r>
            <a:r>
              <a:rPr lang="en-US" dirty="0"/>
              <a:t> supplementary </a:t>
            </a:r>
            <a:r>
              <a:rPr lang="en-US" dirty="0" err="1"/>
              <a:t>strcutres</a:t>
            </a:r>
            <a:r>
              <a:rPr lang="en-US" dirty="0"/>
              <a:t> as knee</a:t>
            </a:r>
          </a:p>
          <a:p>
            <a:endParaRPr lang="en-US" dirty="0"/>
          </a:p>
          <a:p>
            <a:r>
              <a:rPr lang="en-US" dirty="0" err="1"/>
              <a:t>Raidus</a:t>
            </a:r>
            <a:r>
              <a:rPr lang="en-US" dirty="0"/>
              <a:t> sitting on top of ulna when thumb sup</a:t>
            </a:r>
          </a:p>
          <a:p>
            <a:endParaRPr lang="en-US" dirty="0"/>
          </a:p>
          <a:p>
            <a:r>
              <a:rPr lang="en-US" dirty="0"/>
              <a:t>Annular ligament limits rotational movement of wrist*annular misspelled in textbook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860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Sutures- no space or movement</a:t>
            </a:r>
          </a:p>
          <a:p>
            <a:r>
              <a:rPr lang="en-US" dirty="0"/>
              <a:t>-seams</a:t>
            </a:r>
          </a:p>
          <a:p>
            <a:r>
              <a:rPr lang="en-US" dirty="0"/>
              <a:t>-short bits of fibrous </a:t>
            </a:r>
            <a:r>
              <a:rPr lang="en-US" dirty="0" err="1"/>
              <a:t>ct</a:t>
            </a:r>
            <a:r>
              <a:rPr lang="en-US" dirty="0"/>
              <a:t> attaching bones to each other</a:t>
            </a:r>
          </a:p>
          <a:p>
            <a:r>
              <a:rPr lang="en-US" dirty="0"/>
              <a:t>-fibrous model that gradually gets ossified</a:t>
            </a:r>
          </a:p>
          <a:p>
            <a:endParaRPr lang="en-US" dirty="0"/>
          </a:p>
          <a:p>
            <a:r>
              <a:rPr lang="en-US" dirty="0"/>
              <a:t>Syndesmoses</a:t>
            </a:r>
          </a:p>
          <a:p>
            <a:r>
              <a:rPr lang="en-US" dirty="0"/>
              <a:t>-short ligament or interosseous mem wrapping around tibia and fibula</a:t>
            </a:r>
          </a:p>
          <a:p>
            <a:r>
              <a:rPr lang="en-US" dirty="0"/>
              <a:t>-</a:t>
            </a:r>
            <a:r>
              <a:rPr lang="en-US" dirty="0" err="1"/>
              <a:t>ct</a:t>
            </a:r>
            <a:r>
              <a:rPr lang="en-US" dirty="0"/>
              <a:t> wrapping around 2 bones and helping hold them together</a:t>
            </a:r>
          </a:p>
          <a:p>
            <a:r>
              <a:rPr lang="en-US" dirty="0"/>
              <a:t>-rotating ankle a bit in odd ways, bones way shift a bit but not really a lot of movement when compared to hinge </a:t>
            </a:r>
            <a:r>
              <a:rPr lang="en-US" dirty="0" err="1"/>
              <a:t>jts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Gomphoses</a:t>
            </a:r>
            <a:r>
              <a:rPr lang="en-US" dirty="0"/>
              <a:t>- tooth inserted into bony </a:t>
            </a:r>
            <a:r>
              <a:rPr lang="en-US" dirty="0" err="1"/>
              <a:t>matl</a:t>
            </a:r>
            <a:r>
              <a:rPr lang="en-US" dirty="0"/>
              <a:t> of jaw</a:t>
            </a:r>
          </a:p>
          <a:p>
            <a:r>
              <a:rPr lang="en-US" dirty="0"/>
              <a:t>-Fibrous </a:t>
            </a:r>
            <a:r>
              <a:rPr lang="en-US" dirty="0" err="1"/>
              <a:t>ct</a:t>
            </a:r>
            <a:r>
              <a:rPr lang="en-US" dirty="0"/>
              <a:t> = periodontal ligament</a:t>
            </a:r>
          </a:p>
          <a:p>
            <a:r>
              <a:rPr lang="en-US" dirty="0"/>
              <a:t>-Short pieces of fibrous </a:t>
            </a:r>
            <a:r>
              <a:rPr lang="en-US" dirty="0" err="1"/>
              <a:t>ct</a:t>
            </a:r>
            <a:r>
              <a:rPr lang="en-US" dirty="0"/>
              <a:t> anchoring tooth in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64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Labrum- lip of cartilage making up glenoid cavity</a:t>
            </a:r>
          </a:p>
          <a:p>
            <a:r>
              <a:rPr lang="en-US" dirty="0"/>
              <a:t>*</a:t>
            </a:r>
            <a:r>
              <a:rPr lang="en-US" dirty="0" err="1"/>
              <a:t>coraohumeral</a:t>
            </a:r>
            <a:r>
              <a:rPr lang="en-US" dirty="0"/>
              <a:t>- need to know</a:t>
            </a:r>
          </a:p>
          <a:p>
            <a:r>
              <a:rPr lang="en-US" dirty="0"/>
              <a:t>Recognize that greens are bursa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1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get a feel of how much head of femur can be accommodated by acetabular</a:t>
            </a:r>
          </a:p>
          <a:p>
            <a:r>
              <a:rPr lang="en-US" dirty="0"/>
              <a:t>Ligamentum </a:t>
            </a:r>
            <a:r>
              <a:rPr lang="en-US" dirty="0" err="1"/>
              <a:t>teres</a:t>
            </a:r>
            <a:r>
              <a:rPr lang="en-US" dirty="0"/>
              <a:t>- not a structurally supporting ligament</a:t>
            </a:r>
          </a:p>
          <a:p>
            <a:endParaRPr lang="en-US" dirty="0"/>
          </a:p>
          <a:p>
            <a:r>
              <a:rPr lang="en-US" dirty="0"/>
              <a:t>*note the bolded ligaments!</a:t>
            </a:r>
          </a:p>
          <a:p>
            <a:r>
              <a:rPr lang="en-US" dirty="0"/>
              <a:t>Pubofemoral- more ant</a:t>
            </a:r>
          </a:p>
          <a:p>
            <a:r>
              <a:rPr lang="en-US" dirty="0"/>
              <a:t>Post- </a:t>
            </a:r>
            <a:r>
              <a:rPr lang="en-US" dirty="0" err="1"/>
              <a:t>ischiofemoral</a:t>
            </a:r>
            <a:r>
              <a:rPr lang="en-US" dirty="0"/>
              <a:t> ligament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828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Mandibular condyle + mandibular fossa + articular tubercle</a:t>
            </a:r>
          </a:p>
          <a:p>
            <a:endParaRPr lang="en-US" dirty="0"/>
          </a:p>
          <a:p>
            <a:r>
              <a:rPr lang="en-US" dirty="0"/>
              <a:t>Up and down movements vs side to side movement</a:t>
            </a:r>
          </a:p>
          <a:p>
            <a:r>
              <a:rPr lang="en-US" dirty="0"/>
              <a:t>Able to depress and elevate mandible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321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Front is on left</a:t>
            </a:r>
          </a:p>
          <a:p>
            <a:r>
              <a:rPr lang="en-US" dirty="0"/>
              <a:t>Articular disk that separates synovial cavity into 2 cavities (sup and </a:t>
            </a:r>
            <a:r>
              <a:rPr lang="en-US" dirty="0" err="1"/>
              <a:t>inf</a:t>
            </a:r>
            <a:r>
              <a:rPr lang="en-US" dirty="0"/>
              <a:t> area)</a:t>
            </a:r>
          </a:p>
          <a:p>
            <a:r>
              <a:rPr lang="en-US" dirty="0"/>
              <a:t>Complicated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2 </a:t>
            </a:r>
            <a:r>
              <a:rPr lang="en-US" dirty="0" err="1"/>
              <a:t>aeras</a:t>
            </a:r>
            <a:r>
              <a:rPr lang="en-US" dirty="0"/>
              <a:t> of articulation that can allow for movement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91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Synchondroses</a:t>
            </a:r>
            <a:endParaRPr lang="en-US" dirty="0"/>
          </a:p>
          <a:p>
            <a:r>
              <a:rPr lang="en-US" dirty="0"/>
              <a:t>-epiphyseal plate separates 2 areas of bone w/ filling area made of cartilage therefore is a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-reasonably immoveable- but ribs not changing position that much in </a:t>
            </a:r>
            <a:r>
              <a:rPr lang="en-US" dirty="0" err="1"/>
              <a:t>comparision</a:t>
            </a:r>
            <a:r>
              <a:rPr lang="en-US" dirty="0"/>
              <a:t> to sternum</a:t>
            </a:r>
          </a:p>
          <a:p>
            <a:r>
              <a:rPr lang="en-US" dirty="0"/>
              <a:t>Type of cartilage = hyaline cartilage</a:t>
            </a:r>
          </a:p>
          <a:p>
            <a:endParaRPr lang="en-US" dirty="0"/>
          </a:p>
          <a:p>
            <a:r>
              <a:rPr lang="en-US" dirty="0"/>
              <a:t>Symphysis</a:t>
            </a:r>
          </a:p>
          <a:p>
            <a:r>
              <a:rPr lang="en-US" dirty="0"/>
              <a:t>-</a:t>
            </a:r>
            <a:r>
              <a:rPr lang="en-US" dirty="0" err="1"/>
              <a:t>firborcartilage</a:t>
            </a:r>
            <a:r>
              <a:rPr lang="en-US" dirty="0"/>
              <a:t> (in pubic symphysis and </a:t>
            </a:r>
            <a:r>
              <a:rPr lang="en-US" dirty="0" err="1"/>
              <a:t>IVD</a:t>
            </a:r>
            <a:r>
              <a:rPr lang="en-US" dirty="0"/>
              <a:t>)</a:t>
            </a:r>
          </a:p>
          <a:p>
            <a:r>
              <a:rPr lang="en-US" dirty="0"/>
              <a:t>-filling space where 2 bones come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541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Lg</a:t>
            </a:r>
            <a:r>
              <a:rPr lang="en-US" dirty="0"/>
              <a:t> </a:t>
            </a:r>
            <a:r>
              <a:rPr lang="en-US" dirty="0" err="1"/>
              <a:t>movemeable</a:t>
            </a:r>
            <a:r>
              <a:rPr lang="en-US" dirty="0"/>
              <a:t> </a:t>
            </a:r>
            <a:r>
              <a:rPr lang="en-US" dirty="0" err="1"/>
              <a:t>jts</a:t>
            </a:r>
            <a:endParaRPr lang="en-US" dirty="0"/>
          </a:p>
          <a:p>
            <a:r>
              <a:rPr lang="en-US" dirty="0"/>
              <a:t>Found </a:t>
            </a:r>
            <a:r>
              <a:rPr lang="en-US" dirty="0" err="1"/>
              <a:t>bt</a:t>
            </a:r>
            <a:r>
              <a:rPr lang="en-US" dirty="0"/>
              <a:t> </a:t>
            </a:r>
            <a:r>
              <a:rPr lang="en-US" dirty="0" err="1"/>
              <a:t>phalenges</a:t>
            </a:r>
            <a:endParaRPr lang="en-US" dirty="0"/>
          </a:p>
          <a:p>
            <a:r>
              <a:rPr lang="en-US" dirty="0"/>
              <a:t>Wide range of types and extents of movements</a:t>
            </a:r>
          </a:p>
          <a:p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Long bones &amp; hyaline cartilage covering ends</a:t>
            </a:r>
          </a:p>
          <a:p>
            <a:pPr marL="228600" indent="-228600">
              <a:buAutoNum type="arabicPeriod"/>
            </a:pPr>
            <a:r>
              <a:rPr lang="en-US" dirty="0"/>
              <a:t>Space where bones come together</a:t>
            </a:r>
          </a:p>
          <a:p>
            <a:pPr marL="0" indent="0">
              <a:buNone/>
            </a:pPr>
            <a:r>
              <a:rPr lang="en-US" dirty="0"/>
              <a:t>-bones that come together don’t fit that well</a:t>
            </a:r>
          </a:p>
          <a:p>
            <a:pPr marL="0" indent="0">
              <a:buNone/>
            </a:pPr>
            <a:r>
              <a:rPr lang="en-US" dirty="0"/>
              <a:t>-fair </a:t>
            </a:r>
            <a:r>
              <a:rPr lang="en-US" dirty="0" err="1"/>
              <a:t>amt</a:t>
            </a:r>
            <a:r>
              <a:rPr lang="en-US" dirty="0"/>
              <a:t> of space</a:t>
            </a:r>
          </a:p>
          <a:p>
            <a:pPr marL="0" indent="0">
              <a:buNone/>
            </a:pPr>
            <a:r>
              <a:rPr lang="en-US" dirty="0"/>
              <a:t>-shape of 2 bones don’t help to stay together so need reinforcing ligaments</a:t>
            </a:r>
          </a:p>
          <a:p>
            <a:pPr marL="0" indent="0">
              <a:buNone/>
            </a:pPr>
            <a:r>
              <a:rPr lang="en-US" dirty="0"/>
              <a:t>3. </a:t>
            </a:r>
          </a:p>
          <a:p>
            <a:pPr marL="0" indent="0">
              <a:buNone/>
            </a:pPr>
            <a:r>
              <a:rPr lang="en-US" dirty="0"/>
              <a:t>4. Fluid that fills the cavity</a:t>
            </a:r>
          </a:p>
          <a:p>
            <a:pPr marL="0" indent="0">
              <a:buNone/>
            </a:pPr>
            <a:r>
              <a:rPr lang="en-US" dirty="0"/>
              <a:t>Weeping lubrication </a:t>
            </a:r>
            <a:r>
              <a:rPr lang="en-US" dirty="0" err="1"/>
              <a:t>bc</a:t>
            </a:r>
            <a:r>
              <a:rPr lang="en-US" dirty="0"/>
              <a:t> fluid squeezed out when pressure put on </a:t>
            </a:r>
            <a:r>
              <a:rPr lang="en-US" dirty="0" err="1"/>
              <a:t>jt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Provides cushioning </a:t>
            </a:r>
          </a:p>
          <a:p>
            <a:pPr marL="0" indent="0">
              <a:buNone/>
            </a:pPr>
            <a:r>
              <a:rPr lang="en-US" dirty="0"/>
              <a:t>Makes it comfortable</a:t>
            </a:r>
          </a:p>
          <a:p>
            <a:pPr marL="0" indent="0">
              <a:buNone/>
            </a:pPr>
            <a:r>
              <a:rPr lang="en-US" dirty="0"/>
              <a:t>5. Varying </a:t>
            </a:r>
            <a:r>
              <a:rPr lang="en-US" dirty="0" err="1"/>
              <a:t>amt</a:t>
            </a:r>
            <a:r>
              <a:rPr lang="en-US" dirty="0"/>
              <a:t> of ligaments and </a:t>
            </a:r>
            <a:r>
              <a:rPr lang="en-US" dirty="0" err="1"/>
              <a:t>distrabutions</a:t>
            </a:r>
            <a:r>
              <a:rPr lang="en-US" dirty="0"/>
              <a:t> depending on </a:t>
            </a:r>
            <a:r>
              <a:rPr lang="en-US" dirty="0" err="1"/>
              <a:t>amt</a:t>
            </a:r>
            <a:r>
              <a:rPr lang="en-US" dirty="0"/>
              <a:t> of strength</a:t>
            </a:r>
          </a:p>
          <a:p>
            <a:pPr marL="0" indent="0">
              <a:buNone/>
            </a:pPr>
            <a:r>
              <a:rPr lang="en-US" dirty="0"/>
              <a:t>Will restrict while allowing movement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Fatty pads- not really noted</a:t>
            </a:r>
          </a:p>
          <a:p>
            <a:pPr marL="0" indent="0">
              <a:buNone/>
            </a:pPr>
            <a:r>
              <a:rPr lang="en-US" dirty="0"/>
              <a:t>Will see bursae more?</a:t>
            </a:r>
          </a:p>
          <a:p>
            <a:pPr marL="0" indent="0">
              <a:buNone/>
            </a:pPr>
            <a:r>
              <a:rPr lang="en-US" dirty="0"/>
              <a:t>Menisci help build up and stabilize lining up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16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Other supportive structures to provide extra cushioning for synovial </a:t>
            </a:r>
            <a:r>
              <a:rPr lang="en-US" dirty="0" err="1"/>
              <a:t>jts</a:t>
            </a:r>
            <a:endParaRPr lang="en-US" dirty="0"/>
          </a:p>
          <a:p>
            <a:r>
              <a:rPr lang="en-US" dirty="0"/>
              <a:t>In places where there will be more wear and tear in </a:t>
            </a:r>
            <a:r>
              <a:rPr lang="en-US" dirty="0" err="1"/>
              <a:t>jt</a:t>
            </a:r>
            <a:endParaRPr lang="en-US" dirty="0"/>
          </a:p>
          <a:p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Fluid filled pillow</a:t>
            </a:r>
          </a:p>
          <a:p>
            <a:pPr marL="0" indent="0">
              <a:buNone/>
            </a:pPr>
            <a:r>
              <a:rPr lang="en-US" dirty="0"/>
              <a:t>Outer covering = synovial mem same as capsule</a:t>
            </a:r>
          </a:p>
          <a:p>
            <a:pPr marL="0" indent="0">
              <a:buNone/>
            </a:pPr>
            <a:r>
              <a:rPr lang="en-US" dirty="0"/>
              <a:t>Will be synovial fluid </a:t>
            </a:r>
          </a:p>
          <a:p>
            <a:pPr marL="0" indent="0">
              <a:buNone/>
            </a:pPr>
            <a:r>
              <a:rPr lang="en-US" dirty="0"/>
              <a:t>Tucked into areas where there will be rubbing s/a ligament against bone, tendon against bone</a:t>
            </a:r>
          </a:p>
          <a:p>
            <a:pPr marL="0" indent="0">
              <a:buNone/>
            </a:pPr>
            <a:r>
              <a:rPr lang="en-US" dirty="0"/>
              <a:t>Fluid can get squeezed when pressure, then plump up bursae when relaxed- note that fluid still stays in area of bursae </a:t>
            </a:r>
            <a:r>
              <a:rPr lang="en-US" dirty="0" err="1"/>
              <a:t>tho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 Wrap around tendons of </a:t>
            </a:r>
            <a:r>
              <a:rPr lang="en-US" dirty="0" err="1"/>
              <a:t>muscs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Where lots of rubbing is</a:t>
            </a:r>
          </a:p>
          <a:p>
            <a:pPr marL="0" indent="0">
              <a:buNone/>
            </a:pPr>
            <a:r>
              <a:rPr lang="en-US" dirty="0"/>
              <a:t>Provide extra cushioning</a:t>
            </a:r>
          </a:p>
          <a:p>
            <a:pPr marL="0" indent="0">
              <a:buNone/>
            </a:pPr>
            <a:r>
              <a:rPr lang="en-US" dirty="0"/>
              <a:t>Same structure as bursae, but more stretched than 1.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*know what they are and why we have them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335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Need </a:t>
            </a:r>
            <a:r>
              <a:rPr lang="en-US" dirty="0" err="1"/>
              <a:t>jts</a:t>
            </a:r>
            <a:r>
              <a:rPr lang="en-US" dirty="0"/>
              <a:t> to be stable but still permitting flexibility</a:t>
            </a:r>
          </a:p>
          <a:p>
            <a:r>
              <a:rPr lang="en-US" dirty="0"/>
              <a:t>Don’t worry about the detail in this diagram</a:t>
            </a:r>
          </a:p>
          <a:p>
            <a:pPr marL="228600" indent="-228600">
              <a:buAutoNum type="arabicPeriod"/>
            </a:pPr>
            <a:r>
              <a:rPr lang="en-US" dirty="0"/>
              <a:t>Shapes</a:t>
            </a:r>
          </a:p>
          <a:p>
            <a:pPr marL="0" indent="0">
              <a:buNone/>
            </a:pPr>
            <a:r>
              <a:rPr lang="en-US" dirty="0"/>
              <a:t>Shape is a neg influence for each other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2. Amt of ligaments and directions</a:t>
            </a:r>
          </a:p>
          <a:p>
            <a:pPr marL="0" indent="0">
              <a:buNone/>
            </a:pPr>
            <a:r>
              <a:rPr lang="en-US" dirty="0"/>
              <a:t>More ligament = more restriction</a:t>
            </a:r>
          </a:p>
          <a:p>
            <a:pPr marL="0" indent="0">
              <a:buNone/>
            </a:pPr>
            <a:r>
              <a:rPr lang="en-US" dirty="0"/>
              <a:t>More stretch = more likely to dislocate</a:t>
            </a:r>
          </a:p>
          <a:p>
            <a:pPr marL="0" indent="0">
              <a:buNone/>
            </a:pPr>
            <a:r>
              <a:rPr lang="en-US" dirty="0"/>
              <a:t>Stretch builds on stretch – that’s how </a:t>
            </a:r>
            <a:r>
              <a:rPr lang="en-US" dirty="0" err="1"/>
              <a:t>ppl</a:t>
            </a:r>
            <a:r>
              <a:rPr lang="en-US" dirty="0"/>
              <a:t> become more flexible but there’s an </a:t>
            </a:r>
            <a:r>
              <a:rPr lang="en-US" dirty="0" err="1"/>
              <a:t>inc</a:t>
            </a:r>
            <a:r>
              <a:rPr lang="en-US" dirty="0"/>
              <a:t> risk of dislocation</a:t>
            </a:r>
          </a:p>
          <a:p>
            <a:pPr marL="0" indent="0">
              <a:buNone/>
            </a:pPr>
            <a:r>
              <a:rPr lang="en-US" dirty="0" err="1"/>
              <a:t>Jt</a:t>
            </a:r>
            <a:r>
              <a:rPr lang="en-US" dirty="0"/>
              <a:t> can only stretch 6% of it’s length b4 it breaks</a:t>
            </a:r>
          </a:p>
          <a:p>
            <a:pPr marL="0" indent="0">
              <a:buNone/>
            </a:pPr>
            <a:r>
              <a:rPr lang="en-US" dirty="0"/>
              <a:t>Will stay stretched to a </a:t>
            </a:r>
            <a:r>
              <a:rPr lang="en-US" dirty="0" err="1"/>
              <a:t>pt</a:t>
            </a:r>
            <a:r>
              <a:rPr lang="en-US" dirty="0"/>
              <a:t> if stretched for </a:t>
            </a:r>
            <a:r>
              <a:rPr lang="en-US" dirty="0" err="1"/>
              <a:t>logn</a:t>
            </a:r>
            <a:r>
              <a:rPr lang="en-US" dirty="0"/>
              <a:t> period of time and when stop stretching, will go back to it’s </a:t>
            </a:r>
            <a:r>
              <a:rPr lang="en-US" dirty="0" err="1"/>
              <a:t>inc</a:t>
            </a:r>
            <a:r>
              <a:rPr lang="en-US" dirty="0"/>
              <a:t> stretched length but not as much as b4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dirty="0" err="1"/>
              <a:t>Muscs</a:t>
            </a:r>
            <a:r>
              <a:rPr lang="en-US" dirty="0"/>
              <a:t> span </a:t>
            </a:r>
            <a:r>
              <a:rPr lang="en-US" dirty="0" err="1"/>
              <a:t>jts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Degree of </a:t>
            </a:r>
            <a:r>
              <a:rPr lang="en-US" dirty="0" err="1"/>
              <a:t>musc</a:t>
            </a:r>
            <a:r>
              <a:rPr lang="en-US" dirty="0"/>
              <a:t> tone that helps stabilize </a:t>
            </a:r>
            <a:r>
              <a:rPr lang="en-US" dirty="0" err="1"/>
              <a:t>jt</a:t>
            </a:r>
            <a:r>
              <a:rPr lang="en-US" dirty="0"/>
              <a:t> and keep everything well aligned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17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Sprains- stretching of </a:t>
            </a:r>
            <a:r>
              <a:rPr lang="en-US" dirty="0" err="1"/>
              <a:t>ligametns</a:t>
            </a:r>
            <a:r>
              <a:rPr lang="en-US" dirty="0"/>
              <a:t> and tearing</a:t>
            </a:r>
          </a:p>
          <a:p>
            <a:r>
              <a:rPr lang="en-US" dirty="0"/>
              <a:t>Hard to leave time for healing on parts of body that get physically stressed a lot s/a foot</a:t>
            </a:r>
          </a:p>
          <a:p>
            <a:r>
              <a:rPr lang="en-US" dirty="0"/>
              <a:t>Cartilage is not vascularized therefore needs a lot of time to repair</a:t>
            </a:r>
          </a:p>
          <a:p>
            <a:r>
              <a:rPr lang="en-US" dirty="0"/>
              <a:t>Usually knee </a:t>
            </a:r>
            <a:r>
              <a:rPr lang="en-US" dirty="0" err="1"/>
              <a:t>bc</a:t>
            </a:r>
            <a:r>
              <a:rPr lang="en-US" dirty="0"/>
              <a:t> meniscus</a:t>
            </a:r>
          </a:p>
          <a:p>
            <a:endParaRPr lang="en-US" dirty="0"/>
          </a:p>
          <a:p>
            <a:r>
              <a:rPr lang="en-US" dirty="0"/>
              <a:t>Dislocation- extreme  force- 2 bones forced out of their normal alignment</a:t>
            </a:r>
          </a:p>
          <a:p>
            <a:r>
              <a:rPr lang="en-US" dirty="0"/>
              <a:t>Stretched bones out of their normal alignment</a:t>
            </a:r>
          </a:p>
          <a:p>
            <a:r>
              <a:rPr lang="en-US" dirty="0"/>
              <a:t>Have to put bones back in right place and keep it aligned so it can heal</a:t>
            </a:r>
          </a:p>
          <a:p>
            <a:endParaRPr lang="en-US" dirty="0"/>
          </a:p>
          <a:p>
            <a:r>
              <a:rPr lang="en-US" dirty="0"/>
              <a:t>Think of injuries in terms of structures of </a:t>
            </a:r>
            <a:r>
              <a:rPr lang="en-US" dirty="0" err="1"/>
              <a:t>jts</a:t>
            </a:r>
            <a:r>
              <a:rPr lang="en-US" dirty="0"/>
              <a:t> and what happens to the </a:t>
            </a:r>
            <a:r>
              <a:rPr lang="en-US" dirty="0" err="1"/>
              <a:t>jts</a:t>
            </a:r>
            <a:r>
              <a:rPr lang="en-US" dirty="0"/>
              <a:t> for these injuries to occur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03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Flexision</a:t>
            </a:r>
            <a:r>
              <a:rPr lang="en-US" dirty="0"/>
              <a:t>- reducing </a:t>
            </a:r>
            <a:r>
              <a:rPr lang="en-US" dirty="0" err="1"/>
              <a:t>fr.</a:t>
            </a:r>
            <a:r>
              <a:rPr lang="en-US" dirty="0"/>
              <a:t> 180 degrees</a:t>
            </a:r>
          </a:p>
          <a:p>
            <a:r>
              <a:rPr lang="en-US" dirty="0"/>
              <a:t>Extension – increasing to 180 degrees</a:t>
            </a:r>
          </a:p>
          <a:p>
            <a:r>
              <a:rPr lang="en-US" dirty="0"/>
              <a:t>Hyperextension- &gt;180 degrees </a:t>
            </a:r>
          </a:p>
          <a:p>
            <a:endParaRPr lang="en-US" dirty="0"/>
          </a:p>
          <a:p>
            <a:r>
              <a:rPr lang="en-US" dirty="0"/>
              <a:t>Gliding- mostly talk </a:t>
            </a:r>
            <a:r>
              <a:rPr lang="en-US" dirty="0" err="1"/>
              <a:t>abt</a:t>
            </a:r>
            <a:r>
              <a:rPr lang="en-US" dirty="0"/>
              <a:t> wrist </a:t>
            </a:r>
            <a:r>
              <a:rPr lang="en-US" dirty="0" err="1"/>
              <a:t>jt</a:t>
            </a:r>
            <a:endParaRPr lang="en-US" dirty="0"/>
          </a:p>
          <a:p>
            <a:r>
              <a:rPr lang="en-US" dirty="0"/>
              <a:t>Interactions </a:t>
            </a:r>
            <a:r>
              <a:rPr lang="en-US" dirty="0" err="1"/>
              <a:t>bt</a:t>
            </a:r>
            <a:r>
              <a:rPr lang="en-US" dirty="0"/>
              <a:t> diff carpal bones that slide over each other to allow for that movement to occur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12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Feet- special names for movement</a:t>
            </a:r>
          </a:p>
          <a:p>
            <a:r>
              <a:rPr lang="en-US" dirty="0"/>
              <a:t>Dorsiflexion- top of foot coming more sup</a:t>
            </a:r>
          </a:p>
          <a:p>
            <a:r>
              <a:rPr lang="en-US" dirty="0"/>
              <a:t>Plantar flexion- pointing toes down</a:t>
            </a:r>
          </a:p>
          <a:p>
            <a:endParaRPr lang="en-US" dirty="0"/>
          </a:p>
          <a:p>
            <a:r>
              <a:rPr lang="en-US" dirty="0"/>
              <a:t>Eversion- out laterally</a:t>
            </a:r>
          </a:p>
          <a:p>
            <a:r>
              <a:rPr lang="en-US" dirty="0"/>
              <a:t>Inversion- in medially</a:t>
            </a:r>
          </a:p>
          <a:p>
            <a:endParaRPr lang="en-US" dirty="0"/>
          </a:p>
          <a:p>
            <a:r>
              <a:rPr lang="en-US" dirty="0"/>
              <a:t>Alignment of radius and ulna when go from anatomical position (palms face </a:t>
            </a:r>
            <a:r>
              <a:rPr lang="en-US" dirty="0" err="1"/>
              <a:t>fwd</a:t>
            </a:r>
            <a:r>
              <a:rPr lang="en-US" dirty="0"/>
              <a:t>) to palms facing back</a:t>
            </a:r>
          </a:p>
          <a:p>
            <a:r>
              <a:rPr lang="en-US" dirty="0"/>
              <a:t>Supination- palm </a:t>
            </a:r>
            <a:r>
              <a:rPr lang="en-US" dirty="0" err="1"/>
              <a:t>fwd</a:t>
            </a:r>
            <a:endParaRPr lang="en-US" dirty="0"/>
          </a:p>
          <a:p>
            <a:r>
              <a:rPr lang="en-US" dirty="0"/>
              <a:t>Pronation- palm </a:t>
            </a:r>
            <a:r>
              <a:rPr lang="en-US" dirty="0" err="1"/>
              <a:t>bckward</a:t>
            </a:r>
            <a:endParaRPr lang="en-US" dirty="0"/>
          </a:p>
          <a:p>
            <a:endParaRPr lang="en-US" dirty="0"/>
          </a:p>
          <a:p>
            <a:r>
              <a:rPr lang="en-US" dirty="0"/>
              <a:t>Ab = away</a:t>
            </a:r>
          </a:p>
          <a:p>
            <a:r>
              <a:rPr lang="en-US" dirty="0"/>
              <a:t>Abduction- bring upper limb up</a:t>
            </a:r>
          </a:p>
          <a:p>
            <a:r>
              <a:rPr lang="en-US" dirty="0"/>
              <a:t>Ad = </a:t>
            </a:r>
            <a:r>
              <a:rPr lang="en-US" dirty="0" err="1"/>
              <a:t>twd</a:t>
            </a:r>
            <a:endParaRPr lang="en-US" dirty="0"/>
          </a:p>
          <a:p>
            <a:r>
              <a:rPr lang="en-US" dirty="0"/>
              <a:t>Abduction – bring upper limb back to body</a:t>
            </a:r>
          </a:p>
          <a:p>
            <a:endParaRPr lang="en-US" dirty="0"/>
          </a:p>
          <a:p>
            <a:r>
              <a:rPr lang="en-US" dirty="0"/>
              <a:t>Circumduction- pivoting wrist </a:t>
            </a:r>
            <a:r>
              <a:rPr lang="en-US" dirty="0" err="1"/>
              <a:t>jt</a:t>
            </a:r>
            <a:r>
              <a:rPr lang="en-US" dirty="0"/>
              <a:t> circularly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0F76F2-C428-49E2-A972-76736DBB00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8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EDF9E-C44F-4383-B54D-87C9049DB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05309-5C9C-4553-9B9D-D9AA6C78E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61F6C-B44D-4D63-A380-66058514E4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4CAF0E-B1E1-403A-B17A-6FE037586A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4D5D6-AE28-4E26-A0FF-2100945B01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64CF-2DD1-4F64-999D-1A6E92A54A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6A994-631B-4D4A-BDA3-EA9E2B04A0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229D7-D26A-4335-8910-452350EBEB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A5630-0819-40D0-8CC2-E9B10754E6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B2121-58EB-46D1-8992-EEDA0657C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B732F-5385-41EC-9211-28B8092896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719DFE-67A6-4643-8B94-3DF18B1F45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blog-imgs-86.fc2.com/i/r/y/iryoukannkeisikaku/boney-surfaces-of-the-temporomandibular-joint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33069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INTRODUCTION TO JOINTS (Chapter 8)</a:t>
            </a: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endParaRPr lang="en-US" sz="1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2000" b="1" u="sng" dirty="0">
                <a:solidFill>
                  <a:srgbClr val="0033CC"/>
                </a:solidFill>
              </a:rPr>
              <a:t>Classification of Joints: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•  a joint is a site where 2 or more bones meet</a:t>
            </a:r>
          </a:p>
          <a:p>
            <a:pPr marL="225425" indent="-225425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•  classified by </a:t>
            </a:r>
            <a:r>
              <a:rPr lang="en-US" sz="2000" b="1" dirty="0">
                <a:solidFill>
                  <a:srgbClr val="0033CC"/>
                </a:solidFill>
              </a:rPr>
              <a:t>structure</a:t>
            </a:r>
            <a:r>
              <a:rPr lang="en-US" sz="2000" dirty="0">
                <a:solidFill>
                  <a:srgbClr val="0033CC"/>
                </a:solidFill>
              </a:rPr>
              <a:t> </a:t>
            </a:r>
            <a:r>
              <a:rPr lang="en-US" sz="2000" dirty="0"/>
              <a:t>(</a:t>
            </a:r>
            <a:r>
              <a:rPr lang="en-US" sz="2000" i="1" dirty="0"/>
              <a:t>what holds the joint together?  Is there a cavity?</a:t>
            </a:r>
            <a:r>
              <a:rPr lang="en-US" sz="2000" dirty="0"/>
              <a:t>) &amp; by </a:t>
            </a:r>
            <a:r>
              <a:rPr lang="en-US" sz="2000" b="1" dirty="0">
                <a:solidFill>
                  <a:srgbClr val="0033CC"/>
                </a:solidFill>
              </a:rPr>
              <a:t>function</a:t>
            </a:r>
            <a:r>
              <a:rPr lang="en-US" sz="2000" dirty="0">
                <a:solidFill>
                  <a:srgbClr val="0033CC"/>
                </a:solidFill>
              </a:rPr>
              <a:t> </a:t>
            </a:r>
            <a:r>
              <a:rPr lang="en-US" sz="2000" dirty="0"/>
              <a:t>(</a:t>
            </a:r>
            <a:r>
              <a:rPr lang="en-US" sz="2000" i="1" dirty="0"/>
              <a:t>how much freedom of movement is allowed at that joint?</a:t>
            </a:r>
            <a:r>
              <a:rPr lang="en-US" sz="2000" dirty="0"/>
              <a:t>)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dirty="0"/>
              <a:t>•  </a:t>
            </a:r>
            <a:r>
              <a:rPr lang="en-US" sz="2000" b="1" dirty="0">
                <a:solidFill>
                  <a:srgbClr val="0033CC"/>
                </a:solidFill>
              </a:rPr>
              <a:t>structurally</a:t>
            </a:r>
            <a:r>
              <a:rPr lang="en-US" sz="2000" dirty="0">
                <a:solidFill>
                  <a:srgbClr val="0033CC"/>
                </a:solidFill>
              </a:rPr>
              <a:t> </a:t>
            </a:r>
            <a:r>
              <a:rPr lang="en-US" sz="2000" dirty="0"/>
              <a:t>– 3 types: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CC0000"/>
                </a:solidFill>
              </a:rPr>
              <a:t>	</a:t>
            </a:r>
            <a:r>
              <a:rPr lang="en-US" sz="2000" b="1" dirty="0">
                <a:solidFill>
                  <a:srgbClr val="0033CC"/>
                </a:solidFill>
              </a:rPr>
              <a:t>a) fibrous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	b) cartilaginous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	c) synovial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endParaRPr lang="en-US" sz="2000" b="1" dirty="0">
              <a:solidFill>
                <a:srgbClr val="CC0000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 dirty="0"/>
              <a:t>•  </a:t>
            </a:r>
            <a:r>
              <a:rPr lang="en-US" sz="2000" b="1" dirty="0">
                <a:solidFill>
                  <a:srgbClr val="0033CC"/>
                </a:solidFill>
              </a:rPr>
              <a:t>functionally </a:t>
            </a:r>
            <a:r>
              <a:rPr lang="en-US" sz="2000" b="1" dirty="0"/>
              <a:t>– </a:t>
            </a:r>
            <a:r>
              <a:rPr lang="en-US" sz="2000" dirty="0"/>
              <a:t>3 types: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dirty="0"/>
              <a:t>	</a:t>
            </a:r>
            <a:r>
              <a:rPr lang="en-US" sz="2000" dirty="0">
                <a:solidFill>
                  <a:srgbClr val="0033CC"/>
                </a:solidFill>
              </a:rPr>
              <a:t>d) </a:t>
            </a:r>
            <a:r>
              <a:rPr lang="en-US" sz="2000" b="1" dirty="0">
                <a:solidFill>
                  <a:srgbClr val="0033CC"/>
                </a:solidFill>
              </a:rPr>
              <a:t>synarthroses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	e) amphiarthroses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	f) diarthroses</a:t>
            </a:r>
          </a:p>
        </p:txBody>
      </p:sp>
      <p:sp>
        <p:nvSpPr>
          <p:cNvPr id="3076" name="Oval 4" descr="Dotted diamond"/>
          <p:cNvSpPr>
            <a:spLocks noChangeArrowheads="1"/>
          </p:cNvSpPr>
          <p:nvPr/>
        </p:nvSpPr>
        <p:spPr bwMode="auto">
          <a:xfrm>
            <a:off x="5120640" y="2284345"/>
            <a:ext cx="2359695" cy="1085872"/>
          </a:xfrm>
          <a:prstGeom prst="ellipse">
            <a:avLst/>
          </a:prstGeom>
          <a:noFill/>
          <a:ln w="9525">
            <a:solidFill>
              <a:srgbClr val="99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400" b="1" dirty="0">
                <a:solidFill>
                  <a:srgbClr val="0033CC"/>
                </a:solidFill>
              </a:rPr>
              <a:t>[</a:t>
            </a:r>
            <a:r>
              <a:rPr lang="en-US" sz="2400" b="1" i="1" dirty="0" err="1">
                <a:solidFill>
                  <a:srgbClr val="0033CC"/>
                </a:solidFill>
              </a:rPr>
              <a:t>arthro</a:t>
            </a:r>
            <a:r>
              <a:rPr lang="en-US" sz="2400" b="1" i="1" dirty="0">
                <a:solidFill>
                  <a:srgbClr val="0033CC"/>
                </a:solidFill>
              </a:rPr>
              <a:t> = joint</a:t>
            </a:r>
            <a:r>
              <a:rPr lang="en-US" sz="2400" dirty="0">
                <a:solidFill>
                  <a:srgbClr val="0033CC"/>
                </a:solidFill>
              </a:rPr>
              <a:t>]</a:t>
            </a:r>
            <a:endParaRPr lang="en-CA" sz="2400" i="1" u="sng" dirty="0">
              <a:solidFill>
                <a:srgbClr val="0033CC"/>
              </a:solidFill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028" y="3786869"/>
            <a:ext cx="5512526" cy="28025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sotw9_temp0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 t="1634" r="3906" b="1907"/>
          <a:stretch>
            <a:fillRect/>
          </a:stretch>
        </p:blipFill>
        <p:spPr bwMode="auto">
          <a:xfrm>
            <a:off x="228600" y="304800"/>
            <a:ext cx="4130675" cy="5943600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</p:spPr>
      </p:pic>
      <p:pic>
        <p:nvPicPr>
          <p:cNvPr id="12291" name="Picture 3" descr="msotw9_temp0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 l="2542" t="6000" b="3999"/>
          <a:stretch>
            <a:fillRect/>
          </a:stretch>
        </p:blipFill>
        <p:spPr bwMode="auto">
          <a:xfrm>
            <a:off x="4419600" y="762000"/>
            <a:ext cx="4495800" cy="3240088"/>
          </a:xfrm>
          <a:prstGeom prst="rect">
            <a:avLst/>
          </a:prstGeom>
          <a:noFill/>
          <a:ln w="9525">
            <a:solidFill>
              <a:srgbClr val="FF5050"/>
            </a:solidFill>
            <a:miter lim="800000"/>
            <a:headEnd/>
            <a:tailEnd/>
          </a:ln>
          <a:effectLst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18125" y="4684713"/>
            <a:ext cx="2178050" cy="366712"/>
          </a:xfrm>
          <a:prstGeom prst="rect">
            <a:avLst/>
          </a:prstGeom>
          <a:gradFill rotWithShape="0">
            <a:gsLst>
              <a:gs pos="0">
                <a:srgbClr val="666699"/>
              </a:gs>
              <a:gs pos="50000">
                <a:srgbClr val="666699">
                  <a:gamma/>
                  <a:tint val="0"/>
                  <a:invGamma/>
                </a:srgbClr>
              </a:gs>
              <a:gs pos="100000">
                <a:srgbClr val="66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Special movements</a:t>
            </a:r>
            <a:endParaRPr lang="en-C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42369" y="6209756"/>
            <a:ext cx="63450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b="1" dirty="0">
                <a:solidFill>
                  <a:srgbClr val="006600"/>
                </a:solidFill>
              </a:rPr>
              <a:t>Focus Figure 8.1 </a:t>
            </a:r>
            <a:r>
              <a:rPr lang="en-US" sz="2000" i="1" dirty="0">
                <a:solidFill>
                  <a:srgbClr val="006600"/>
                </a:solidFill>
              </a:rPr>
              <a:t>(this slide plus the next 5 slides)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90653" y="149884"/>
            <a:ext cx="83912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Shape</a:t>
            </a:r>
            <a:r>
              <a:rPr lang="en-US" sz="2000" b="1" dirty="0">
                <a:solidFill>
                  <a:srgbClr val="006600"/>
                </a:solidFill>
              </a:rPr>
              <a:t> of articulating surfaces determines types of movements permitted by these synovial joints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867359" y="4750496"/>
            <a:ext cx="53586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00050" indent="-400050" algn="ctr" eaLnBrk="0" hangingPunct="0">
              <a:buFontTx/>
              <a:buAutoNum type="arabicParenBoth"/>
            </a:pPr>
            <a:r>
              <a:rPr lang="en-US" sz="2000" b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plane joint</a:t>
            </a:r>
            <a:r>
              <a:rPr lang="en-US" sz="2000" b="1" u="sng" dirty="0">
                <a:solidFill>
                  <a:srgbClr val="006600"/>
                </a:solidFill>
              </a:rPr>
              <a:t>: </a:t>
            </a:r>
          </a:p>
          <a:p>
            <a:pPr marL="457200" indent="-457200" algn="ctr" eaLnBrk="0" hangingPunct="0"/>
            <a:r>
              <a:rPr lang="en-US" sz="2000" b="1" dirty="0">
                <a:solidFill>
                  <a:srgbClr val="006600"/>
                </a:solidFill>
              </a:rPr>
              <a:t>2 flat opposing surfaces</a:t>
            </a:r>
          </a:p>
          <a:p>
            <a:pPr marL="457200" indent="-457200" algn="ctr" eaLnBrk="0" hangingPunct="0"/>
            <a:r>
              <a:rPr lang="en-US" sz="2000" b="1" dirty="0">
                <a:solidFill>
                  <a:srgbClr val="006600"/>
                </a:solidFill>
              </a:rPr>
              <a:t>gliding</a:t>
            </a:r>
          </a:p>
          <a:p>
            <a:pPr marL="457200" indent="-457200" algn="ctr" eaLnBrk="0" hangingPunct="0"/>
            <a:r>
              <a:rPr lang="en-US" sz="2000" b="1" dirty="0">
                <a:solidFill>
                  <a:srgbClr val="006600"/>
                </a:solidFill>
              </a:rPr>
              <a:t>e.g. </a:t>
            </a:r>
            <a:r>
              <a:rPr lang="en-US" sz="2000" b="1" dirty="0" err="1">
                <a:solidFill>
                  <a:srgbClr val="006600"/>
                </a:solidFill>
              </a:rPr>
              <a:t>intercarpal</a:t>
            </a:r>
            <a:r>
              <a:rPr lang="en-US" sz="2000" b="1" dirty="0">
                <a:solidFill>
                  <a:srgbClr val="006600"/>
                </a:solidFill>
              </a:rPr>
              <a:t> joints</a:t>
            </a:r>
          </a:p>
        </p:txBody>
      </p:sp>
      <p:pic>
        <p:nvPicPr>
          <p:cNvPr id="5122" name="Picture 2" descr="E:\Chapter_08\D_JPEG_Images_and_Tables\Labeled\figure_08_07a_labeled.jpg"/>
          <p:cNvPicPr>
            <a:picLocks noChangeAspect="1" noChangeArrowheads="1"/>
          </p:cNvPicPr>
          <p:nvPr/>
        </p:nvPicPr>
        <p:blipFill>
          <a:blip r:embed="rId3" cstate="print"/>
          <a:srcRect l="1674" r="633" b="8049"/>
          <a:stretch>
            <a:fillRect/>
          </a:stretch>
        </p:blipFill>
        <p:spPr bwMode="auto">
          <a:xfrm>
            <a:off x="81463" y="1014462"/>
            <a:ext cx="8984480" cy="341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2723800" y="4960434"/>
            <a:ext cx="35803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38138" indent="-338138" algn="ctr" eaLnBrk="0" hangingPunct="0">
              <a:buFontTx/>
              <a:buAutoNum type="arabicParenBoth" startAt="2"/>
            </a:pP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hinge joint</a:t>
            </a:r>
            <a:r>
              <a:rPr lang="en-US" sz="20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 </a:t>
            </a:r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cylinder into trough –  flexion/ extension  e.g. elbow     </a:t>
            </a:r>
          </a:p>
        </p:txBody>
      </p:sp>
      <p:pic>
        <p:nvPicPr>
          <p:cNvPr id="6146" name="Picture 2" descr="E:\Chapter_08\D_JPEG_Images_and_Tables\Labeled\figure_08_07b_labeled.jpg"/>
          <p:cNvPicPr>
            <a:picLocks noChangeAspect="1" noChangeArrowheads="1"/>
          </p:cNvPicPr>
          <p:nvPr/>
        </p:nvPicPr>
        <p:blipFill>
          <a:blip r:embed="rId3" cstate="print"/>
          <a:srcRect b="7425"/>
          <a:stretch>
            <a:fillRect/>
          </a:stretch>
        </p:blipFill>
        <p:spPr bwMode="auto">
          <a:xfrm>
            <a:off x="274320" y="1238529"/>
            <a:ext cx="8595360" cy="3188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752600" y="152400"/>
            <a:ext cx="3581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7030A0"/>
                </a:solidFill>
              </a:rPr>
              <a:t>(3) </a:t>
            </a:r>
            <a:r>
              <a:rPr lang="en-US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pivot joint</a:t>
            </a:r>
            <a:r>
              <a:rPr lang="en-US" sz="2000" b="1" dirty="0">
                <a:solidFill>
                  <a:srgbClr val="7030A0"/>
                </a:solidFill>
              </a:rPr>
              <a:t> :</a:t>
            </a:r>
          </a:p>
          <a:p>
            <a:pPr algn="ctr" eaLnBrk="0" hangingPunct="0"/>
            <a:r>
              <a:rPr lang="en-US" sz="2000" b="1" dirty="0">
                <a:solidFill>
                  <a:srgbClr val="7030A0"/>
                </a:solidFill>
              </a:rPr>
              <a:t>insertion into a ring or sleeve </a:t>
            </a:r>
            <a:r>
              <a:rPr lang="en-US" sz="2000" b="1" dirty="0" err="1">
                <a:solidFill>
                  <a:srgbClr val="7030A0"/>
                </a:solidFill>
              </a:rPr>
              <a:t>eg</a:t>
            </a:r>
            <a:r>
              <a:rPr lang="en-US" sz="2000" b="1" dirty="0">
                <a:solidFill>
                  <a:srgbClr val="7030A0"/>
                </a:solidFill>
              </a:rPr>
              <a:t>: between atlas &amp; dens of axis</a:t>
            </a:r>
          </a:p>
        </p:txBody>
      </p:sp>
      <p:pic>
        <p:nvPicPr>
          <p:cNvPr id="7170" name="Picture 2" descr="E:\Chapter_08\D_JPEG_Images_and_Tables\Labeled\figure_08_07c_labeled.jpg"/>
          <p:cNvPicPr>
            <a:picLocks noChangeAspect="1" noChangeArrowheads="1"/>
          </p:cNvPicPr>
          <p:nvPr/>
        </p:nvPicPr>
        <p:blipFill>
          <a:blip r:embed="rId3" cstate="print"/>
          <a:srcRect b="9506"/>
          <a:stretch>
            <a:fillRect/>
          </a:stretch>
        </p:blipFill>
        <p:spPr bwMode="auto">
          <a:xfrm>
            <a:off x="135991" y="1750741"/>
            <a:ext cx="8910190" cy="3345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1851102" y="323385"/>
            <a:ext cx="501804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0070C0"/>
                </a:solidFill>
              </a:rPr>
              <a:t>(4) </a:t>
            </a:r>
            <a:r>
              <a:rPr 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condylar joint</a:t>
            </a:r>
            <a:r>
              <a:rPr lang="en-US" sz="2000" b="1" dirty="0">
                <a:solidFill>
                  <a:srgbClr val="0070C0"/>
                </a:solidFill>
              </a:rPr>
              <a:t> = “knuckle-like”- both articulating surfaces oval</a:t>
            </a:r>
          </a:p>
          <a:p>
            <a:pPr algn="ctr" eaLnBrk="0" hangingPunct="0"/>
            <a:r>
              <a:rPr lang="en-US" sz="2000" b="1" dirty="0">
                <a:solidFill>
                  <a:srgbClr val="0070C0"/>
                </a:solidFill>
              </a:rPr>
              <a:t>all planes of motion</a:t>
            </a:r>
          </a:p>
        </p:txBody>
      </p:sp>
      <p:pic>
        <p:nvPicPr>
          <p:cNvPr id="8194" name="Picture 2" descr="E:\Chapter_08\D_JPEG_Images_and_Tables\Labeled\figure_08_07d_labeled.jpg"/>
          <p:cNvPicPr>
            <a:picLocks noChangeAspect="1" noChangeArrowheads="1"/>
          </p:cNvPicPr>
          <p:nvPr/>
        </p:nvPicPr>
        <p:blipFill>
          <a:blip r:embed="rId3" cstate="print"/>
          <a:srcRect b="8983"/>
          <a:stretch>
            <a:fillRect/>
          </a:stretch>
        </p:blipFill>
        <p:spPr bwMode="auto">
          <a:xfrm>
            <a:off x="40468" y="2141034"/>
            <a:ext cx="9023378" cy="33899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204223" y="4852639"/>
            <a:ext cx="534515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</a:rPr>
              <a:t>(5) Saddle joint – similar to condylar, but saddle shape permits even more freedom of movement</a:t>
            </a:r>
          </a:p>
        </p:txBody>
      </p:sp>
      <p:pic>
        <p:nvPicPr>
          <p:cNvPr id="9218" name="Picture 2" descr="E:\Chapter_08\D_JPEG_Images_and_Tables\Labeled\figure_08_07e_labeled.jpg"/>
          <p:cNvPicPr>
            <a:picLocks noChangeAspect="1" noChangeArrowheads="1"/>
          </p:cNvPicPr>
          <p:nvPr/>
        </p:nvPicPr>
        <p:blipFill>
          <a:blip r:embed="rId3" cstate="print"/>
          <a:srcRect l="1349" t="1125" r="1090" b="9612"/>
          <a:stretch>
            <a:fillRect/>
          </a:stretch>
        </p:blipFill>
        <p:spPr bwMode="auto">
          <a:xfrm>
            <a:off x="167269" y="1081668"/>
            <a:ext cx="8799097" cy="3323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170292" y="5503810"/>
            <a:ext cx="7015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 dirty="0">
                <a:solidFill>
                  <a:srgbClr val="800000"/>
                </a:solidFill>
              </a:rPr>
              <a:t>(6)  Ball-and-socket joint – shoulder joints and hip joints</a:t>
            </a:r>
          </a:p>
        </p:txBody>
      </p:sp>
      <p:pic>
        <p:nvPicPr>
          <p:cNvPr id="10242" name="Picture 2" descr="E:\Chapter_08\D_JPEG_Images_and_Tables\Labeled\figure_08_07f_labeled.jpg"/>
          <p:cNvPicPr>
            <a:picLocks noChangeAspect="1" noChangeArrowheads="1"/>
          </p:cNvPicPr>
          <p:nvPr/>
        </p:nvPicPr>
        <p:blipFill>
          <a:blip r:embed="rId3" cstate="print"/>
          <a:srcRect b="7950"/>
          <a:stretch>
            <a:fillRect/>
          </a:stretch>
        </p:blipFill>
        <p:spPr bwMode="auto">
          <a:xfrm>
            <a:off x="22320" y="1550020"/>
            <a:ext cx="9044745" cy="3300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08-08_a-bkneejoint_l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b="10153"/>
          <a:stretch>
            <a:fillRect/>
          </a:stretch>
        </p:blipFill>
        <p:spPr bwMode="auto">
          <a:xfrm>
            <a:off x="95250" y="52388"/>
            <a:ext cx="8855075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585245" y="3886200"/>
            <a:ext cx="12995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chemeClr val="accent2"/>
                </a:solidFill>
              </a:rPr>
              <a:t>Figure 8.7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5250" y="4520486"/>
            <a:ext cx="89344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Knee joint – flexion extension and slight rotation</a:t>
            </a:r>
          </a:p>
          <a:p>
            <a:pPr>
              <a:spcBef>
                <a:spcPct val="50000"/>
              </a:spcBef>
            </a:pPr>
            <a:r>
              <a:rPr lang="en-US" dirty="0"/>
              <a:t>Three joints – </a:t>
            </a:r>
            <a:r>
              <a:rPr lang="en-US" dirty="0" err="1"/>
              <a:t>femoropatellar</a:t>
            </a:r>
            <a:r>
              <a:rPr lang="en-US" dirty="0"/>
              <a:t>, lateral </a:t>
            </a:r>
            <a:r>
              <a:rPr lang="en-US" dirty="0" err="1"/>
              <a:t>tibiofemoral</a:t>
            </a:r>
            <a:r>
              <a:rPr lang="en-US" baseline="30000" dirty="0"/>
              <a:t> </a:t>
            </a:r>
            <a:r>
              <a:rPr lang="en-US" dirty="0"/>
              <a:t> and medial </a:t>
            </a:r>
            <a:r>
              <a:rPr lang="en-US" dirty="0" err="1"/>
              <a:t>tibiofemoral</a:t>
            </a:r>
            <a:endParaRPr lang="en-US" b="1" baseline="30000" dirty="0"/>
          </a:p>
          <a:p>
            <a:pPr>
              <a:spcBef>
                <a:spcPct val="50000"/>
              </a:spcBef>
            </a:pPr>
            <a:r>
              <a:rPr lang="en-US" dirty="0"/>
              <a:t>Anteriorly, joint capsule is replaced by 3 broad ligaments that are continuous with the </a:t>
            </a:r>
            <a:r>
              <a:rPr lang="en-US" dirty="0" err="1"/>
              <a:t>quadiceps</a:t>
            </a:r>
            <a:r>
              <a:rPr lang="en-US" dirty="0"/>
              <a:t> tendon (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patellar ligament plus medial and lateral patellar retinacula</a:t>
            </a:r>
            <a:r>
              <a:rPr lang="en-US" dirty="0"/>
              <a:t>).  There are 2 intracapsular ligaments (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anterior and posterior cruciate</a:t>
            </a:r>
            <a:r>
              <a:rPr lang="en-US" dirty="0"/>
              <a:t>), 2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menisci</a:t>
            </a:r>
            <a:r>
              <a:rPr lang="en-US" dirty="0"/>
              <a:t> (medial and lateral, attached at the fibrous capsule) and 2 extracapsular ligaments (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fibular collateral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tibial collateral</a:t>
            </a:r>
            <a:r>
              <a:rPr lang="en-US" dirty="0"/>
              <a:t>).  Note the subcutaneous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prepatellar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bursa</a:t>
            </a:r>
            <a:r>
              <a:rPr lang="en-US" dirty="0"/>
              <a:t>.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219200" y="3886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Lateral view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6143625" y="4575175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Frontal view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8100" y="188913"/>
            <a:ext cx="1555234" cy="46166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Knee joint</a:t>
            </a: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5845175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This slide is not to introduce new material, but to show the joint in context of muscle attachments – Note that the cruciate ligaments are covered by synovial membrane and therefore are outside the synovial cavity.   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 b="752"/>
          <a:stretch>
            <a:fillRect/>
          </a:stretch>
        </p:blipFill>
        <p:spPr bwMode="auto">
          <a:xfrm>
            <a:off x="44604" y="999312"/>
            <a:ext cx="3275013" cy="397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958850" y="5013325"/>
            <a:ext cx="1541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u="sng"/>
              <a:t>Knee joint</a:t>
            </a:r>
          </a:p>
        </p:txBody>
      </p:sp>
      <p:pic>
        <p:nvPicPr>
          <p:cNvPr id="11266" name="Picture 2" descr="E:\Chapter_08\D_JPEG_Images_and_Tables\Unlabeled_without_leaders\figure_08_09_unlabeled.jpg"/>
          <p:cNvPicPr>
            <a:picLocks noChangeAspect="1" noChangeArrowheads="1"/>
          </p:cNvPicPr>
          <p:nvPr/>
        </p:nvPicPr>
        <p:blipFill>
          <a:blip r:embed="rId4" cstate="print"/>
          <a:srcRect l="2793" t="4143" r="21528" b="18227"/>
          <a:stretch>
            <a:fillRect/>
          </a:stretch>
        </p:blipFill>
        <p:spPr bwMode="auto">
          <a:xfrm>
            <a:off x="6401089" y="0"/>
            <a:ext cx="2742911" cy="2475571"/>
          </a:xfrm>
          <a:prstGeom prst="rect">
            <a:avLst/>
          </a:prstGeom>
          <a:noFill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37995" y="37578"/>
            <a:ext cx="63440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dirty="0"/>
              <a:t>Tearing of </a:t>
            </a:r>
            <a:r>
              <a:rPr lang="en-US" sz="2400" dirty="0" err="1"/>
              <a:t>tibial</a:t>
            </a:r>
            <a:r>
              <a:rPr lang="en-US" sz="2400" dirty="0"/>
              <a:t> collateral &amp; anterior cruciate ligaments and medial meniscus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t="3463" r="4177" b="722"/>
          <a:stretch>
            <a:fillRect/>
          </a:stretch>
        </p:blipFill>
        <p:spPr bwMode="auto">
          <a:xfrm>
            <a:off x="3359150" y="1929161"/>
            <a:ext cx="3833387" cy="4006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08-10aelbowjoint_l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b="5663"/>
          <a:stretch>
            <a:fillRect/>
          </a:stretch>
        </p:blipFill>
        <p:spPr bwMode="auto">
          <a:xfrm>
            <a:off x="152400" y="609600"/>
            <a:ext cx="4648200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en-US" sz="1200" b="1" dirty="0">
                <a:solidFill>
                  <a:schemeClr val="accent2"/>
                </a:solidFill>
              </a:rPr>
              <a:t>Figure 8.10</a:t>
            </a:r>
          </a:p>
        </p:txBody>
      </p:sp>
      <p:pic>
        <p:nvPicPr>
          <p:cNvPr id="44036" name="Picture 4" descr="08-10belbowjoint_l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t="2118"/>
          <a:stretch>
            <a:fillRect/>
          </a:stretch>
        </p:blipFill>
        <p:spPr bwMode="auto">
          <a:xfrm>
            <a:off x="4851400" y="307975"/>
            <a:ext cx="4159250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76200" y="74613"/>
            <a:ext cx="1660525" cy="4572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Elbow joint</a:t>
            </a:r>
          </a:p>
        </p:txBody>
      </p:sp>
      <p:pic>
        <p:nvPicPr>
          <p:cNvPr id="44038" name="Picture 6" descr="08-10delbowjoint_l"/>
          <p:cNvPicPr>
            <a:picLocks noChangeAspect="1" noChangeArrowheads="1"/>
          </p:cNvPicPr>
          <p:nvPr/>
        </p:nvPicPr>
        <p:blipFill>
          <a:blip r:embed="rId6" cstate="print">
            <a:lum bright="-6000" contrast="12000"/>
          </a:blip>
          <a:srcRect b="7527"/>
          <a:stretch>
            <a:fillRect/>
          </a:stretch>
        </p:blipFill>
        <p:spPr bwMode="auto">
          <a:xfrm>
            <a:off x="4846638" y="3687763"/>
            <a:ext cx="38623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58750" y="4381500"/>
            <a:ext cx="46323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Hinge joint: - largely through the articulation of 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trochlea</a:t>
            </a:r>
            <a:r>
              <a:rPr lang="en-US" dirty="0"/>
              <a:t> of the </a:t>
            </a:r>
            <a:r>
              <a:rPr lang="en-US" dirty="0" err="1"/>
              <a:t>humerus</a:t>
            </a:r>
            <a:r>
              <a:rPr lang="en-US" dirty="0"/>
              <a:t> with 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trochlear notch </a:t>
            </a:r>
            <a:r>
              <a:rPr lang="en-US" dirty="0"/>
              <a:t>on the ulna. The joint is stabilized by collateral ligaments and of note is 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annular ligament </a:t>
            </a:r>
            <a:r>
              <a:rPr lang="en-US" dirty="0"/>
              <a:t>allowing rotation of the radius during </a:t>
            </a:r>
            <a:r>
              <a:rPr lang="en-US" dirty="0" err="1"/>
              <a:t>pronation</a:t>
            </a:r>
            <a:r>
              <a:rPr lang="en-US" dirty="0"/>
              <a:t> and </a:t>
            </a:r>
            <a:r>
              <a:rPr lang="en-US" dirty="0" err="1"/>
              <a:t>supination</a:t>
            </a:r>
            <a:r>
              <a:rPr lang="en-US" dirty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03228" y="398033"/>
            <a:ext cx="16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</a:rPr>
              <a:t>Lateral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 view; right elbow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1110" y="3498028"/>
            <a:ext cx="145228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</a:rPr>
              <a:t>Medial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 view; right elbow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-4327"/>
            <a:ext cx="9144000" cy="28623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ts val="0"/>
              </a:spcBef>
            </a:pPr>
            <a:r>
              <a:rPr lang="en-US" sz="2000" b="1" dirty="0">
                <a:solidFill>
                  <a:srgbClr val="0033CC"/>
                </a:solidFill>
              </a:rPr>
              <a:t>FIBROUS  JOINTS: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sz="2000" dirty="0"/>
              <a:t>bones joined by fibrous CT; </a:t>
            </a:r>
            <a:r>
              <a:rPr lang="en-US" sz="2000" u="sng" dirty="0"/>
              <a:t>no joint cavity</a:t>
            </a:r>
            <a:r>
              <a:rPr lang="en-US" sz="2000" dirty="0"/>
              <a:t> so very little to no movement at joint</a:t>
            </a:r>
          </a:p>
          <a:p>
            <a:pPr eaLnBrk="0" hangingPunct="0">
              <a:spcBef>
                <a:spcPts val="0"/>
              </a:spcBef>
            </a:pPr>
            <a:r>
              <a:rPr lang="en-US" sz="2000" b="1" u="sng" dirty="0">
                <a:solidFill>
                  <a:srgbClr val="0033CC"/>
                </a:solidFill>
              </a:rPr>
              <a:t>Sutures (=</a:t>
            </a:r>
            <a:r>
              <a:rPr lang="en-US" sz="2000" b="1" u="sng" dirty="0" err="1">
                <a:solidFill>
                  <a:srgbClr val="0033CC"/>
                </a:solidFill>
              </a:rPr>
              <a:t>Synostose</a:t>
            </a:r>
            <a:r>
              <a:rPr lang="en-US" sz="2000" b="1" u="sng" dirty="0">
                <a:solidFill>
                  <a:srgbClr val="0033CC"/>
                </a:solidFill>
              </a:rPr>
              <a:t>; NO movement):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sz="2000" dirty="0"/>
              <a:t>•  </a:t>
            </a:r>
            <a:r>
              <a:rPr lang="en-US" sz="2000" dirty="0">
                <a:solidFill>
                  <a:srgbClr val="0033CC"/>
                </a:solidFill>
              </a:rPr>
              <a:t>seams </a:t>
            </a:r>
            <a:r>
              <a:rPr lang="en-US" sz="2000" dirty="0"/>
              <a:t>only found between bones of skull</a:t>
            </a:r>
          </a:p>
          <a:p>
            <a:pPr eaLnBrk="0" hangingPunct="0">
              <a:spcBef>
                <a:spcPts val="0"/>
              </a:spcBef>
            </a:pPr>
            <a:r>
              <a:rPr lang="en-US" sz="2000" dirty="0"/>
              <a:t>•  overlapping or interlocking of 2 bones; junction filled with very short CT fibers</a:t>
            </a:r>
          </a:p>
          <a:p>
            <a:pPr eaLnBrk="0" hangingPunct="0">
              <a:spcBef>
                <a:spcPts val="0"/>
              </a:spcBef>
            </a:pPr>
            <a:r>
              <a:rPr lang="en-US" sz="2000" b="1" u="sng" dirty="0" err="1">
                <a:solidFill>
                  <a:srgbClr val="0033CC"/>
                </a:solidFill>
              </a:rPr>
              <a:t>Syndesmoses</a:t>
            </a:r>
            <a:r>
              <a:rPr lang="en-US" sz="2000" b="1" u="sng" dirty="0">
                <a:solidFill>
                  <a:srgbClr val="0033CC"/>
                </a:solidFill>
              </a:rPr>
              <a:t> (very LIMITED </a:t>
            </a:r>
            <a:r>
              <a:rPr lang="en-US" sz="2000" b="1" u="sng" dirty="0" err="1">
                <a:solidFill>
                  <a:srgbClr val="0033CC"/>
                </a:solidFill>
              </a:rPr>
              <a:t>movment</a:t>
            </a:r>
            <a:r>
              <a:rPr lang="en-US" sz="2000" b="1" u="sng" dirty="0">
                <a:solidFill>
                  <a:srgbClr val="0033CC"/>
                </a:solidFill>
              </a:rPr>
              <a:t>):</a:t>
            </a:r>
          </a:p>
          <a:p>
            <a:pPr eaLnBrk="0" hangingPunct="0">
              <a:spcBef>
                <a:spcPts val="0"/>
              </a:spcBef>
            </a:pPr>
            <a:r>
              <a:rPr lang="en-US" sz="2000" dirty="0">
                <a:solidFill>
                  <a:schemeClr val="tx2"/>
                </a:solidFill>
              </a:rPr>
              <a:t>cord</a:t>
            </a:r>
            <a:r>
              <a:rPr lang="en-US" sz="2000" dirty="0"/>
              <a:t> (</a:t>
            </a:r>
            <a:r>
              <a:rPr lang="en-US" sz="2000" b="1" dirty="0">
                <a:solidFill>
                  <a:srgbClr val="0033CC"/>
                </a:solidFill>
              </a:rPr>
              <a:t>ligament</a:t>
            </a:r>
            <a:r>
              <a:rPr lang="en-US" sz="2000" dirty="0"/>
              <a:t>) or </a:t>
            </a:r>
            <a:r>
              <a:rPr lang="en-US" sz="2000" dirty="0">
                <a:solidFill>
                  <a:schemeClr val="tx2"/>
                </a:solidFill>
              </a:rPr>
              <a:t>sheet</a:t>
            </a:r>
            <a:r>
              <a:rPr lang="en-US" sz="2000" dirty="0"/>
              <a:t> (</a:t>
            </a:r>
            <a:r>
              <a:rPr lang="en-US" sz="2000" b="1" dirty="0" err="1">
                <a:solidFill>
                  <a:srgbClr val="0033CC"/>
                </a:solidFill>
              </a:rPr>
              <a:t>interosseous</a:t>
            </a:r>
            <a:r>
              <a:rPr lang="en-US" sz="2000" b="1" dirty="0">
                <a:solidFill>
                  <a:srgbClr val="0033CC"/>
                </a:solidFill>
              </a:rPr>
              <a:t> membrane</a:t>
            </a:r>
            <a:r>
              <a:rPr lang="en-US" sz="2000" dirty="0"/>
              <a:t>) of fibrous CT </a:t>
            </a:r>
          </a:p>
          <a:p>
            <a:pPr eaLnBrk="0" hangingPunct="0">
              <a:spcBef>
                <a:spcPts val="0"/>
              </a:spcBef>
            </a:pPr>
            <a:r>
              <a:rPr lang="en-US" sz="2000" b="1" u="sng" dirty="0" err="1">
                <a:solidFill>
                  <a:srgbClr val="0033CC"/>
                </a:solidFill>
              </a:rPr>
              <a:t>Gomphoses</a:t>
            </a:r>
            <a:r>
              <a:rPr lang="en-US" sz="2000" b="1" u="sng" dirty="0">
                <a:solidFill>
                  <a:srgbClr val="0033CC"/>
                </a:solidFill>
              </a:rPr>
              <a:t>: (</a:t>
            </a:r>
            <a:r>
              <a:rPr lang="en-US" sz="2000" b="1" u="sng" dirty="0" err="1">
                <a:solidFill>
                  <a:srgbClr val="0033CC"/>
                </a:solidFill>
              </a:rPr>
              <a:t>gompho</a:t>
            </a:r>
            <a:r>
              <a:rPr lang="en-US" sz="2000" b="1" u="sng" dirty="0">
                <a:solidFill>
                  <a:srgbClr val="0033CC"/>
                </a:solidFill>
              </a:rPr>
              <a:t> = nail [Greek])</a:t>
            </a:r>
            <a:endParaRPr lang="en-US" sz="2000" b="1" dirty="0">
              <a:solidFill>
                <a:srgbClr val="0033CC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sz="2000" dirty="0"/>
              <a:t>• peg-in-socket; only example = tooth in bony socket</a:t>
            </a:r>
            <a:endParaRPr lang="en-US" sz="2000" dirty="0">
              <a:solidFill>
                <a:srgbClr val="CC0000"/>
              </a:solidFill>
            </a:endParaRPr>
          </a:p>
        </p:txBody>
      </p:sp>
      <p:pic>
        <p:nvPicPr>
          <p:cNvPr id="49154" name="Picture 2" descr="E:\Chapter_08\B_JPEG_Images_and_Tables\a_labeled\figure_08_01_labeled.jpg"/>
          <p:cNvPicPr>
            <a:picLocks noChangeAspect="1" noChangeArrowheads="1"/>
          </p:cNvPicPr>
          <p:nvPr/>
        </p:nvPicPr>
        <p:blipFill>
          <a:blip r:embed="rId3" cstate="print"/>
          <a:srcRect l="2006" t="3561" r="2006" b="8333"/>
          <a:stretch>
            <a:fillRect/>
          </a:stretch>
        </p:blipFill>
        <p:spPr bwMode="auto">
          <a:xfrm>
            <a:off x="663879" y="2776802"/>
            <a:ext cx="7414175" cy="4081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08-11ashoulderjnt_l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b="5058"/>
          <a:stretch>
            <a:fillRect/>
          </a:stretch>
        </p:blipFill>
        <p:spPr bwMode="auto">
          <a:xfrm>
            <a:off x="63500" y="714375"/>
            <a:ext cx="5016500" cy="40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0" name="Picture 4" descr="08-11bshoulderjnt_l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b="3999"/>
          <a:stretch>
            <a:fillRect/>
          </a:stretch>
        </p:blipFill>
        <p:spPr bwMode="auto">
          <a:xfrm>
            <a:off x="5041900" y="641350"/>
            <a:ext cx="37846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52400" y="76200"/>
            <a:ext cx="2102285" cy="45720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Shoulder joint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320843" y="5441282"/>
            <a:ext cx="8642684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/>
              <a:t>Glenohumoral</a:t>
            </a:r>
            <a:r>
              <a:rPr lang="en-US" dirty="0"/>
              <a:t> joint – the </a:t>
            </a:r>
            <a:r>
              <a:rPr lang="en-US" dirty="0" err="1"/>
              <a:t>glenoid</a:t>
            </a:r>
            <a:r>
              <a:rPr lang="en-US" dirty="0"/>
              <a:t> cavity is broadened slightly by the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glenoid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 labrum </a:t>
            </a:r>
            <a:r>
              <a:rPr lang="en-US" dirty="0"/>
              <a:t>(</a:t>
            </a:r>
            <a:r>
              <a:rPr lang="en-US" dirty="0" err="1"/>
              <a:t>fibrocartilagenous</a:t>
            </a:r>
            <a:r>
              <a:rPr lang="en-US" dirty="0"/>
              <a:t> rim) but is still only 1/3</a:t>
            </a:r>
            <a:r>
              <a:rPr lang="en-US" baseline="30000" dirty="0"/>
              <a:t>rd</a:t>
            </a:r>
            <a:r>
              <a:rPr lang="en-US" dirty="0"/>
              <a:t> the size of the head of the </a:t>
            </a:r>
            <a:r>
              <a:rPr lang="en-US" dirty="0" err="1"/>
              <a:t>humerus</a:t>
            </a:r>
            <a:r>
              <a:rPr lang="en-US" dirty="0"/>
              <a:t>. The only ligament of note is the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coracohumeral</a:t>
            </a:r>
            <a:r>
              <a:rPr lang="en-US" dirty="0"/>
              <a:t>. It is largely the tendons of the rotator cuff muscles that stabilize this joint.   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7213600" y="4776788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chemeClr val="accent2"/>
                </a:solidFill>
              </a:rPr>
              <a:t>Figure 8.9</a:t>
            </a: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08-12c-dhipjoint_l"/>
          <p:cNvPicPr>
            <a:picLocks noChangeAspect="1" noChangeArrowheads="1"/>
          </p:cNvPicPr>
          <p:nvPr/>
        </p:nvPicPr>
        <p:blipFill>
          <a:blip r:embed="rId4" cstate="print">
            <a:lum bright="-6000" contrast="12000"/>
          </a:blip>
          <a:srcRect b="6766"/>
          <a:stretch>
            <a:fillRect/>
          </a:stretch>
        </p:blipFill>
        <p:spPr bwMode="auto">
          <a:xfrm>
            <a:off x="127000" y="2895600"/>
            <a:ext cx="8866188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862903" y="5904257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chemeClr val="accent2"/>
                </a:solidFill>
              </a:rPr>
              <a:t>Figure 8.11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b="2747"/>
          <a:stretch>
            <a:fillRect/>
          </a:stretch>
        </p:blipFill>
        <p:spPr bwMode="auto">
          <a:xfrm>
            <a:off x="5265738" y="0"/>
            <a:ext cx="3452812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52399" y="641692"/>
            <a:ext cx="5249779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Deep ball and socket joint. There is an </a:t>
            </a:r>
            <a:r>
              <a:rPr lang="en-US" dirty="0" err="1"/>
              <a:t>intracapsular</a:t>
            </a:r>
            <a:r>
              <a:rPr lang="en-US" dirty="0"/>
              <a:t> ligament (ligament of the head of the femur –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ligamentum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teres</a:t>
            </a:r>
            <a:r>
              <a:rPr lang="en-US" dirty="0"/>
              <a:t>) but its function in humans is unclear.  Damage to its artery may lead to arthritis of the hip joint. </a:t>
            </a:r>
          </a:p>
          <a:p>
            <a:pPr>
              <a:spcBef>
                <a:spcPct val="50000"/>
              </a:spcBef>
            </a:pPr>
            <a:r>
              <a:rPr lang="en-US" dirty="0"/>
              <a:t>Extracapsular ligaments to note are the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iliofemoral</a:t>
            </a:r>
            <a:r>
              <a:rPr lang="en-US" dirty="0"/>
              <a:t>,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pubofemoral</a:t>
            </a:r>
            <a:r>
              <a:rPr lang="en-US" dirty="0"/>
              <a:t> and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</a:rPr>
              <a:t>ischiofemoral</a:t>
            </a:r>
            <a:r>
              <a:rPr lang="en-US" dirty="0"/>
              <a:t>.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2431228" y="6045797"/>
            <a:ext cx="16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Anterior view; right hip joint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44288" y="5810922"/>
            <a:ext cx="1602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Posterior view; right hip joint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52400" y="80670"/>
            <a:ext cx="1553630" cy="461665"/>
          </a:xfrm>
          <a:prstGeom prst="rect">
            <a:avLst/>
          </a:prstGeom>
          <a:ln w="9525">
            <a:solidFill>
              <a:srgbClr val="006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Hip joint   </a:t>
            </a:r>
          </a:p>
        </p:txBody>
      </p: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7315200" y="6507163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600" b="1">
                <a:solidFill>
                  <a:schemeClr val="accent2"/>
                </a:solidFill>
              </a:rPr>
              <a:t>Figure 8.12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0" y="0"/>
            <a:ext cx="3770334" cy="46166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Temporomandibular joint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20675" y="4648200"/>
            <a:ext cx="850265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Articulation of 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mandibular condyle </a:t>
            </a:r>
            <a:r>
              <a:rPr lang="en-US" dirty="0"/>
              <a:t>with the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mandibular fossa </a:t>
            </a:r>
            <a:r>
              <a:rPr lang="en-US" dirty="0"/>
              <a:t>and the articular tubercle of the temporal bone.  Stabilized by a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lateral ligament</a:t>
            </a:r>
            <a:r>
              <a:rPr lang="en-US" dirty="0"/>
              <a:t>.  There is an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articular disk </a:t>
            </a:r>
            <a:r>
              <a:rPr lang="en-US" dirty="0"/>
              <a:t>that divides the synovial cavity into superior and inferior compartments.   </a:t>
            </a:r>
          </a:p>
          <a:p>
            <a:pPr>
              <a:spcBef>
                <a:spcPct val="50000"/>
              </a:spcBef>
            </a:pPr>
            <a:r>
              <a:rPr lang="en-US" dirty="0"/>
              <a:t>Initial jaw opening is hinged (mandibular condyle within the temporal fossa).  There is gliding when the condyle articulates with the articular tubercle.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7086600" y="1828800"/>
            <a:ext cx="285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FF00"/>
                </a:solidFill>
                <a:latin typeface="Times New Roman" pitchFamily="18" charset="0"/>
              </a:rPr>
              <a:t>*</a:t>
            </a:r>
          </a:p>
        </p:txBody>
      </p:sp>
      <p:pic>
        <p:nvPicPr>
          <p:cNvPr id="1026" name="Picture 2" descr="E:\Chapter_08\D_JPEG_Images_and_Tables\Labeled\figure_08_13b_labeled.jpg"/>
          <p:cNvPicPr>
            <a:picLocks noChangeAspect="1" noChangeArrowheads="1"/>
          </p:cNvPicPr>
          <p:nvPr/>
        </p:nvPicPr>
        <p:blipFill>
          <a:blip r:embed="rId4" cstate="print"/>
          <a:srcRect b="8051"/>
          <a:stretch>
            <a:fillRect/>
          </a:stretch>
        </p:blipFill>
        <p:spPr bwMode="auto">
          <a:xfrm>
            <a:off x="4595370" y="603428"/>
            <a:ext cx="4504026" cy="3834756"/>
          </a:xfrm>
          <a:prstGeom prst="rect">
            <a:avLst/>
          </a:prstGeom>
          <a:noFill/>
        </p:spPr>
      </p:pic>
      <p:pic>
        <p:nvPicPr>
          <p:cNvPr id="9" name="Picture 2" descr="08-13ajawjoint_l"/>
          <p:cNvPicPr>
            <a:picLocks noChangeAspect="1" noChangeArrowheads="1"/>
          </p:cNvPicPr>
          <p:nvPr/>
        </p:nvPicPr>
        <p:blipFill>
          <a:blip r:embed="rId5" cstate="print">
            <a:lum bright="-6000" contrast="12000"/>
          </a:blip>
          <a:srcRect b="5435"/>
          <a:stretch>
            <a:fillRect/>
          </a:stretch>
        </p:blipFill>
        <p:spPr bwMode="auto">
          <a:xfrm>
            <a:off x="68148" y="704850"/>
            <a:ext cx="4693424" cy="365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4" y="953589"/>
            <a:ext cx="8430724" cy="49638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314" y="378824"/>
            <a:ext cx="9000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336699"/>
                </a:solidFill>
              </a:rPr>
              <a:t>Facing the other way – another view to better show tubercle</a:t>
            </a:r>
          </a:p>
        </p:txBody>
      </p:sp>
      <p:sp>
        <p:nvSpPr>
          <p:cNvPr id="4" name="Rectangle 3"/>
          <p:cNvSpPr/>
          <p:nvPr/>
        </p:nvSpPr>
        <p:spPr>
          <a:xfrm>
            <a:off x="966651" y="6212116"/>
            <a:ext cx="642692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000" dirty="0">
                <a:hlinkClick r:id="rId4"/>
              </a:rPr>
              <a:t>http://blog-imgs-86.fc2.com/i/r/y/iryoukannkeisikaku/boney-surfaces-of-the-temporomandibular-joint.png</a:t>
            </a:r>
            <a:r>
              <a:rPr lang="en-CA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2684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CARTILAGENOUS JOINTS:  </a:t>
            </a:r>
            <a:r>
              <a:rPr lang="en-US" sz="2000" dirty="0"/>
              <a:t>bones are united by </a:t>
            </a:r>
            <a:r>
              <a:rPr lang="en-US" sz="2000" b="1" dirty="0">
                <a:solidFill>
                  <a:srgbClr val="336699"/>
                </a:solidFill>
              </a:rPr>
              <a:t>cartilage </a:t>
            </a:r>
            <a:r>
              <a:rPr lang="en-US" sz="2000" u="sng" dirty="0"/>
              <a:t>(no joint cavity)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b="1" u="sng" dirty="0" err="1">
                <a:solidFill>
                  <a:srgbClr val="336699"/>
                </a:solidFill>
              </a:rPr>
              <a:t>Synchondroses</a:t>
            </a:r>
            <a:r>
              <a:rPr lang="en-US" sz="2000" b="1" u="sng" dirty="0">
                <a:solidFill>
                  <a:srgbClr val="336699"/>
                </a:solidFill>
              </a:rPr>
              <a:t>:</a:t>
            </a:r>
            <a:endParaRPr lang="en-US" sz="2000" dirty="0"/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• areas of growth: </a:t>
            </a:r>
            <a:r>
              <a:rPr lang="en-US" sz="2000" dirty="0" err="1"/>
              <a:t>eg</a:t>
            </a:r>
            <a:r>
              <a:rPr lang="en-US" sz="2000" dirty="0"/>
              <a:t>: </a:t>
            </a:r>
            <a:r>
              <a:rPr lang="en-US" sz="2000" b="1" dirty="0">
                <a:solidFill>
                  <a:srgbClr val="336699"/>
                </a:solidFill>
              </a:rPr>
              <a:t>epiphyseal plates</a:t>
            </a:r>
            <a:r>
              <a:rPr lang="en-US" sz="2000" dirty="0"/>
              <a:t>, between each of 1</a:t>
            </a:r>
            <a:r>
              <a:rPr lang="en-US" sz="2000" baseline="30000" dirty="0"/>
              <a:t>st</a:t>
            </a:r>
            <a:r>
              <a:rPr lang="en-US" sz="2000" dirty="0"/>
              <a:t> 7 ribs &amp; sternum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b="1" u="sng" dirty="0" err="1">
                <a:solidFill>
                  <a:srgbClr val="336699"/>
                </a:solidFill>
              </a:rPr>
              <a:t>Symphysis</a:t>
            </a:r>
            <a:r>
              <a:rPr lang="en-US" sz="2000" u="sng" dirty="0">
                <a:solidFill>
                  <a:srgbClr val="336699"/>
                </a:solidFill>
              </a:rPr>
              <a:t>:</a:t>
            </a:r>
            <a:endParaRPr lang="en-US" sz="2000" dirty="0">
              <a:solidFill>
                <a:srgbClr val="336699"/>
              </a:solidFill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• articular surfaces covered with hyaline cartilage - linking plate of </a:t>
            </a:r>
            <a:r>
              <a:rPr lang="en-US" sz="2000" dirty="0" err="1"/>
              <a:t>fibrocartilage</a:t>
            </a:r>
            <a:endParaRPr lang="en-US" sz="2000" dirty="0"/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• strength with flexibility:  </a:t>
            </a:r>
            <a:r>
              <a:rPr lang="en-US" sz="2000" dirty="0" err="1"/>
              <a:t>eg</a:t>
            </a:r>
            <a:r>
              <a:rPr lang="en-US" sz="2000" dirty="0"/>
              <a:t>: </a:t>
            </a:r>
            <a:r>
              <a:rPr lang="en-US" sz="2000" b="1" dirty="0">
                <a:solidFill>
                  <a:srgbClr val="336699"/>
                </a:solidFill>
              </a:rPr>
              <a:t>pubic </a:t>
            </a:r>
            <a:r>
              <a:rPr lang="en-US" sz="2000" b="1" dirty="0" err="1">
                <a:solidFill>
                  <a:srgbClr val="336699"/>
                </a:solidFill>
              </a:rPr>
              <a:t>symphysis</a:t>
            </a:r>
            <a:r>
              <a:rPr lang="en-US" sz="2000" b="1" dirty="0">
                <a:solidFill>
                  <a:srgbClr val="336699"/>
                </a:solidFill>
              </a:rPr>
              <a:t>, intervertebral joints</a:t>
            </a:r>
            <a:endParaRPr lang="en-US" sz="2000" b="1" u="sng" dirty="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437587" y="5703462"/>
            <a:ext cx="89535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3366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b="1"/>
              <a:t>Fig. 8.2</a:t>
            </a:r>
            <a:endParaRPr lang="en-US" sz="1600" b="1" i="1" u="sng"/>
          </a:p>
        </p:txBody>
      </p:sp>
      <p:pic>
        <p:nvPicPr>
          <p:cNvPr id="1026" name="Picture 2" descr="E:\Chapter_08\D_JPEG_Images_and_Tables\Labeled\figure_08_02_labeled.jpg"/>
          <p:cNvPicPr>
            <a:picLocks noChangeAspect="1" noChangeArrowheads="1"/>
          </p:cNvPicPr>
          <p:nvPr/>
        </p:nvPicPr>
        <p:blipFill>
          <a:blip r:embed="rId3" cstate="print"/>
          <a:srcRect b="4454"/>
          <a:stretch>
            <a:fillRect/>
          </a:stretch>
        </p:blipFill>
        <p:spPr bwMode="auto">
          <a:xfrm>
            <a:off x="274319" y="1911505"/>
            <a:ext cx="7107788" cy="4946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138113"/>
            <a:ext cx="4344988" cy="35555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SYNOVIAL JOINTS</a:t>
            </a:r>
            <a:endParaRPr lang="en-US" sz="2000" dirty="0">
              <a:solidFill>
                <a:srgbClr val="3366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dirty="0"/>
              <a:t>most joints - lots of movement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b="1" i="1" u="sng" dirty="0"/>
              <a:t>5 characteristics: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99"/>
                </a:solidFill>
              </a:rPr>
              <a:t>1.  Articular cartilage:</a:t>
            </a:r>
            <a:endParaRPr lang="en-US" sz="2000" dirty="0">
              <a:solidFill>
                <a:srgbClr val="336699"/>
              </a:solidFill>
            </a:endParaRP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covers opposing bone surfaces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cushioning so bone not crushed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99"/>
                </a:solidFill>
              </a:rPr>
              <a:t>2.  Joint cavity:</a:t>
            </a:r>
            <a:endParaRPr lang="en-US" sz="2000" dirty="0">
              <a:solidFill>
                <a:srgbClr val="336699"/>
              </a:solidFill>
            </a:endParaRPr>
          </a:p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dirty="0"/>
              <a:t>= synovial cavity; fluid-filled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99"/>
                </a:solidFill>
              </a:rPr>
              <a:t>3.  Articular capsule:</a:t>
            </a:r>
          </a:p>
          <a:p>
            <a:pPr algn="ctr"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2000" dirty="0"/>
              <a:t>double-layered</a:t>
            </a:r>
            <a:endParaRPr lang="en-US" sz="2000" b="1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3743325"/>
            <a:ext cx="4356100" cy="26574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336699"/>
                </a:solidFill>
              </a:rPr>
              <a:t>4.  Synovial fluid:</a:t>
            </a:r>
            <a:endParaRPr lang="en-US" sz="2000" dirty="0">
              <a:solidFill>
                <a:srgbClr val="336699"/>
              </a:solidFill>
            </a:endParaRPr>
          </a:p>
          <a:p>
            <a:pPr marL="457200" indent="-457200"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fills joint cavity; reduces friction </a:t>
            </a:r>
          </a:p>
          <a:p>
            <a:pPr marL="457200" indent="-457200" eaLnBrk="0" hangingPunct="0">
              <a:lnSpc>
                <a:spcPct val="80000"/>
              </a:lnSpc>
              <a:spcBef>
                <a:spcPct val="50000"/>
              </a:spcBef>
              <a:buFontTx/>
              <a:buAutoNum type="arabicPeriod" startAt="5"/>
            </a:pPr>
            <a:r>
              <a:rPr lang="en-US" sz="2000" b="1" dirty="0">
                <a:solidFill>
                  <a:srgbClr val="336699"/>
                </a:solidFill>
              </a:rPr>
              <a:t>Reinforcing ligaments:</a:t>
            </a:r>
          </a:p>
          <a:p>
            <a:pPr marL="457200" indent="-457200"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restrict movement of joint</a:t>
            </a:r>
          </a:p>
          <a:p>
            <a:pPr marL="457200" indent="-457200"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000" dirty="0"/>
              <a:t>some synovial joints have fatty pads for cushioning (hip/knee joints) or articular discs to improve fit (knee/jaw joints)</a:t>
            </a:r>
          </a:p>
        </p:txBody>
      </p:sp>
      <p:sp>
        <p:nvSpPr>
          <p:cNvPr id="6149" name="Text Box 5" descr="Blue tissue paper"/>
          <p:cNvSpPr txBox="1">
            <a:spLocks noChangeArrowheads="1"/>
          </p:cNvSpPr>
          <p:nvPr/>
        </p:nvSpPr>
        <p:spPr bwMode="auto">
          <a:xfrm>
            <a:off x="3971925" y="6367463"/>
            <a:ext cx="5092700" cy="38576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/>
              <a:t>Fig. 8.3:  General structure of a synovial joint</a:t>
            </a:r>
            <a:endParaRPr lang="en-CA" b="1"/>
          </a:p>
        </p:txBody>
      </p:sp>
      <p:pic>
        <p:nvPicPr>
          <p:cNvPr id="2050" name="Picture 2" descr="E:\Chapter_08\D_JPEG_Images_and_Tables\Labeled\figure_08_03_labeled.jpg"/>
          <p:cNvPicPr>
            <a:picLocks noChangeAspect="1" noChangeArrowheads="1"/>
          </p:cNvPicPr>
          <p:nvPr/>
        </p:nvPicPr>
        <p:blipFill>
          <a:blip r:embed="rId3" cstate="print"/>
          <a:srcRect b="3156"/>
          <a:stretch>
            <a:fillRect/>
          </a:stretch>
        </p:blipFill>
        <p:spPr bwMode="auto">
          <a:xfrm>
            <a:off x="4237463" y="100364"/>
            <a:ext cx="4739272" cy="6312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4632325"/>
            <a:ext cx="9067800" cy="2197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000" b="1" u="sng" dirty="0">
                <a:solidFill>
                  <a:srgbClr val="008000"/>
                </a:solidFill>
              </a:rPr>
              <a:t>Bursae &amp; tendon sheaths:</a:t>
            </a:r>
            <a:endParaRPr lang="en-US" sz="2000" dirty="0">
              <a:solidFill>
                <a:srgbClr val="008000"/>
              </a:solidFill>
            </a:endParaRPr>
          </a:p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000" dirty="0"/>
              <a:t>bags of lubricant </a:t>
            </a:r>
            <a:r>
              <a:rPr lang="en-US" sz="2000" dirty="0">
                <a:sym typeface="WP IconicSymbolsA" pitchFamily="2" charset="2"/>
              </a:rPr>
              <a:t> </a:t>
            </a:r>
            <a:r>
              <a:rPr lang="en-US" sz="2000" dirty="0"/>
              <a:t>reduce friction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000" dirty="0"/>
              <a:t>(1)  </a:t>
            </a:r>
            <a:r>
              <a:rPr lang="en-US" sz="2000" b="1" dirty="0">
                <a:solidFill>
                  <a:srgbClr val="008000"/>
                </a:solidFill>
              </a:rPr>
              <a:t>bursa</a:t>
            </a:r>
            <a:r>
              <a:rPr lang="en-US" sz="2000" dirty="0"/>
              <a:t> is a sac lined with synovial membrane &amp; containing a thin film of 	synovial fluid; found where ligaments, muscles, skin or muscle 	tendons overlie &amp; rub against bone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000" dirty="0"/>
              <a:t>(2)  </a:t>
            </a:r>
            <a:r>
              <a:rPr lang="en-US" sz="2000" b="1" dirty="0">
                <a:solidFill>
                  <a:srgbClr val="008000"/>
                </a:solidFill>
              </a:rPr>
              <a:t>tendon sheath</a:t>
            </a:r>
            <a:r>
              <a:rPr lang="en-US" sz="2000" dirty="0"/>
              <a:t> = elongated bursa that wraps around a tendon</a:t>
            </a:r>
            <a:endParaRPr lang="en-US" sz="2000" b="1" u="sng" dirty="0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6477000" y="809625"/>
            <a:ext cx="23622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b="1" i="1">
                <a:solidFill>
                  <a:srgbClr val="990033"/>
                </a:solidFill>
              </a:rPr>
              <a:t> what is a bunion?</a:t>
            </a:r>
            <a:r>
              <a:rPr lang="en-US" b="1">
                <a:solidFill>
                  <a:srgbClr val="990033"/>
                </a:solidFill>
              </a:rPr>
              <a:t>  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1600">
                <a:solidFill>
                  <a:srgbClr val="990033"/>
                </a:solidFill>
              </a:rPr>
              <a:t>enlarged bursa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1600">
                <a:solidFill>
                  <a:srgbClr val="990033"/>
                </a:solidFill>
              </a:rPr>
              <a:t>base of big toe</a:t>
            </a:r>
            <a:endParaRPr lang="en-US" sz="1600" i="1" u="sng">
              <a:solidFill>
                <a:srgbClr val="990033"/>
              </a:solidFill>
            </a:endParaRPr>
          </a:p>
        </p:txBody>
      </p:sp>
      <p:pic>
        <p:nvPicPr>
          <p:cNvPr id="7174" name="Picture 6" descr="fg072_4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5757746" y="2508095"/>
            <a:ext cx="2895600" cy="2349500"/>
          </a:xfrm>
          <a:prstGeom prst="rect">
            <a:avLst/>
          </a:prstGeom>
          <a:noFill/>
        </p:spPr>
      </p:pic>
      <p:pic>
        <p:nvPicPr>
          <p:cNvPr id="3074" name="Picture 2" descr="E:\Chapter_08\D_JPEG_Images_and_Tables\Unlabeled_without_leaders\figure_08_04_unlabeled.jpg"/>
          <p:cNvPicPr>
            <a:picLocks noChangeAspect="1" noChangeArrowheads="1"/>
          </p:cNvPicPr>
          <p:nvPr/>
        </p:nvPicPr>
        <p:blipFill>
          <a:blip r:embed="rId4" cstate="print"/>
          <a:srcRect l="15439" t="2423" r="36040" b="11385"/>
          <a:stretch>
            <a:fillRect/>
          </a:stretch>
        </p:blipFill>
        <p:spPr bwMode="auto">
          <a:xfrm>
            <a:off x="223024" y="144965"/>
            <a:ext cx="4170556" cy="3646449"/>
          </a:xfrm>
          <a:prstGeom prst="rect">
            <a:avLst/>
          </a:prstGeom>
          <a:noFill/>
        </p:spPr>
      </p:pic>
      <p:pic>
        <p:nvPicPr>
          <p:cNvPr id="3075" name="Picture 3" descr="E:\Chapter_08\D_JPEG_Images_and_Tables\Unlabeled_without_leaders\figure_08_04_unlabeled.jpg"/>
          <p:cNvPicPr>
            <a:picLocks noChangeAspect="1" noChangeArrowheads="1"/>
          </p:cNvPicPr>
          <p:nvPr/>
        </p:nvPicPr>
        <p:blipFill>
          <a:blip r:embed="rId4" cstate="print"/>
          <a:srcRect l="61028" t="24301" r="571" b="43542"/>
          <a:stretch>
            <a:fillRect/>
          </a:stretch>
        </p:blipFill>
        <p:spPr bwMode="auto">
          <a:xfrm>
            <a:off x="2821259" y="1025912"/>
            <a:ext cx="3300761" cy="1360449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871546" y="3105848"/>
            <a:ext cx="38639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/>
              <a:t>Fig. 8.4  Bursae &amp; tendon sheaths</a:t>
            </a:r>
            <a:endParaRPr lang="en-US" b="1" i="1" u="sng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" y="117475"/>
            <a:ext cx="4343400" cy="65119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b="1" u="sng">
                <a:solidFill>
                  <a:srgbClr val="008000"/>
                </a:solidFill>
              </a:rPr>
              <a:t>Factors that influence stability of </a:t>
            </a:r>
            <a:r>
              <a:rPr lang="en-US" b="1" i="1" u="sng">
                <a:solidFill>
                  <a:srgbClr val="008000"/>
                </a:solidFill>
              </a:rPr>
              <a:t>synovial</a:t>
            </a:r>
            <a:r>
              <a:rPr lang="en-US" b="1" u="sng">
                <a:solidFill>
                  <a:srgbClr val="008000"/>
                </a:solidFill>
              </a:rPr>
              <a:t> joints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synovial joints allow lots of movement, so not as stable as fibrous/cartilaginous joints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b="1" i="1" u="sng">
                <a:solidFill>
                  <a:srgbClr val="008000"/>
                </a:solidFill>
              </a:rPr>
              <a:t>3 factors influence joint stability: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(1)  </a:t>
            </a:r>
            <a:r>
              <a:rPr lang="en-US" b="1">
                <a:solidFill>
                  <a:srgbClr val="008000"/>
                </a:solidFill>
              </a:rPr>
              <a:t>articular surfaces:</a:t>
            </a:r>
            <a:r>
              <a:rPr lang="en-US"/>
              <a:t>  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shape of articular surfaces of many joints such that don’t contribute stability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deep ball &amp; socket joints have good 	shape for stability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(2)  </a:t>
            </a:r>
            <a:r>
              <a:rPr lang="en-US" b="1">
                <a:solidFill>
                  <a:srgbClr val="008000"/>
                </a:solidFill>
              </a:rPr>
              <a:t>ligaments: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more ligaments = more strength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ligaments can only stretch ~6% of length before they break - </a:t>
            </a:r>
            <a:r>
              <a:rPr lang="en-US" b="1">
                <a:solidFill>
                  <a:srgbClr val="008000"/>
                </a:solidFill>
              </a:rPr>
              <a:t>stretched</a:t>
            </a:r>
            <a:r>
              <a:rPr lang="en-US"/>
              <a:t> ligaments stay </a:t>
            </a:r>
            <a:r>
              <a:rPr lang="en-US" b="1">
                <a:solidFill>
                  <a:srgbClr val="008000"/>
                </a:solidFill>
              </a:rPr>
              <a:t>stretched</a:t>
            </a: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(3)  </a:t>
            </a:r>
            <a:r>
              <a:rPr lang="en-US" b="1">
                <a:solidFill>
                  <a:srgbClr val="008000"/>
                </a:solidFill>
              </a:rPr>
              <a:t>muscle tone:</a:t>
            </a:r>
            <a:endParaRPr lang="en-US">
              <a:solidFill>
                <a:srgbClr val="008000"/>
              </a:solidFill>
            </a:endParaRPr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tendons of muscles crossing joints usually most important stabilizing factor - kept taut by </a:t>
            </a:r>
            <a:r>
              <a:rPr lang="en-US" b="1">
                <a:solidFill>
                  <a:srgbClr val="008000"/>
                </a:solidFill>
              </a:rPr>
              <a:t>muscle tone</a:t>
            </a:r>
            <a:endParaRPr lang="en-US"/>
          </a:p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/>
              <a:t>•  esp: shoulder, knee, arches of foot</a:t>
            </a:r>
            <a:endParaRPr lang="en-US" b="1" u="sng"/>
          </a:p>
        </p:txBody>
      </p:sp>
      <p:pic>
        <p:nvPicPr>
          <p:cNvPr id="8195" name="Picture 3" descr="KneeJoi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81000"/>
            <a:ext cx="4552950" cy="4991100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419600" y="5638800"/>
            <a:ext cx="4611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400" b="1"/>
              <a:t>www.uky.edu/.../110Lab7/ Lab7Images/KneeJoint.jpg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58559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sz="2000" b="1" u="sng" dirty="0">
                <a:solidFill>
                  <a:srgbClr val="0033CC"/>
                </a:solidFill>
              </a:rPr>
              <a:t>Common Joint Injuries</a:t>
            </a:r>
            <a:endParaRPr lang="en-US" sz="2000" dirty="0">
              <a:solidFill>
                <a:srgbClr val="0033CC"/>
              </a:solidFill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Sprains:</a:t>
            </a:r>
            <a:endParaRPr lang="en-US" sz="2000" dirty="0">
              <a:solidFill>
                <a:srgbClr val="0033CC"/>
              </a:solidFill>
            </a:endParaRP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partially torn</a:t>
            </a:r>
            <a:r>
              <a:rPr lang="en-US" sz="2000" dirty="0">
                <a:solidFill>
                  <a:srgbClr val="0033CC"/>
                </a:solidFill>
              </a:rPr>
              <a:t> </a:t>
            </a:r>
            <a:r>
              <a:rPr lang="en-US" sz="2000" dirty="0"/>
              <a:t>if ends lined up- ligaments repair themselves (slowly due to poor vascularization)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completely torn ligaments require surgery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Cartilage injuries: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usually the knee - because cartilage has no blood supply, cannot repair itself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pieces break off &amp; inserts itself where bone is interacting w/ bone/ interfere w/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 joint function »» arthroscopic surgery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0033CC"/>
                </a:solidFill>
              </a:rPr>
              <a:t>Dislocations:</a:t>
            </a:r>
            <a:endParaRPr lang="en-US" sz="2000" dirty="0">
              <a:solidFill>
                <a:srgbClr val="0033CC"/>
              </a:solidFill>
            </a:endParaRP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bones forced out of their normal positions at a joint; need to be reduced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2000" dirty="0"/>
              <a:t>repeat dislocations common because ligaments get stretched</a:t>
            </a:r>
          </a:p>
        </p:txBody>
      </p:sp>
      <p:pic>
        <p:nvPicPr>
          <p:cNvPr id="9219" name="Picture 3" descr="Illustration demonstrating the three ligaments involved in ankle sprains/strains"/>
          <p:cNvPicPr>
            <a:picLocks noChangeAspect="1" noChangeArrowheads="1"/>
          </p:cNvPicPr>
          <p:nvPr/>
        </p:nvPicPr>
        <p:blipFill>
          <a:blip r:embed="rId3" cstate="print">
            <a:lum bright="-18000" contrast="36000"/>
          </a:blip>
          <a:srcRect l="5150" t="25711" r="3862" b="1112"/>
          <a:stretch>
            <a:fillRect/>
          </a:stretch>
        </p:blipFill>
        <p:spPr bwMode="auto">
          <a:xfrm>
            <a:off x="3722688" y="3500346"/>
            <a:ext cx="5345112" cy="3357654"/>
          </a:xfrm>
          <a:prstGeom prst="rect">
            <a:avLst/>
          </a:prstGeom>
          <a:noFill/>
        </p:spPr>
      </p:pic>
      <p:pic>
        <p:nvPicPr>
          <p:cNvPr id="9220" name="Picture 4" descr="Illustration demonstrating the three ligaments involved in ankle sprains/strains"/>
          <p:cNvPicPr>
            <a:picLocks noChangeAspect="1" noChangeArrowheads="1"/>
          </p:cNvPicPr>
          <p:nvPr/>
        </p:nvPicPr>
        <p:blipFill>
          <a:blip r:embed="rId3" cstate="print">
            <a:lum bright="-6000" contrast="12000"/>
          </a:blip>
          <a:srcRect l="48068" t="1979" r="3862" b="80222"/>
          <a:stretch>
            <a:fillRect/>
          </a:stretch>
        </p:blipFill>
        <p:spPr bwMode="auto">
          <a:xfrm>
            <a:off x="762000" y="3857625"/>
            <a:ext cx="2819400" cy="906463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61925" y="6439000"/>
            <a:ext cx="428328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1400" b="1" dirty="0"/>
              <a:t>www.stlouischildrens.org/. ../images/ei_0190.gif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553200" y="417513"/>
            <a:ext cx="2530475" cy="1015663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50000">
                <a:srgbClr val="3366FF">
                  <a:gamma/>
                  <a:tint val="0"/>
                  <a:invGamma/>
                </a:srgbClr>
              </a:gs>
              <a:gs pos="100000">
                <a:srgbClr val="3366FF"/>
              </a:gs>
            </a:gsLst>
            <a:lin ang="5400000" scaled="1"/>
          </a:gra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2000" b="1" i="1" dirty="0"/>
              <a:t>Movements allowed by Synovial Joints</a:t>
            </a:r>
            <a:endParaRPr lang="en-CA" sz="2000" b="1" i="1" dirty="0"/>
          </a:p>
        </p:txBody>
      </p:sp>
      <p:pic>
        <p:nvPicPr>
          <p:cNvPr id="4098" name="Picture 2" descr="E:\Chapter_08\D_JPEG_Images_and_Tables\Labeled\figure_08_05d_labeled.jpg"/>
          <p:cNvPicPr>
            <a:picLocks noChangeAspect="1" noChangeArrowheads="1"/>
          </p:cNvPicPr>
          <p:nvPr/>
        </p:nvPicPr>
        <p:blipFill>
          <a:blip r:embed="rId3" cstate="print"/>
          <a:srcRect b="8949"/>
          <a:stretch>
            <a:fillRect/>
          </a:stretch>
        </p:blipFill>
        <p:spPr bwMode="auto">
          <a:xfrm>
            <a:off x="0" y="0"/>
            <a:ext cx="6461892" cy="3914078"/>
          </a:xfrm>
          <a:prstGeom prst="rect">
            <a:avLst/>
          </a:prstGeom>
          <a:noFill/>
        </p:spPr>
      </p:pic>
      <p:sp>
        <p:nvSpPr>
          <p:cNvPr id="12" name="Line 7"/>
          <p:cNvSpPr>
            <a:spLocks noChangeShapeType="1"/>
          </p:cNvSpPr>
          <p:nvPr/>
        </p:nvSpPr>
        <p:spPr bwMode="auto">
          <a:xfrm flipH="1" flipV="1">
            <a:off x="4343400" y="3612995"/>
            <a:ext cx="228600" cy="4572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H="1" flipV="1">
            <a:off x="1981200" y="3536795"/>
            <a:ext cx="2286000" cy="6096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flipV="1">
            <a:off x="5257800" y="3460595"/>
            <a:ext cx="152400" cy="6096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7" name="Picture 3" descr="E:\Chapter_08\D_JPEG_Images_and_Tables\Labeled\figure_08_05c_labeled.jpg"/>
          <p:cNvPicPr>
            <a:picLocks noChangeAspect="1" noChangeArrowheads="1"/>
          </p:cNvPicPr>
          <p:nvPr/>
        </p:nvPicPr>
        <p:blipFill>
          <a:blip r:embed="rId4" cstate="print"/>
          <a:srcRect l="7001" t="1158" r="22050" b="12927"/>
          <a:stretch>
            <a:fillRect/>
          </a:stretch>
        </p:blipFill>
        <p:spPr bwMode="auto">
          <a:xfrm>
            <a:off x="6188556" y="3044283"/>
            <a:ext cx="2955444" cy="3813717"/>
          </a:xfrm>
          <a:prstGeom prst="rect">
            <a:avLst/>
          </a:prstGeom>
          <a:noFill/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967976" y="4092498"/>
            <a:ext cx="2228850" cy="379413"/>
          </a:xfrm>
          <a:prstGeom prst="rect">
            <a:avLst/>
          </a:prstGeom>
          <a:gradFill rotWithShape="0">
            <a:gsLst>
              <a:gs pos="0">
                <a:srgbClr val="3399FF"/>
              </a:gs>
              <a:gs pos="50000">
                <a:srgbClr val="3399FF">
                  <a:gamma/>
                  <a:tint val="0"/>
                  <a:invGamma/>
                </a:srgbClr>
              </a:gs>
              <a:gs pos="100000">
                <a:srgbClr val="3399FF"/>
              </a:gs>
            </a:gsLst>
            <a:lin ang="5400000" scaled="1"/>
          </a:gra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Angular Movements</a:t>
            </a:r>
            <a:endParaRPr lang="en-CA" dirty="0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V="1">
            <a:off x="6224240" y="3849027"/>
            <a:ext cx="381000" cy="304800"/>
          </a:xfrm>
          <a:prstGeom prst="line">
            <a:avLst/>
          </a:prstGeom>
          <a:noFill/>
          <a:ln w="3810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4100" name="Picture 4" descr="E:\Chapter_08\D_JPEG_Images_and_Tables\Labeled\figure_08_05a_labeled.jpg"/>
          <p:cNvPicPr>
            <a:picLocks noChangeAspect="1" noChangeArrowheads="1"/>
          </p:cNvPicPr>
          <p:nvPr/>
        </p:nvPicPr>
        <p:blipFill>
          <a:blip r:embed="rId5" cstate="print"/>
          <a:srcRect l="25765" t="4166" r="22484" b="13045"/>
          <a:stretch>
            <a:fillRect/>
          </a:stretch>
        </p:blipFill>
        <p:spPr bwMode="auto">
          <a:xfrm>
            <a:off x="951514" y="4103649"/>
            <a:ext cx="2376121" cy="2698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sotw9_temp0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 l="2945" t="3957" r="4066" b="1915"/>
          <a:stretch>
            <a:fillRect/>
          </a:stretch>
        </p:blipFill>
        <p:spPr bwMode="auto">
          <a:xfrm>
            <a:off x="0" y="0"/>
            <a:ext cx="5749925" cy="6400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1267" name="Picture 3" descr="msotw9_temp0"/>
          <p:cNvPicPr>
            <a:picLocks noChangeAspect="1" noChangeArrowheads="1"/>
          </p:cNvPicPr>
          <p:nvPr/>
        </p:nvPicPr>
        <p:blipFill>
          <a:blip r:embed="rId4" cstate="print">
            <a:lum bright="-10000" contrast="20000"/>
          </a:blip>
          <a:srcRect l="1807" t="2809" r="4218" b="4494"/>
          <a:stretch>
            <a:fillRect/>
          </a:stretch>
        </p:blipFill>
        <p:spPr bwMode="auto">
          <a:xfrm>
            <a:off x="5794375" y="2133600"/>
            <a:ext cx="3349625" cy="4724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003925" y="188913"/>
            <a:ext cx="2228850" cy="379412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50000">
                <a:srgbClr val="3366FF">
                  <a:gamma/>
                  <a:tint val="0"/>
                  <a:invGamma/>
                </a:srgbClr>
              </a:gs>
              <a:gs pos="100000">
                <a:srgbClr val="3366FF"/>
              </a:gs>
            </a:gsLst>
            <a:lin ang="5400000" scaled="1"/>
          </a:gra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Angular movements</a:t>
            </a:r>
            <a:endParaRPr lang="en-CA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H="1" flipV="1">
            <a:off x="2590800" y="457200"/>
            <a:ext cx="34290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H="1">
            <a:off x="4800600" y="457200"/>
            <a:ext cx="1524000" cy="838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H="1">
            <a:off x="2362200" y="533400"/>
            <a:ext cx="4419600" cy="2895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918325" y="1331913"/>
            <a:ext cx="1162050" cy="379412"/>
          </a:xfrm>
          <a:prstGeom prst="rect">
            <a:avLst/>
          </a:prstGeom>
          <a:gradFill rotWithShape="0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Rotations</a:t>
            </a:r>
            <a:endParaRPr lang="en-CA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>
            <a:off x="5257800" y="1752600"/>
            <a:ext cx="1676400" cy="1295400"/>
          </a:xfrm>
          <a:prstGeom prst="line">
            <a:avLst/>
          </a:prstGeom>
          <a:noFill/>
          <a:ln w="38100">
            <a:solidFill>
              <a:srgbClr val="6699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IMAGE_TITLE" val="c:\gtk-powerpoint\08_artpresentation\08-08_a-bkneejoint_l.jp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IMAGE_TITLE" val="c:\gtk-powerpoint\08_artpresentation\08-10aelbowjoint_l.jp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IMAGE_TITLE" val="c:\gtk-powerpoint\08_artpresentation\08-11ashoulderjnt_l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IMAGE_TITLE" val="c:\gtk-powerpoint\08_artpresentation\08-12c-dhipjoint_l.jp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IMAGE_TITLE" val="c:\gtk-powerpoint\08_artpresentation\08-13ajawjoint_l.jpg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2438</Words>
  <Application>Microsoft Office PowerPoint</Application>
  <PresentationFormat>On-screen Show (4:3)</PresentationFormat>
  <Paragraphs>354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WP IconicSymbolsA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Ottawa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Faculty of Medicine</dc:creator>
  <cp:lastModifiedBy>Nha-Thi Luu</cp:lastModifiedBy>
  <cp:revision>53</cp:revision>
  <dcterms:created xsi:type="dcterms:W3CDTF">2008-01-23T20:02:49Z</dcterms:created>
  <dcterms:modified xsi:type="dcterms:W3CDTF">2017-02-06T02:16:58Z</dcterms:modified>
</cp:coreProperties>
</file>