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Montserrat SemiBold"/>
      <p:regular r:id="rId23"/>
      <p:bold r:id="rId24"/>
      <p:italic r:id="rId25"/>
      <p:boldItalic r:id="rId26"/>
    </p:embeddedFont>
    <p:embeddedFont>
      <p:font typeface="Montserrat"/>
      <p:regular r:id="rId27"/>
      <p:bold r:id="rId28"/>
      <p:italic r:id="rId29"/>
      <p:boldItalic r:id="rId30"/>
    </p:embeddedFont>
    <p:embeddedFont>
      <p:font typeface="Montserrat Medium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9933795-ACEF-4A6E-AE29-D00127430A11}">
  <a:tblStyle styleId="{09933795-ACEF-4A6E-AE29-D00127430A1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DD2667F-B042-4182-9C4C-52DB90D8ED6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MontserratSemiBold-bold.fntdata"/><Relationship Id="rId23" Type="http://schemas.openxmlformats.org/officeDocument/2006/relationships/font" Target="fonts/MontserratSemiBo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ontserratSemiBold-boldItalic.fntdata"/><Relationship Id="rId25" Type="http://schemas.openxmlformats.org/officeDocument/2006/relationships/font" Target="fonts/MontserratSemiBold-italic.fntdata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Medium-regular.fnt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5.xml"/><Relationship Id="rId33" Type="http://schemas.openxmlformats.org/officeDocument/2006/relationships/font" Target="fonts/MontserratMedium-italic.fntdata"/><Relationship Id="rId10" Type="http://schemas.openxmlformats.org/officeDocument/2006/relationships/slide" Target="slides/slide4.xml"/><Relationship Id="rId32" Type="http://schemas.openxmlformats.org/officeDocument/2006/relationships/font" Target="fonts/MontserratMedium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MontserratMedium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762c7ae3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1762c7ae3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142014a0d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142014a0d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1762c7ae3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1762c7ae3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d5863586c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d5863586c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179e5d9024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179e5d9024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179e5d9024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179e5d9024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179e5d9024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179e5d9024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1348c683c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1348c683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179e5d902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179e5d902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42014a0d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42014a0d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142014a0db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142014a0db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179e5d9024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179e5d9024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179e5d9024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179e5d9024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photos of 5 subsystems we developed (the main ones in part 2 of the conceptual design deliv.), label them. We developed 3 solutions (list them -pick </a:t>
            </a:r>
            <a:r>
              <a:rPr lang="en"/>
              <a:t>2</a:t>
            </a:r>
            <a:r>
              <a:rPr lang="en"/>
              <a:t> sols we made- and then list the last one as camera, object detection, and location), after client meet we settled on __ . Next slide will be the solution we picked.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1762c7ae3b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1762c7ae3b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final solution we settled on. It has 3 subsystems.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142014a0db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142014a0db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These are the subsystems in our final solution. On this page, also </a:t>
            </a:r>
            <a:r>
              <a:rPr lang="en"/>
              <a:t>mention</a:t>
            </a:r>
            <a:r>
              <a:rPr lang="en"/>
              <a:t> that we developed a project plan and prototype testing plans to keep us on schedule. We were also given a budget of $25 but our project is purely coding so we didn’t use any of it.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Relationship Id="rId5" Type="http://schemas.openxmlformats.org/officeDocument/2006/relationships/image" Target="../media/image26.png"/><Relationship Id="rId6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drive.google.com/file/d/1F4BzinP2cUxVYXXv0Azbz2aZpkR16R2w/view" TargetMode="External"/><Relationship Id="rId4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11.png"/><Relationship Id="rId6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27.jpg"/><Relationship Id="rId5" Type="http://schemas.openxmlformats.org/officeDocument/2006/relationships/image" Target="../media/image4.png"/><Relationship Id="rId6" Type="http://schemas.openxmlformats.org/officeDocument/2006/relationships/image" Target="../media/image9.png"/><Relationship Id="rId7" Type="http://schemas.openxmlformats.org/officeDocument/2006/relationships/image" Target="../media/image17.jpg"/><Relationship Id="rId8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60050" y="158100"/>
            <a:ext cx="8823900" cy="48273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637825" y="866900"/>
            <a:ext cx="5295900" cy="17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IntelliView 2.0</a:t>
            </a:r>
            <a:endParaRPr sz="46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Smart Glasses Assistant</a:t>
            </a:r>
            <a:endParaRPr sz="20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 The Visioneers</a:t>
            </a:r>
            <a:endParaRPr sz="18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  </a:t>
            </a:r>
            <a:r>
              <a:rPr lang="en" sz="15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Mariyam Sheikh, Amélie Chénier,   </a:t>
            </a:r>
            <a:endParaRPr sz="15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  Margaret Kravchenko, </a:t>
            </a:r>
            <a:r>
              <a:rPr lang="en" sz="15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Luke Meintjes &amp;</a:t>
            </a:r>
            <a:endParaRPr sz="15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  Michael Braimah</a:t>
            </a:r>
            <a:endParaRPr sz="15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  </a:t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3525" y="1080863"/>
            <a:ext cx="2679226" cy="2679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idx="1" type="body"/>
          </p:nvPr>
        </p:nvSpPr>
        <p:spPr>
          <a:xfrm>
            <a:off x="509975" y="1062525"/>
            <a:ext cx="8520600" cy="98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 Medium"/>
                <a:ea typeface="Montserrat Medium"/>
                <a:cs typeface="Montserrat Medium"/>
                <a:sym typeface="Montserrat Medium"/>
              </a:rPr>
              <a:t>OBJECTIVE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: Design the general concept on the website to receive feedback on it’s design.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8" name="Google Shape;188;p22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2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2"/>
          <p:cNvSpPr txBox="1"/>
          <p:nvPr/>
        </p:nvSpPr>
        <p:spPr>
          <a:xfrm>
            <a:off x="509975" y="285900"/>
            <a:ext cx="79215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Prototype 1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7113" y="2131350"/>
            <a:ext cx="2266975" cy="25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1725" y="285888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 rotWithShape="1">
          <a:blip r:embed="rId3">
            <a:alphaModFix/>
          </a:blip>
          <a:srcRect b="0" l="67471" r="1519" t="0"/>
          <a:stretch/>
        </p:blipFill>
        <p:spPr>
          <a:xfrm>
            <a:off x="3286588" y="2131350"/>
            <a:ext cx="1402750" cy="25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2"/>
          <p:cNvPicPr preferRelativeResize="0"/>
          <p:nvPr/>
        </p:nvPicPr>
        <p:blipFill rotWithShape="1">
          <a:blip r:embed="rId3">
            <a:alphaModFix/>
          </a:blip>
          <a:srcRect b="0" l="94361" r="1519" t="0"/>
          <a:stretch/>
        </p:blipFill>
        <p:spPr>
          <a:xfrm>
            <a:off x="7414638" y="2140875"/>
            <a:ext cx="582600" cy="25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2"/>
          <p:cNvPicPr preferRelativeResize="0"/>
          <p:nvPr/>
        </p:nvPicPr>
        <p:blipFill rotWithShape="1">
          <a:blip r:embed="rId3">
            <a:alphaModFix/>
          </a:blip>
          <a:srcRect b="0" l="94361" r="1519" t="0"/>
          <a:stretch/>
        </p:blipFill>
        <p:spPr>
          <a:xfrm>
            <a:off x="4881887" y="2140875"/>
            <a:ext cx="483400" cy="25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1963" y="2140875"/>
            <a:ext cx="2292379" cy="257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 txBox="1"/>
          <p:nvPr>
            <p:ph idx="1" type="body"/>
          </p:nvPr>
        </p:nvSpPr>
        <p:spPr>
          <a:xfrm>
            <a:off x="509975" y="1062525"/>
            <a:ext cx="8520600" cy="10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 Medium"/>
                <a:ea typeface="Montserrat Medium"/>
                <a:cs typeface="Montserrat Medium"/>
                <a:sym typeface="Montserrat Medium"/>
              </a:rPr>
              <a:t>OBJECTIVE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: Design the general concept on the website to receive feedback on it’s design.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2" name="Google Shape;202;p23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3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3"/>
          <p:cNvSpPr txBox="1"/>
          <p:nvPr/>
        </p:nvSpPr>
        <p:spPr>
          <a:xfrm>
            <a:off x="509975" y="285900"/>
            <a:ext cx="79215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Prototype 1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05" name="Google Shape;20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1725" y="285888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3"/>
          <p:cNvPicPr preferRelativeResize="0"/>
          <p:nvPr/>
        </p:nvPicPr>
        <p:blipFill rotWithShape="1">
          <a:blip r:embed="rId4">
            <a:alphaModFix/>
          </a:blip>
          <a:srcRect b="0" l="94361" r="1519" t="0"/>
          <a:stretch/>
        </p:blipFill>
        <p:spPr>
          <a:xfrm>
            <a:off x="7277600" y="2140500"/>
            <a:ext cx="582575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3"/>
          <p:cNvPicPr preferRelativeResize="0"/>
          <p:nvPr/>
        </p:nvPicPr>
        <p:blipFill rotWithShape="1">
          <a:blip r:embed="rId4">
            <a:alphaModFix/>
          </a:blip>
          <a:srcRect b="0" l="94361" r="1519" t="0"/>
          <a:stretch/>
        </p:blipFill>
        <p:spPr>
          <a:xfrm>
            <a:off x="4881875" y="2140875"/>
            <a:ext cx="483400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7325" y="2140488"/>
            <a:ext cx="2209800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3"/>
          <p:cNvPicPr preferRelativeResize="0"/>
          <p:nvPr/>
        </p:nvPicPr>
        <p:blipFill rotWithShape="1">
          <a:blip r:embed="rId4">
            <a:alphaModFix/>
          </a:blip>
          <a:srcRect b="0" l="94361" r="1519" t="0"/>
          <a:stretch/>
        </p:blipFill>
        <p:spPr>
          <a:xfrm>
            <a:off x="3638200" y="2141075"/>
            <a:ext cx="582550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3"/>
          <p:cNvPicPr preferRelativeResize="0"/>
          <p:nvPr/>
        </p:nvPicPr>
        <p:blipFill rotWithShape="1">
          <a:blip r:embed="rId4">
            <a:alphaModFix/>
          </a:blip>
          <a:srcRect b="0" l="94361" r="1519" t="0"/>
          <a:stretch/>
        </p:blipFill>
        <p:spPr>
          <a:xfrm>
            <a:off x="1162675" y="2141075"/>
            <a:ext cx="483375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97500" y="2135738"/>
            <a:ext cx="2333625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4"/>
          <p:cNvSpPr txBox="1"/>
          <p:nvPr>
            <p:ph idx="1" type="body"/>
          </p:nvPr>
        </p:nvSpPr>
        <p:spPr>
          <a:xfrm>
            <a:off x="848050" y="1113950"/>
            <a:ext cx="7706100" cy="38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 Medium"/>
                <a:ea typeface="Montserrat Medium"/>
                <a:cs typeface="Montserrat Medium"/>
                <a:sym typeface="Montserrat Medium"/>
              </a:rPr>
              <a:t>OBJECTIVE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: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Develop the program for the </a:t>
            </a:r>
            <a:r>
              <a:rPr i="1" lang="en">
                <a:latin typeface="Montserrat"/>
                <a:ea typeface="Montserrat"/>
                <a:cs typeface="Montserrat"/>
                <a:sym typeface="Montserrat"/>
              </a:rPr>
              <a:t>location </a:t>
            </a:r>
            <a:r>
              <a:rPr i="1" lang="en">
                <a:latin typeface="Montserrat"/>
                <a:ea typeface="Montserrat"/>
                <a:cs typeface="Montserrat"/>
                <a:sym typeface="Montserrat"/>
              </a:rPr>
              <a:t>subsystem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to receive feedback on it’s functionality.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programs allows the user to enter a location, a radius around that location and a type of place to receive a list of the places which fit inside the radius and the description given along with the travel time and distance necessary.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7" name="Google Shape;217;p24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4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4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Prototype</a:t>
            </a: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2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20" name="Google Shape;220;p24"/>
          <p:cNvPicPr preferRelativeResize="0"/>
          <p:nvPr/>
        </p:nvPicPr>
        <p:blipFill rotWithShape="1">
          <a:blip r:embed="rId3">
            <a:alphaModFix/>
          </a:blip>
          <a:srcRect b="0" l="24913" r="0" t="39390"/>
          <a:stretch/>
        </p:blipFill>
        <p:spPr>
          <a:xfrm>
            <a:off x="5045275" y="2571750"/>
            <a:ext cx="941800" cy="76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4836925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4"/>
          <p:cNvPicPr preferRelativeResize="0"/>
          <p:nvPr/>
        </p:nvPicPr>
        <p:blipFill rotWithShape="1">
          <a:blip r:embed="rId3">
            <a:alphaModFix/>
          </a:blip>
          <a:srcRect b="45761" l="0" r="58756" t="0"/>
          <a:stretch/>
        </p:blipFill>
        <p:spPr>
          <a:xfrm>
            <a:off x="2917325" y="2073026"/>
            <a:ext cx="517325" cy="68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4596925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4379725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4148575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3683512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3922525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/>
          <p:cNvPicPr preferRelativeResize="0"/>
          <p:nvPr/>
        </p:nvPicPr>
        <p:blipFill rotWithShape="1">
          <a:blip r:embed="rId3">
            <a:alphaModFix/>
          </a:blip>
          <a:srcRect b="35455" l="24631" r="58757" t="39389"/>
          <a:stretch/>
        </p:blipFill>
        <p:spPr>
          <a:xfrm>
            <a:off x="3454912" y="2571750"/>
            <a:ext cx="208349" cy="31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5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5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Prototype 2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36" name="Google Shape;236;p25" title="● GNG1103finalAPIcode.py - Visual Studio Code 2024-11-15 07-56-1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6938" y="1064425"/>
            <a:ext cx="6830117" cy="362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6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6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6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Challenges Faced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44" name="Google Shape;244;p26"/>
          <p:cNvPicPr preferRelativeResize="0"/>
          <p:nvPr/>
        </p:nvPicPr>
        <p:blipFill rotWithShape="1">
          <a:blip r:embed="rId3">
            <a:alphaModFix/>
          </a:blip>
          <a:srcRect b="0" l="-3210" r="3209" t="0"/>
          <a:stretch/>
        </p:blipFill>
        <p:spPr>
          <a:xfrm>
            <a:off x="4223568" y="2464825"/>
            <a:ext cx="4920435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6"/>
          <p:cNvSpPr txBox="1"/>
          <p:nvPr/>
        </p:nvSpPr>
        <p:spPr>
          <a:xfrm>
            <a:off x="759600" y="1247900"/>
            <a:ext cx="4709400" cy="18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Little to no coding experience.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Trouble implementing SHabodi API’s.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Balancing</a:t>
            </a:r>
            <a:r>
              <a:rPr lang="en" sz="1800">
                <a:solidFill>
                  <a:schemeClr val="dk2"/>
                </a:solidFill>
              </a:rPr>
              <a:t> project work with student life.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7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7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Next Steps…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53" name="Google Shape;25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0700" y="1443338"/>
            <a:ext cx="4324675" cy="242182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7"/>
          <p:cNvSpPr txBox="1"/>
          <p:nvPr/>
        </p:nvSpPr>
        <p:spPr>
          <a:xfrm>
            <a:off x="509975" y="1210200"/>
            <a:ext cx="3744900" cy="31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❖"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Finish developing prototype #3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❖"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Finish developing website and expanding features 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❖"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Use Figma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8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8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8"/>
          <p:cNvSpPr txBox="1"/>
          <p:nvPr/>
        </p:nvSpPr>
        <p:spPr>
          <a:xfrm>
            <a:off x="611250" y="1337825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THANK YOU</a:t>
            </a:r>
            <a:endParaRPr sz="48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Any Questions?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62" name="Google Shape;262;p28"/>
          <p:cNvPicPr preferRelativeResize="0"/>
          <p:nvPr/>
        </p:nvPicPr>
        <p:blipFill rotWithShape="1">
          <a:blip r:embed="rId3">
            <a:alphaModFix/>
          </a:blip>
          <a:srcRect b="13119" l="0" r="56453" t="20453"/>
          <a:stretch/>
        </p:blipFill>
        <p:spPr>
          <a:xfrm>
            <a:off x="3565850" y="3106575"/>
            <a:ext cx="2012301" cy="1726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Agenda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1523602" y="1557350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1066350" y="1210200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Problem Statement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523602" y="2713151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1066350" y="2366001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	 Design Criteria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1523602" y="3868952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1066350" y="3521801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Conceptual Designs and Solutions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1155250" y="1292825"/>
            <a:ext cx="4677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1155250" y="2444177"/>
            <a:ext cx="4677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2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1155250" y="3595554"/>
            <a:ext cx="4677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5665" y="1276145"/>
            <a:ext cx="522285" cy="5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5675" y="2407863"/>
            <a:ext cx="522275" cy="52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5675" y="3563662"/>
            <a:ext cx="522276" cy="52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Agenda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1523602" y="1557350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1066350" y="1210200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Prototypes I &amp; II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1523602" y="2713151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1066350" y="2366001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Challenges &amp; Lessons Learned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1523602" y="3868952"/>
            <a:ext cx="6729000" cy="543300"/>
          </a:xfrm>
          <a:prstGeom prst="rect">
            <a:avLst/>
          </a:prstGeom>
          <a:noFill/>
          <a:ln cap="flat" cmpd="sng" w="19050">
            <a:solidFill>
              <a:srgbClr val="7890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1066350" y="3521801"/>
            <a:ext cx="6598800" cy="6060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	 Prototype 3 &amp; Next Steps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1066350" y="1292825"/>
            <a:ext cx="5565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4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1066450" y="2444175"/>
            <a:ext cx="5565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5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1066450" y="3595550"/>
            <a:ext cx="556500" cy="4497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6</a:t>
            </a:r>
            <a:r>
              <a:rPr lang="en">
                <a:solidFill>
                  <a:srgbClr val="59595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solidFill>
                <a:srgbClr val="59595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5200" y="1236850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7625" y="3601525"/>
            <a:ext cx="437750" cy="43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0253" y="2444150"/>
            <a:ext cx="472498" cy="44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801450" y="1346950"/>
            <a:ext cx="7541100" cy="106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Montserrat"/>
                <a:ea typeface="Montserrat"/>
                <a:cs typeface="Montserrat"/>
                <a:sym typeface="Montserrat"/>
              </a:rPr>
              <a:t>Problem Statement:</a:t>
            </a:r>
            <a:endParaRPr sz="1700" u="sng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78909C"/>
                </a:solidFill>
                <a:latin typeface="Montserrat"/>
                <a:ea typeface="Montserrat"/>
                <a:cs typeface="Montserrat"/>
                <a:sym typeface="Montserrat"/>
              </a:rPr>
              <a:t>“A need exists for a way to help the visually impaired through functional glasses which are adaptable, easy to use and understand, and have multiple features while being fashionable and cost-efficient.”</a:t>
            </a:r>
            <a:endParaRPr i="1">
              <a:solidFill>
                <a:srgbClr val="7890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16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Needs &amp; Problem Statement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7440" y="340920"/>
            <a:ext cx="522285" cy="5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2522" y="3379750"/>
            <a:ext cx="2418950" cy="161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Design Criteria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graphicFrame>
        <p:nvGraphicFramePr>
          <p:cNvPr id="112" name="Google Shape;112;p17"/>
          <p:cNvGraphicFramePr/>
          <p:nvPr/>
        </p:nvGraphicFramePr>
        <p:xfrm>
          <a:off x="1461950" y="1010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{09933795-ACEF-4A6E-AE29-D00127430A11}</a:tableStyleId>
              </a:tblPr>
              <a:tblGrid>
                <a:gridCol w="2392875"/>
                <a:gridCol w="1998525"/>
                <a:gridCol w="1973100"/>
              </a:tblGrid>
              <a:tr h="401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Needs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Design criteria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Importance</a:t>
                      </a:r>
                      <a:endParaRPr b="1" sz="1100"/>
                    </a:p>
                  </a:txBody>
                  <a:tcPr marT="63500" marB="63500" marR="63500" marL="63500"/>
                </a:tc>
              </a:tr>
              <a:tr h="472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are functional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Functionality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575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are adaptable to different circumstances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Adaptability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possible uses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366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are easy to use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Difficulty of use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38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are easy to understand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Understandability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98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Low cost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Cost ($)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62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have multiple features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features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456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are lightweight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 (kg)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Size or volume (in3)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Material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Glasses look good (Aesthetics)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Colour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9775" y="285888"/>
            <a:ext cx="522275" cy="52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Design Criteria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graphicFrame>
        <p:nvGraphicFramePr>
          <p:cNvPr id="121" name="Google Shape;121;p18"/>
          <p:cNvGraphicFramePr/>
          <p:nvPr/>
        </p:nvGraphicFramePr>
        <p:xfrm>
          <a:off x="1028703" y="2469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{1DD2667F-B042-4182-9C4C-52DB90D8ED63}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2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2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2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2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Functionality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Adaptability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Ease of use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Understandability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Cost ($)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Aesthetics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2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Cost ($)</a:t>
                      </a:r>
                      <a:endParaRPr sz="1500">
                        <a:solidFill>
                          <a:schemeClr val="dk2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  <p:sp>
        <p:nvSpPr>
          <p:cNvPr id="122" name="Google Shape;122;p18"/>
          <p:cNvSpPr/>
          <p:nvPr/>
        </p:nvSpPr>
        <p:spPr>
          <a:xfrm rot="10800000">
            <a:off x="2033550" y="2720600"/>
            <a:ext cx="403500" cy="202500"/>
          </a:xfrm>
          <a:prstGeom prst="triangle">
            <a:avLst>
              <a:gd fmla="val 50000" name="adj"/>
            </a:avLst>
          </a:prstGeom>
          <a:solidFill>
            <a:srgbClr val="B4A7D6"/>
          </a:solidFill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 rot="10800000">
            <a:off x="4446450" y="2720600"/>
            <a:ext cx="403500" cy="202500"/>
          </a:xfrm>
          <a:prstGeom prst="triangle">
            <a:avLst>
              <a:gd fmla="val 50000" name="adj"/>
            </a:avLst>
          </a:prstGeom>
          <a:solidFill>
            <a:srgbClr val="A2C4C9"/>
          </a:solidFill>
          <a:ln cap="flat" cmpd="sng" w="9525">
            <a:solidFill>
              <a:srgbClr val="A2C4C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4" name="Google Shape;124;p18"/>
          <p:cNvSpPr/>
          <p:nvPr/>
        </p:nvSpPr>
        <p:spPr>
          <a:xfrm rot="10800000">
            <a:off x="6859350" y="2720600"/>
            <a:ext cx="403500" cy="202500"/>
          </a:xfrm>
          <a:prstGeom prst="triangle">
            <a:avLst>
              <a:gd fmla="val 50000" name="adj"/>
            </a:avLst>
          </a:prstGeom>
          <a:solidFill>
            <a:srgbClr val="B6D7A8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1568250" y="1312300"/>
            <a:ext cx="1334100" cy="1284900"/>
          </a:xfrm>
          <a:prstGeom prst="ellipse">
            <a:avLst/>
          </a:prstGeom>
          <a:solidFill>
            <a:srgbClr val="8E7CC3"/>
          </a:solidFill>
          <a:ln cap="flat" cmpd="sng" w="2857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3981150" y="1312200"/>
            <a:ext cx="1334100" cy="1284900"/>
          </a:xfrm>
          <a:prstGeom prst="ellipse">
            <a:avLst/>
          </a:prstGeom>
          <a:solidFill>
            <a:srgbClr val="76A5AF"/>
          </a:solidFill>
          <a:ln cap="flat" cmpd="sng" w="28575">
            <a:solidFill>
              <a:srgbClr val="A2C4C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7" name="Google Shape;127;p18"/>
          <p:cNvSpPr/>
          <p:nvPr/>
        </p:nvSpPr>
        <p:spPr>
          <a:xfrm>
            <a:off x="6394050" y="1312200"/>
            <a:ext cx="1334100" cy="1284900"/>
          </a:xfrm>
          <a:prstGeom prst="ellipse">
            <a:avLst/>
          </a:prstGeom>
          <a:solidFill>
            <a:srgbClr val="93C47D"/>
          </a:solidFill>
          <a:ln cap="flat" cmpd="sng" w="2857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8" name="Google Shape;128;p18"/>
          <p:cNvSpPr/>
          <p:nvPr/>
        </p:nvSpPr>
        <p:spPr>
          <a:xfrm>
            <a:off x="1028700" y="2115625"/>
            <a:ext cx="2413200" cy="6051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Functional Requirements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9" name="Google Shape;129;p18"/>
          <p:cNvSpPr/>
          <p:nvPr/>
        </p:nvSpPr>
        <p:spPr>
          <a:xfrm>
            <a:off x="3441600" y="2115500"/>
            <a:ext cx="2413200" cy="605100"/>
          </a:xfrm>
          <a:prstGeom prst="rect">
            <a:avLst/>
          </a:prstGeom>
          <a:solidFill>
            <a:srgbClr val="A2C4C9"/>
          </a:solidFill>
          <a:ln cap="flat" cmpd="sng" w="9525">
            <a:solidFill>
              <a:srgbClr val="A2C4C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Non-Functional Requirements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5854500" y="2115500"/>
            <a:ext cx="2413200" cy="605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Constraints</a:t>
            </a:r>
            <a:endParaRPr sz="15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6334" y="1312300"/>
            <a:ext cx="1663740" cy="92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3313" y="1432463"/>
            <a:ext cx="683974" cy="68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19125" y="1432475"/>
            <a:ext cx="683950" cy="68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79775" y="285888"/>
            <a:ext cx="522275" cy="52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9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Conceptual Design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41" name="Google Shape;1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2100" y="285900"/>
            <a:ext cx="522276" cy="522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261225" y="86617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225" y="1469200"/>
            <a:ext cx="1667000" cy="154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/>
        </p:nvSpPr>
        <p:spPr>
          <a:xfrm>
            <a:off x="832650" y="911163"/>
            <a:ext cx="15684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Audio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1928225" y="314197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2507325" y="3186963"/>
            <a:ext cx="15684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Camera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8" name="Google Shape;148;p19"/>
          <p:cNvPicPr preferRelativeResize="0"/>
          <p:nvPr/>
        </p:nvPicPr>
        <p:blipFill rotWithShape="1">
          <a:blip r:embed="rId5">
            <a:alphaModFix/>
          </a:blip>
          <a:srcRect b="-8189" l="0" r="0" t="0"/>
          <a:stretch/>
        </p:blipFill>
        <p:spPr>
          <a:xfrm>
            <a:off x="1979575" y="3664275"/>
            <a:ext cx="1667000" cy="147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/>
          <p:nvPr/>
        </p:nvSpPr>
        <p:spPr>
          <a:xfrm>
            <a:off x="3646575" y="91117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4168875" y="911175"/>
            <a:ext cx="1667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Microphone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38500" y="1537100"/>
            <a:ext cx="1666999" cy="154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9"/>
          <p:cNvSpPr/>
          <p:nvPr/>
        </p:nvSpPr>
        <p:spPr>
          <a:xfrm>
            <a:off x="5405500" y="308332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5927800" y="3128325"/>
            <a:ext cx="1667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Location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4" name="Google Shape;154;p19"/>
          <p:cNvPicPr preferRelativeResize="0"/>
          <p:nvPr/>
        </p:nvPicPr>
        <p:blipFill rotWithShape="1">
          <a:blip r:embed="rId7">
            <a:alphaModFix/>
          </a:blip>
          <a:srcRect b="49039" l="0" r="0" t="0"/>
          <a:stretch/>
        </p:blipFill>
        <p:spPr>
          <a:xfrm>
            <a:off x="5462375" y="3630775"/>
            <a:ext cx="1667000" cy="147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9"/>
          <p:cNvSpPr/>
          <p:nvPr/>
        </p:nvSpPr>
        <p:spPr>
          <a:xfrm>
            <a:off x="7129375" y="91117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7651675" y="808175"/>
            <a:ext cx="1667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Object Detection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63050" y="1481538"/>
            <a:ext cx="208095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0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0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Final Solution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3">
            <a:alphaModFix/>
          </a:blip>
          <a:srcRect b="5544" l="0" r="0" t="0"/>
          <a:stretch/>
        </p:blipFill>
        <p:spPr>
          <a:xfrm>
            <a:off x="2585140" y="862600"/>
            <a:ext cx="6288286" cy="4165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02100" y="362100"/>
            <a:ext cx="522276" cy="522276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605125" y="1457775"/>
            <a:ext cx="2461800" cy="1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Solution #1:</a:t>
            </a: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Location, Camera, and Obstacle-Detection</a:t>
            </a:r>
            <a:endParaRPr sz="18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/>
          <p:nvPr/>
        </p:nvSpPr>
        <p:spPr>
          <a:xfrm>
            <a:off x="0" y="138650"/>
            <a:ext cx="91440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1"/>
          <p:cNvSpPr txBox="1"/>
          <p:nvPr/>
        </p:nvSpPr>
        <p:spPr>
          <a:xfrm>
            <a:off x="509975" y="285900"/>
            <a:ext cx="79215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Subsystems</a:t>
            </a:r>
            <a:endParaRPr sz="300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74" name="Google Shape;17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2100" y="285900"/>
            <a:ext cx="522276" cy="52227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1"/>
          <p:cNvSpPr/>
          <p:nvPr/>
        </p:nvSpPr>
        <p:spPr>
          <a:xfrm rot="5400000">
            <a:off x="-2351175" y="2531100"/>
            <a:ext cx="5143500" cy="813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857250" y="117157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21"/>
          <p:cNvSpPr/>
          <p:nvPr/>
        </p:nvSpPr>
        <p:spPr>
          <a:xfrm>
            <a:off x="857250" y="3602025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78" name="Google Shape;178;p21"/>
          <p:cNvSpPr/>
          <p:nvPr/>
        </p:nvSpPr>
        <p:spPr>
          <a:xfrm>
            <a:off x="857250" y="2158200"/>
            <a:ext cx="522300" cy="522300"/>
          </a:xfrm>
          <a:prstGeom prst="ellipse">
            <a:avLst/>
          </a:prstGeom>
          <a:solidFill>
            <a:srgbClr val="D0E0E3"/>
          </a:solidFill>
          <a:ln cap="flat" cmpd="sng" w="9525">
            <a:solidFill>
              <a:srgbClr val="D0E0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24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1572000" y="1201875"/>
            <a:ext cx="661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Camera</a:t>
            </a: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Receives data through Shabodi Bandwidth API.</a:t>
            </a:r>
            <a:endParaRPr/>
          </a:p>
        </p:txBody>
      </p:sp>
      <p:sp>
        <p:nvSpPr>
          <p:cNvPr id="180" name="Google Shape;180;p21"/>
          <p:cNvSpPr txBox="1"/>
          <p:nvPr/>
        </p:nvSpPr>
        <p:spPr>
          <a:xfrm>
            <a:off x="1572000" y="2041525"/>
            <a:ext cx="693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Location</a:t>
            </a: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Allows the user to enter a location and receive verbal directions. It uses multiple Google APIs; Places, Geolocation, Directions, Distance Matrix, Roads, etc. </a:t>
            </a:r>
            <a:endParaRPr/>
          </a:p>
        </p:txBody>
      </p:sp>
      <p:sp>
        <p:nvSpPr>
          <p:cNvPr id="181" name="Google Shape;181;p21"/>
          <p:cNvSpPr txBox="1"/>
          <p:nvPr/>
        </p:nvSpPr>
        <p:spPr>
          <a:xfrm>
            <a:off x="1572000" y="3602025"/>
            <a:ext cx="6159300" cy="71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u="sng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Obstacle detection</a:t>
            </a:r>
            <a:r>
              <a:rPr lang="en"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: Warns the user of possible dangers or obstacles in their path.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82" name="Google Shape;182;p21"/>
          <p:cNvPicPr preferRelativeResize="0"/>
          <p:nvPr/>
        </p:nvPicPr>
        <p:blipFill rotWithShape="1">
          <a:blip r:embed="rId4">
            <a:alphaModFix/>
          </a:blip>
          <a:srcRect b="51322" l="22141" r="18465" t="2690"/>
          <a:stretch/>
        </p:blipFill>
        <p:spPr>
          <a:xfrm>
            <a:off x="6849525" y="3915825"/>
            <a:ext cx="2261100" cy="1227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