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embeddedFontLst>
    <p:embeddedFont>
      <p:font typeface="PT Sans Narrow"/>
      <p:regular r:id="rId15"/>
      <p:bold r:id="rId16"/>
    </p:embeddedFont>
    <p:embeddedFont>
      <p:font typeface="Open Sans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penSans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PTSansNarrow-regular.fntdata"/><Relationship Id="rId14" Type="http://schemas.openxmlformats.org/officeDocument/2006/relationships/slide" Target="slides/slide9.xml"/><Relationship Id="rId17" Type="http://schemas.openxmlformats.org/officeDocument/2006/relationships/font" Target="fonts/OpenSans-regular.fntdata"/><Relationship Id="rId16" Type="http://schemas.openxmlformats.org/officeDocument/2006/relationships/font" Target="fonts/PTSansNarrow-bold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OpenSans-italic.fntdata"/><Relationship Id="rId6" Type="http://schemas.openxmlformats.org/officeDocument/2006/relationships/slide" Target="slides/slide1.xml"/><Relationship Id="rId18" Type="http://schemas.openxmlformats.org/officeDocument/2006/relationships/font" Target="fonts/OpenSans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ae7f127df6_1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ae7f127df6_1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ae7f127df6_1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ae7f127df6_1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ae7f127df6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ae7f127df6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ae7f127df6_1_1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ae7f127df6_1_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ae7f127df6_1_2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ae7f127df6_1_2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e7f127df6_1_2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ae7f127df6_1_2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ae7f127df6_2_1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ae7f127df6_2_1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ae7f127df6_2_1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ae7f127df6_2_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ae7f127df6_2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ae7f127df6_2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7007735" y="3176888"/>
            <a:ext cx="562200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" name="Google Shape;11;p2"/>
          <p:cNvCxnSpPr/>
          <p:nvPr/>
        </p:nvCxnSpPr>
        <p:spPr>
          <a:xfrm>
            <a:off x="1575035" y="3158252"/>
            <a:ext cx="562200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2" name="Google Shape;12;p2"/>
          <p:cNvGrpSpPr/>
          <p:nvPr/>
        </p:nvGrpSpPr>
        <p:grpSpPr>
          <a:xfrm>
            <a:off x="1004144" y="1022025"/>
            <a:ext cx="7136668" cy="152400"/>
            <a:chOff x="1346429" y="1011300"/>
            <a:chExt cx="6452100" cy="152400"/>
          </a:xfrm>
        </p:grpSpPr>
        <p:cxnSp>
          <p:nvCxnSpPr>
            <p:cNvPr id="13" name="Google Shape;13;p2"/>
            <p:cNvCxnSpPr/>
            <p:nvPr/>
          </p:nvCxnSpPr>
          <p:spPr>
            <a:xfrm rot="10800000">
              <a:off x="1346429" y="1011300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" name="Google Shape;14;p2"/>
            <p:cNvCxnSpPr/>
            <p:nvPr/>
          </p:nvCxnSpPr>
          <p:spPr>
            <a:xfrm rot="10800000">
              <a:off x="1346429" y="1163700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5" name="Google Shape;15;p2"/>
          <p:cNvGrpSpPr/>
          <p:nvPr/>
        </p:nvGrpSpPr>
        <p:grpSpPr>
          <a:xfrm>
            <a:off x="1004151" y="3969100"/>
            <a:ext cx="7136668" cy="152400"/>
            <a:chOff x="1346435" y="3969088"/>
            <a:chExt cx="6452100" cy="152400"/>
          </a:xfrm>
        </p:grpSpPr>
        <p:cxnSp>
          <p:nvCxnSpPr>
            <p:cNvPr id="16" name="Google Shape;16;p2"/>
            <p:cNvCxnSpPr/>
            <p:nvPr/>
          </p:nvCxnSpPr>
          <p:spPr>
            <a:xfrm>
              <a:off x="1346435" y="4121488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" name="Google Shape;17;p2"/>
            <p:cNvCxnSpPr/>
            <p:nvPr/>
          </p:nvCxnSpPr>
          <p:spPr>
            <a:xfrm>
              <a:off x="1346435" y="3969088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8" name="Google Shape;18;p2"/>
          <p:cNvSpPr txBox="1"/>
          <p:nvPr>
            <p:ph type="ctrTitle"/>
          </p:nvPr>
        </p:nvSpPr>
        <p:spPr>
          <a:xfrm>
            <a:off x="1004150" y="1751764"/>
            <a:ext cx="7136700" cy="1022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19" name="Google Shape;19;p2"/>
          <p:cNvSpPr txBox="1"/>
          <p:nvPr>
            <p:ph idx="1" type="subTitle"/>
          </p:nvPr>
        </p:nvSpPr>
        <p:spPr>
          <a:xfrm>
            <a:off x="2137225" y="2850039"/>
            <a:ext cx="4870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1"/>
          <p:cNvSpPr txBox="1"/>
          <p:nvPr>
            <p:ph hasCustomPrompt="1" type="title"/>
          </p:nvPr>
        </p:nvSpPr>
        <p:spPr>
          <a:xfrm>
            <a:off x="311700" y="1304850"/>
            <a:ext cx="85206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8" name="Google Shape;58;p11"/>
          <p:cNvSpPr txBox="1"/>
          <p:nvPr>
            <p:ph idx="1" type="body"/>
          </p:nvPr>
        </p:nvSpPr>
        <p:spPr>
          <a:xfrm>
            <a:off x="311700" y="2995650"/>
            <a:ext cx="85206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9" name="Google Shape;5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/>
          <p:nvPr/>
        </p:nvSpPr>
        <p:spPr>
          <a:xfrm>
            <a:off x="-50" y="2571900"/>
            <a:ext cx="9144000" cy="2571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Google Shape;23;p3"/>
          <p:cNvSpPr txBox="1"/>
          <p:nvPr>
            <p:ph type="title"/>
          </p:nvPr>
        </p:nvSpPr>
        <p:spPr>
          <a:xfrm>
            <a:off x="311700" y="814800"/>
            <a:ext cx="8571300" cy="9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" name="Google Shape;27;p4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" type="body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5"/>
          <p:cNvSpPr txBox="1"/>
          <p:nvPr>
            <p:ph idx="2" type="body"/>
          </p:nvPr>
        </p:nvSpPr>
        <p:spPr>
          <a:xfrm>
            <a:off x="48324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6"/>
        </a:solid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type="title"/>
          </p:nvPr>
        </p:nvSpPr>
        <p:spPr>
          <a:xfrm>
            <a:off x="490250" y="526350"/>
            <a:ext cx="56136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7" name="Google Shape;47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8" name="Google Shape;48;p9"/>
          <p:cNvSpPr txBox="1"/>
          <p:nvPr>
            <p:ph type="title"/>
          </p:nvPr>
        </p:nvSpPr>
        <p:spPr>
          <a:xfrm>
            <a:off x="265500" y="1039675"/>
            <a:ext cx="4045200" cy="167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9" name="Google Shape;49;p9"/>
          <p:cNvSpPr txBox="1"/>
          <p:nvPr>
            <p:ph idx="1" type="subTitle"/>
          </p:nvPr>
        </p:nvSpPr>
        <p:spPr>
          <a:xfrm>
            <a:off x="265500" y="27268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0" name="Google Shape;50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Google Shape;51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/>
          <p:nvPr>
            <p:ph idx="1" type="body"/>
          </p:nvPr>
        </p:nvSpPr>
        <p:spPr>
          <a:xfrm>
            <a:off x="311700" y="4230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 Narrow"/>
              <a:buNone/>
              <a:defRPr sz="2400">
                <a:latin typeface="PT Sans Narrow"/>
                <a:ea typeface="PT Sans Narrow"/>
                <a:cs typeface="PT Sans Narrow"/>
                <a:sym typeface="PT Sans Narrow"/>
              </a:defRPr>
            </a:lvl1pPr>
          </a:lstStyle>
          <a:p/>
        </p:txBody>
      </p:sp>
      <p:sp>
        <p:nvSpPr>
          <p:cNvPr id="54" name="Google Shape;5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tropic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8.png"/><Relationship Id="rId6" Type="http://schemas.openxmlformats.org/officeDocument/2006/relationships/image" Target="../media/image15.png"/><Relationship Id="rId7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png"/><Relationship Id="rId4" Type="http://schemas.openxmlformats.org/officeDocument/2006/relationships/image" Target="../media/image17.png"/><Relationship Id="rId5" Type="http://schemas.openxmlformats.org/officeDocument/2006/relationships/image" Target="../media/image1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Relationship Id="rId4" Type="http://schemas.openxmlformats.org/officeDocument/2006/relationships/image" Target="../media/image11.png"/><Relationship Id="rId5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0.png"/><Relationship Id="rId4" Type="http://schemas.openxmlformats.org/officeDocument/2006/relationships/image" Target="../media/image19.png"/><Relationship Id="rId5" Type="http://schemas.openxmlformats.org/officeDocument/2006/relationships/image" Target="../media/image2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3"/>
          <p:cNvSpPr txBox="1"/>
          <p:nvPr>
            <p:ph type="ctrTitle"/>
          </p:nvPr>
        </p:nvSpPr>
        <p:spPr>
          <a:xfrm>
            <a:off x="1004150" y="1751764"/>
            <a:ext cx="7136700" cy="1022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Planteur intelligent</a:t>
            </a:r>
            <a:endParaRPr/>
          </a:p>
        </p:txBody>
      </p:sp>
      <p:sp>
        <p:nvSpPr>
          <p:cNvPr id="67" name="Google Shape;67;p13"/>
          <p:cNvSpPr txBox="1"/>
          <p:nvPr>
            <p:ph idx="1" type="subTitle"/>
          </p:nvPr>
        </p:nvSpPr>
        <p:spPr>
          <a:xfrm>
            <a:off x="2137225" y="2850039"/>
            <a:ext cx="4870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 jardiniers - Équipe A2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Journée de la conception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4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Membres de l’équipe</a:t>
            </a:r>
            <a:endParaRPr/>
          </a:p>
        </p:txBody>
      </p:sp>
      <p:pic>
        <p:nvPicPr>
          <p:cNvPr id="73" name="Google Shape;7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7575" y="1975825"/>
            <a:ext cx="1409624" cy="1879523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4"/>
          <p:cNvPicPr preferRelativeResize="0"/>
          <p:nvPr/>
        </p:nvPicPr>
        <p:blipFill rotWithShape="1">
          <a:blip r:embed="rId4">
            <a:alphaModFix/>
          </a:blip>
          <a:srcRect b="18553" l="0" r="0" t="18383"/>
          <a:stretch/>
        </p:blipFill>
        <p:spPr>
          <a:xfrm>
            <a:off x="1901512" y="1975812"/>
            <a:ext cx="1377157" cy="1879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42300" y="1975856"/>
            <a:ext cx="1409628" cy="1879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582425" y="1967512"/>
            <a:ext cx="1422925" cy="1896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331975" y="1955000"/>
            <a:ext cx="1440851" cy="192115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4"/>
          <p:cNvSpPr txBox="1"/>
          <p:nvPr/>
        </p:nvSpPr>
        <p:spPr>
          <a:xfrm>
            <a:off x="166425" y="4216625"/>
            <a:ext cx="1551900" cy="2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pen Sans"/>
                <a:ea typeface="Open Sans"/>
                <a:cs typeface="Open Sans"/>
                <a:sym typeface="Open Sans"/>
              </a:rPr>
              <a:t>Ashton Herkert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9" name="Google Shape;79;p14"/>
          <p:cNvSpPr txBox="1"/>
          <p:nvPr/>
        </p:nvSpPr>
        <p:spPr>
          <a:xfrm>
            <a:off x="1830638" y="4192775"/>
            <a:ext cx="15189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pen Sans"/>
                <a:ea typeface="Open Sans"/>
                <a:cs typeface="Open Sans"/>
                <a:sym typeface="Open Sans"/>
              </a:rPr>
              <a:t>Liza Hamidi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0" name="Google Shape;80;p14"/>
          <p:cNvSpPr txBox="1"/>
          <p:nvPr/>
        </p:nvSpPr>
        <p:spPr>
          <a:xfrm>
            <a:off x="3664338" y="4187825"/>
            <a:ext cx="1815300" cy="34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pen Sans"/>
                <a:ea typeface="Open Sans"/>
                <a:cs typeface="Open Sans"/>
                <a:sym typeface="Open Sans"/>
              </a:rPr>
              <a:t>Maxime Cardinal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1" name="Google Shape;81;p14"/>
          <p:cNvSpPr txBox="1"/>
          <p:nvPr/>
        </p:nvSpPr>
        <p:spPr>
          <a:xfrm>
            <a:off x="5582425" y="4216625"/>
            <a:ext cx="1668000" cy="2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pen Sans"/>
                <a:ea typeface="Open Sans"/>
                <a:cs typeface="Open Sans"/>
                <a:sym typeface="Open Sans"/>
              </a:rPr>
              <a:t>Jacob Lavoie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2" name="Google Shape;82;p14"/>
          <p:cNvSpPr txBox="1"/>
          <p:nvPr/>
        </p:nvSpPr>
        <p:spPr>
          <a:xfrm>
            <a:off x="7164300" y="4192775"/>
            <a:ext cx="1668000" cy="2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Open Sans"/>
                <a:ea typeface="Open Sans"/>
                <a:cs typeface="Open Sans"/>
                <a:sym typeface="Open Sans"/>
              </a:rPr>
              <a:t>Stéphanie Dionne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9624" y="848950"/>
            <a:ext cx="3683125" cy="206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06500" y="282225"/>
            <a:ext cx="3963734" cy="2229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60225" y="2754100"/>
            <a:ext cx="2958749" cy="1984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6"/>
          <p:cNvSpPr/>
          <p:nvPr/>
        </p:nvSpPr>
        <p:spPr>
          <a:xfrm>
            <a:off x="5875900" y="466075"/>
            <a:ext cx="2405400" cy="11154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6"/>
          <p:cNvSpPr/>
          <p:nvPr/>
        </p:nvSpPr>
        <p:spPr>
          <a:xfrm>
            <a:off x="234775" y="1152425"/>
            <a:ext cx="4868700" cy="3503100"/>
          </a:xfrm>
          <a:prstGeom prst="roundRect">
            <a:avLst>
              <a:gd fmla="val 16667" name="adj"/>
            </a:avLst>
          </a:prstGeom>
          <a:solidFill>
            <a:srgbClr val="D0E0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16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Besoins principaux</a:t>
            </a:r>
            <a:endParaRPr/>
          </a:p>
        </p:txBody>
      </p:sp>
      <p:sp>
        <p:nvSpPr>
          <p:cNvPr id="97" name="Google Shape;97;p16"/>
          <p:cNvSpPr txBox="1"/>
          <p:nvPr>
            <p:ph idx="1" type="body"/>
          </p:nvPr>
        </p:nvSpPr>
        <p:spPr>
          <a:xfrm>
            <a:off x="311700" y="1266325"/>
            <a:ext cx="51114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-Planteur autosuffisant (au moins une semaine)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-Plante arrosée automatiquement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-Durable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-Abordable (sous 100$)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-Difficile à voler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98" name="Google Shape;9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90848" y="3003150"/>
            <a:ext cx="1652374" cy="1652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51625" y="3003150"/>
            <a:ext cx="1698225" cy="169822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6"/>
          <p:cNvSpPr txBox="1"/>
          <p:nvPr/>
        </p:nvSpPr>
        <p:spPr>
          <a:xfrm>
            <a:off x="5909200" y="474400"/>
            <a:ext cx="2746500" cy="13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Client:</a:t>
            </a:r>
            <a:r>
              <a:rPr lang="en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" sz="2600">
                <a:latin typeface="PT Sans Narrow"/>
                <a:ea typeface="PT Sans Narrow"/>
                <a:cs typeface="PT Sans Narrow"/>
                <a:sym typeface="PT Sans Narrow"/>
              </a:rPr>
              <a:t>Université d’Ottawa</a:t>
            </a:r>
            <a:endParaRPr sz="2600">
              <a:latin typeface="PT Sans Narrow"/>
              <a:ea typeface="PT Sans Narrow"/>
              <a:cs typeface="PT Sans Narrow"/>
              <a:sym typeface="PT Sans Narrow"/>
            </a:endParaRPr>
          </a:p>
        </p:txBody>
      </p:sp>
      <p:pic>
        <p:nvPicPr>
          <p:cNvPr id="101" name="Google Shape;101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46849" y="1723249"/>
            <a:ext cx="3743750" cy="998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7"/>
          <p:cNvSpPr txBox="1"/>
          <p:nvPr>
            <p:ph type="title"/>
          </p:nvPr>
        </p:nvSpPr>
        <p:spPr>
          <a:xfrm>
            <a:off x="311700" y="445025"/>
            <a:ext cx="579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Compétition</a:t>
            </a:r>
            <a:endParaRPr/>
          </a:p>
        </p:txBody>
      </p:sp>
      <p:pic>
        <p:nvPicPr>
          <p:cNvPr id="107" name="Google Shape;10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15300" y="1606325"/>
            <a:ext cx="3687000" cy="24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15500" y="445025"/>
            <a:ext cx="2696958" cy="3702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1820000"/>
            <a:ext cx="3101974" cy="2326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8"/>
          <p:cNvSpPr/>
          <p:nvPr/>
        </p:nvSpPr>
        <p:spPr>
          <a:xfrm>
            <a:off x="274650" y="1281725"/>
            <a:ext cx="5043600" cy="1706100"/>
          </a:xfrm>
          <a:prstGeom prst="roundRect">
            <a:avLst>
              <a:gd fmla="val 16667" name="adj"/>
            </a:avLst>
          </a:prstGeom>
          <a:solidFill>
            <a:srgbClr val="D0E0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18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Rétroaction du client/entourage</a:t>
            </a:r>
            <a:endParaRPr/>
          </a:p>
        </p:txBody>
      </p:sp>
      <p:sp>
        <p:nvSpPr>
          <p:cNvPr id="116" name="Google Shape;116;p18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B0F00"/>
                </a:solidFill>
              </a:rPr>
              <a:t>-Voir niveau maximal d’eau</a:t>
            </a:r>
            <a:endParaRPr>
              <a:solidFill>
                <a:srgbClr val="5B0F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B0F00"/>
                </a:solidFill>
              </a:rPr>
              <a:t>-Moyen de savoir quand le réservoir est vide</a:t>
            </a:r>
            <a:endParaRPr>
              <a:solidFill>
                <a:srgbClr val="5B0F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>
                <a:solidFill>
                  <a:srgbClr val="5B0F00"/>
                </a:solidFill>
              </a:rPr>
              <a:t>-Assez lourd pour ne pas être volé</a:t>
            </a:r>
            <a:endParaRPr>
              <a:solidFill>
                <a:srgbClr val="5B0F00"/>
              </a:solidFill>
            </a:endParaRPr>
          </a:p>
        </p:txBody>
      </p:sp>
      <p:pic>
        <p:nvPicPr>
          <p:cNvPr id="117" name="Google Shape;11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40675" y="445013"/>
            <a:ext cx="1771650" cy="258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3521175"/>
            <a:ext cx="9144000" cy="152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1225" y="179525"/>
            <a:ext cx="3254852" cy="43398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9"/>
          <p:cNvPicPr preferRelativeResize="0"/>
          <p:nvPr/>
        </p:nvPicPr>
        <p:blipFill rotWithShape="1">
          <a:blip r:embed="rId4">
            <a:alphaModFix/>
          </a:blip>
          <a:srcRect b="0" l="5204" r="0" t="0"/>
          <a:stretch/>
        </p:blipFill>
        <p:spPr>
          <a:xfrm>
            <a:off x="6657150" y="179525"/>
            <a:ext cx="2415951" cy="33027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40775" y="1311250"/>
            <a:ext cx="2477019" cy="33027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0"/>
          <p:cNvSpPr/>
          <p:nvPr/>
        </p:nvSpPr>
        <p:spPr>
          <a:xfrm>
            <a:off x="214725" y="1193500"/>
            <a:ext cx="2551800" cy="2941200"/>
          </a:xfrm>
          <a:prstGeom prst="roundRect">
            <a:avLst>
              <a:gd fmla="val 16667" name="adj"/>
            </a:avLst>
          </a:prstGeom>
          <a:solidFill>
            <a:srgbClr val="D9D2E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20"/>
          <p:cNvSpPr txBox="1"/>
          <p:nvPr>
            <p:ph type="title"/>
          </p:nvPr>
        </p:nvSpPr>
        <p:spPr>
          <a:xfrm>
            <a:off x="311700" y="449750"/>
            <a:ext cx="30999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Prix du planteur</a:t>
            </a:r>
            <a:endParaRPr/>
          </a:p>
        </p:txBody>
      </p:sp>
      <p:sp>
        <p:nvSpPr>
          <p:cNvPr id="132" name="Google Shape;132;p20"/>
          <p:cNvSpPr txBox="1"/>
          <p:nvPr>
            <p:ph idx="1" type="body"/>
          </p:nvPr>
        </p:nvSpPr>
        <p:spPr>
          <a:xfrm>
            <a:off x="311700" y="1243625"/>
            <a:ext cx="2677200" cy="306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Coût</a:t>
            </a:r>
            <a:br>
              <a:rPr lang="en"/>
            </a:br>
            <a:r>
              <a:rPr lang="en"/>
              <a:t>Pots dessus:$7.99</a:t>
            </a:r>
            <a:br>
              <a:rPr lang="en"/>
            </a:br>
            <a:r>
              <a:rPr lang="en"/>
              <a:t>Pots dessous:$24.90</a:t>
            </a:r>
            <a:br>
              <a:rPr lang="en"/>
            </a:br>
            <a:r>
              <a:rPr lang="en"/>
              <a:t>Corde:$11.99</a:t>
            </a:r>
            <a:br>
              <a:rPr lang="en"/>
            </a:br>
            <a:r>
              <a:rPr lang="en"/>
              <a:t>Taxe :$4.93</a:t>
            </a:r>
            <a:endParaRPr/>
          </a:p>
          <a:p>
            <a:pPr indent="0" lvl="0" marL="0" marR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  Total :$49.81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33" name="Google Shape;13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31275" y="321475"/>
            <a:ext cx="3254852" cy="43398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1"/>
          <p:cNvSpPr/>
          <p:nvPr/>
        </p:nvSpPr>
        <p:spPr>
          <a:xfrm>
            <a:off x="114300" y="1234375"/>
            <a:ext cx="5611200" cy="33666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2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Avantages de notre planteur</a:t>
            </a:r>
            <a:endParaRPr/>
          </a:p>
        </p:txBody>
      </p:sp>
      <p:sp>
        <p:nvSpPr>
          <p:cNvPr id="140" name="Google Shape;140;p21"/>
          <p:cNvSpPr txBox="1"/>
          <p:nvPr>
            <p:ph idx="1" type="body"/>
          </p:nvPr>
        </p:nvSpPr>
        <p:spPr>
          <a:xfrm>
            <a:off x="311700" y="1402500"/>
            <a:ext cx="56112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-Facile d’utilisation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-Facile de construction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-Abordable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-Pas d’électronique, à l’épreuve de l’obsolescence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-Efficace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-Longue durée (plus d’un mois)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41" name="Google Shape;141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19899" y="266450"/>
            <a:ext cx="2055776" cy="2231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13750" y="2653568"/>
            <a:ext cx="2337251" cy="17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ropic">
  <a:themeElements>
    <a:clrScheme name="Tropic">
      <a:dk1>
        <a:srgbClr val="A1E8D9"/>
      </a:dk1>
      <a:lt1>
        <a:srgbClr val="FFFFFF"/>
      </a:lt1>
      <a:dk2>
        <a:srgbClr val="695D46"/>
      </a:dk2>
      <a:lt2>
        <a:srgbClr val="B3A77D"/>
      </a:lt2>
      <a:accent1>
        <a:srgbClr val="EF6C00"/>
      </a:accent1>
      <a:accent2>
        <a:srgbClr val="009668"/>
      </a:accent2>
      <a:accent3>
        <a:srgbClr val="4DB6AC"/>
      </a:accent3>
      <a:accent4>
        <a:srgbClr val="FF9800"/>
      </a:accent4>
      <a:accent5>
        <a:srgbClr val="CE93D8"/>
      </a:accent5>
      <a:accent6>
        <a:srgbClr val="EEFF41"/>
      </a:accent6>
      <a:hlink>
        <a:srgbClr val="CE93D8"/>
      </a:hlink>
      <a:folHlink>
        <a:srgbClr val="CE93D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