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Montserrat"/>
      <p:regular r:id="rId27"/>
      <p:bold r:id="rId28"/>
      <p:italic r:id="rId29"/>
      <p:boldItalic r:id="rId30"/>
    </p:embeddedFont>
    <p:embeddedFont>
      <p:font typeface="Average"/>
      <p:regular r:id="rId31"/>
    </p:embeddedFont>
    <p:embeddedFont>
      <p:font typeface="Barlow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D739C340-F37D-4270-BC80-C78B1224B647}">
  <a:tblStyle styleId="{D739C340-F37D-4270-BC80-C78B1224B64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Montserrat-bold.fntdata"/><Relationship Id="rId27" Type="http://schemas.openxmlformats.org/officeDocument/2006/relationships/font" Target="fonts/Montserrat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Average-regular.fntdata"/><Relationship Id="rId30" Type="http://schemas.openxmlformats.org/officeDocument/2006/relationships/font" Target="fonts/Montserrat-boldItalic.fntdata"/><Relationship Id="rId11" Type="http://schemas.openxmlformats.org/officeDocument/2006/relationships/slide" Target="slides/slide6.xml"/><Relationship Id="rId33" Type="http://schemas.openxmlformats.org/officeDocument/2006/relationships/font" Target="fonts/Barlow-bold.fntdata"/><Relationship Id="rId10" Type="http://schemas.openxmlformats.org/officeDocument/2006/relationships/slide" Target="slides/slide5.xml"/><Relationship Id="rId32" Type="http://schemas.openxmlformats.org/officeDocument/2006/relationships/font" Target="fonts/Barlow-regular.fntdata"/><Relationship Id="rId13" Type="http://schemas.openxmlformats.org/officeDocument/2006/relationships/slide" Target="slides/slide8.xml"/><Relationship Id="rId35" Type="http://schemas.openxmlformats.org/officeDocument/2006/relationships/font" Target="fonts/Barlow-boldItalic.fntdata"/><Relationship Id="rId12" Type="http://schemas.openxmlformats.org/officeDocument/2006/relationships/slide" Target="slides/slide7.xml"/><Relationship Id="rId34" Type="http://schemas.openxmlformats.org/officeDocument/2006/relationships/font" Target="fonts/Barlow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7203ccf64f_0_16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7203ccf64f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203ccf64f_0_12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7203ccf64f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5f391192_04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5f391192_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203ccf64f_0_13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203ccf64f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7203ccf64f_0_20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7203ccf64f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203ccf64f_0_21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7203ccf64f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7203ccf64f_0_22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7203ccf64f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7203ccf64f_0_2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7203ccf64f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7203ccf64f_0_24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7203ccf64f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5f391192_06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5f391192_0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06f1c2d_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06f1c2d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5f391192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35f391192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6252e72ea7_1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6252e72ea7_1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7203ccf64f_0_2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7203ccf64f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203ccf64f_0_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203ccf64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203ccf64f_0_18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203ccf64f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7203ccf64f_0_6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7203ccf64f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203ccf64f_0_6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203ccf64f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7203ccf64f_0_14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7203ccf64f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872900" y="-75"/>
            <a:ext cx="1271100" cy="51435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241225" y="1310875"/>
            <a:ext cx="6509100" cy="2521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2710225" y="1310850"/>
            <a:ext cx="5476800" cy="252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1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with icon space">
  <p:cSld name="BLANK_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2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2"/>
          <p:cNvSpPr/>
          <p:nvPr/>
        </p:nvSpPr>
        <p:spPr>
          <a:xfrm>
            <a:off x="867750" y="393425"/>
            <a:ext cx="8067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background image">
  <p:cSld name="BLANK_1_1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7872900" y="-75"/>
            <a:ext cx="12711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3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3047925" y="-75"/>
            <a:ext cx="6096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241225" y="1770000"/>
            <a:ext cx="6509100" cy="160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>
            <p:ph type="ctrTitle"/>
          </p:nvPr>
        </p:nvSpPr>
        <p:spPr>
          <a:xfrm>
            <a:off x="2935400" y="1846200"/>
            <a:ext cx="5814900" cy="91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2935400" y="2604625"/>
            <a:ext cx="5814900" cy="4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3047925" y="-75"/>
            <a:ext cx="6096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2645075" y="393425"/>
            <a:ext cx="8067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731575" y="393525"/>
            <a:ext cx="4713000" cy="435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600"/>
              <a:buChar char="▪"/>
              <a:defRPr b="1" sz="3600"/>
            </a:lvl1pPr>
            <a:lvl2pPr indent="-457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b="1" sz="3600"/>
            </a:lvl2pPr>
            <a:lvl3pPr indent="-457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b="1" sz="3600"/>
            </a:lvl3pPr>
            <a:lvl4pPr indent="-457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▫"/>
              <a:defRPr b="1" sz="3600"/>
            </a:lvl4pPr>
            <a:lvl5pPr indent="-457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  <a:defRPr b="1" sz="3600"/>
            </a:lvl5pPr>
            <a:lvl6pPr indent="-457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■"/>
              <a:defRPr b="1" sz="3600"/>
            </a:lvl6pPr>
            <a:lvl7pPr indent="-457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 b="1" sz="3600"/>
            </a:lvl7pPr>
            <a:lvl8pPr indent="-457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○"/>
              <a:defRPr b="1" sz="3600"/>
            </a:lvl8pPr>
            <a:lvl9pPr indent="-4572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Char char="■"/>
              <a:defRPr b="1" sz="3600"/>
            </a:lvl9pPr>
          </a:lstStyle>
          <a:p/>
        </p:txBody>
      </p:sp>
      <p:sp>
        <p:nvSpPr>
          <p:cNvPr id="23" name="Google Shape;23;p4"/>
          <p:cNvSpPr txBox="1"/>
          <p:nvPr/>
        </p:nvSpPr>
        <p:spPr>
          <a:xfrm>
            <a:off x="2654717" y="337850"/>
            <a:ext cx="78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solidFill>
                  <a:srgbClr val="FFFFFF"/>
                </a:solidFill>
              </a:rPr>
              <a:t>“</a:t>
            </a:r>
            <a:endParaRPr b="1" sz="7200">
              <a:solidFill>
                <a:srgbClr val="FFFFFF"/>
              </a:solidFill>
            </a:endParaRPr>
          </a:p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5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5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>
              <a:spcBef>
                <a:spcPts val="600"/>
              </a:spcBef>
              <a:spcAft>
                <a:spcPts val="0"/>
              </a:spcAft>
              <a:buSzPts val="2600"/>
              <a:buChar char="▪"/>
              <a:defRPr/>
            </a:lvl1pPr>
            <a:lvl2pPr indent="-393700" lvl="1" marL="9144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2pPr>
            <a:lvl3pPr indent="-393700" lvl="2" marL="13716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3pPr>
            <a:lvl4pPr indent="-393700" lvl="3" marL="18288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4pPr>
            <a:lvl5pPr indent="-393700" lvl="4" marL="22860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indent="-393700" lvl="5" marL="27432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indent="-393700" lvl="6" marL="32004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indent="-393700" lvl="7" marL="36576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indent="-393700" lvl="8" marL="41148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" name="Google Shape;32;p5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 half slide">
  <p:cSld name="TITLE_AND_BODY_1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6"/>
          <p:cNvSpPr/>
          <p:nvPr/>
        </p:nvSpPr>
        <p:spPr>
          <a:xfrm>
            <a:off x="4178396" y="393525"/>
            <a:ext cx="45720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6"/>
          <p:cNvSpPr txBox="1"/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865550" y="1349150"/>
            <a:ext cx="37764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rtl="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indent="-368300" lvl="1" marL="9144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indent="-368300" lvl="2" marL="13716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indent="-368300" lvl="3" marL="1828800" rtl="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indent="-368300" lvl="4" marL="22860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6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7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7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7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1576275" y="1367175"/>
            <a:ext cx="3482400" cy="33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5268071" y="1367175"/>
            <a:ext cx="3482400" cy="33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>
              <a:spcBef>
                <a:spcPts val="600"/>
              </a:spcBef>
              <a:spcAft>
                <a:spcPts val="0"/>
              </a:spcAft>
              <a:buSzPts val="2200"/>
              <a:buChar char="▪"/>
              <a:defRPr sz="2200"/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▫"/>
              <a:defRPr sz="2200"/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7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8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8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8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" type="body"/>
          </p:nvPr>
        </p:nvSpPr>
        <p:spPr>
          <a:xfrm>
            <a:off x="1560175" y="1375225"/>
            <a:ext cx="2317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56" name="Google Shape;56;p8"/>
          <p:cNvSpPr txBox="1"/>
          <p:nvPr>
            <p:ph idx="2" type="body"/>
          </p:nvPr>
        </p:nvSpPr>
        <p:spPr>
          <a:xfrm>
            <a:off x="3996525" y="1375225"/>
            <a:ext cx="2317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57" name="Google Shape;57;p8"/>
          <p:cNvSpPr txBox="1"/>
          <p:nvPr>
            <p:ph idx="3" type="body"/>
          </p:nvPr>
        </p:nvSpPr>
        <p:spPr>
          <a:xfrm>
            <a:off x="6432874" y="1375225"/>
            <a:ext cx="2317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" name="Google Shape;59;p8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9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9"/>
          <p:cNvSpPr/>
          <p:nvPr/>
        </p:nvSpPr>
        <p:spPr>
          <a:xfrm>
            <a:off x="877500" y="393525"/>
            <a:ext cx="787290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9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" name="Google Shape;66;p9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/>
          <p:nvPr/>
        </p:nvSpPr>
        <p:spPr>
          <a:xfrm>
            <a:off x="1271100" y="-75"/>
            <a:ext cx="78729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rotWithShape="0" algn="bl" dir="10800000" dist="190500">
              <a:srgbClr val="000000">
                <a:alpha val="1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0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0"/>
          <p:cNvSpPr/>
          <p:nvPr/>
        </p:nvSpPr>
        <p:spPr>
          <a:xfrm>
            <a:off x="877500" y="4356125"/>
            <a:ext cx="7479300" cy="39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1182200" y="4356200"/>
            <a:ext cx="7174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chemeClr val="accen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0"/>
          <p:cNvSpPr/>
          <p:nvPr/>
        </p:nvSpPr>
        <p:spPr>
          <a:xfrm>
            <a:off x="7963200" y="4356125"/>
            <a:ext cx="393600" cy="3936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arlow"/>
              <a:buNone/>
              <a:defRPr b="1" sz="2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556331" y="1349141"/>
            <a:ext cx="7085700" cy="29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Barlow"/>
              <a:buChar char="▪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indent="-393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Barlow"/>
              <a:buChar char="▫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indent="-3937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Barlow"/>
              <a:buChar char="▫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indent="-3937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▫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indent="-3937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○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indent="-3937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■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indent="-3937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●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indent="-3937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○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indent="-3937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Barlow"/>
              <a:buChar char="■"/>
              <a:defRPr sz="2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algn="ctr">
              <a:buNone/>
              <a:defRPr b="1" sz="1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Relationship Id="rId4" Type="http://schemas.openxmlformats.org/officeDocument/2006/relationships/image" Target="../media/image14.png"/><Relationship Id="rId5" Type="http://schemas.openxmlformats.org/officeDocument/2006/relationships/hyperlink" Target="https://millerps.com/product/yamaha-gc1ta/" TargetMode="External"/><Relationship Id="rId6" Type="http://schemas.openxmlformats.org/officeDocument/2006/relationships/image" Target="../media/image1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Relationship Id="rId4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Relationship Id="rId4" Type="http://schemas.openxmlformats.org/officeDocument/2006/relationships/image" Target="../media/image14.png"/><Relationship Id="rId5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Relationship Id="rId4" Type="http://schemas.openxmlformats.org/officeDocument/2006/relationships/image" Target="../media/image14.png"/><Relationship Id="rId5" Type="http://schemas.openxmlformats.org/officeDocument/2006/relationships/image" Target="../media/image2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Relationship Id="rId4" Type="http://schemas.openxmlformats.org/officeDocument/2006/relationships/image" Target="../media/image14.png"/><Relationship Id="rId5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Relationship Id="rId4" Type="http://schemas.openxmlformats.org/officeDocument/2006/relationships/image" Target="../media/image14.png"/><Relationship Id="rId5" Type="http://schemas.openxmlformats.org/officeDocument/2006/relationships/image" Target="../media/image22.png"/><Relationship Id="rId6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Relationship Id="rId4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14.png"/><Relationship Id="rId9" Type="http://schemas.openxmlformats.org/officeDocument/2006/relationships/image" Target="../media/image3.png"/><Relationship Id="rId5" Type="http://schemas.openxmlformats.org/officeDocument/2006/relationships/image" Target="../media/image15.png"/><Relationship Id="rId6" Type="http://schemas.openxmlformats.org/officeDocument/2006/relationships/image" Target="../media/image2.png"/><Relationship Id="rId7" Type="http://schemas.openxmlformats.org/officeDocument/2006/relationships/image" Target="../media/image11.png"/><Relationship Id="rId8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g"/><Relationship Id="rId4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Relationship Id="rId4" Type="http://schemas.openxmlformats.org/officeDocument/2006/relationships/image" Target="../media/image14.png"/><Relationship Id="rId5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Relationship Id="rId4" Type="http://schemas.openxmlformats.org/officeDocument/2006/relationships/image" Target="../media/image14.png"/><Relationship Id="rId5" Type="http://schemas.openxmlformats.org/officeDocument/2006/relationships/image" Target="../media/image7.jpg"/><Relationship Id="rId6" Type="http://schemas.openxmlformats.org/officeDocument/2006/relationships/hyperlink" Target="https://millerps.com/product/yamaha-gc1t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2710225" y="1310850"/>
            <a:ext cx="5476800" cy="252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Présentation Finale GNG1503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2.2 Solution de concepts choisis (suite)</a:t>
            </a:r>
            <a:endParaRPr/>
          </a:p>
        </p:txBody>
      </p:sp>
      <p:sp>
        <p:nvSpPr>
          <p:cNvPr id="205" name="Google Shape;205;p23"/>
          <p:cNvSpPr txBox="1"/>
          <p:nvPr>
            <p:ph idx="3" type="body"/>
          </p:nvPr>
        </p:nvSpPr>
        <p:spPr>
          <a:xfrm>
            <a:off x="1670401" y="1375225"/>
            <a:ext cx="70800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Emplacement du système</a:t>
            </a:r>
            <a:endParaRPr b="1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➔"/>
            </a:pPr>
            <a:r>
              <a:rPr lang="en"/>
              <a:t>Capteurs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➔"/>
            </a:pPr>
            <a:r>
              <a:rPr lang="en"/>
              <a:t>Fils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➔"/>
            </a:pPr>
            <a:r>
              <a:rPr lang="en"/>
              <a:t>Tube contenant les fils</a:t>
            </a:r>
            <a:endParaRPr/>
          </a:p>
        </p:txBody>
      </p:sp>
      <p:sp>
        <p:nvSpPr>
          <p:cNvPr id="206" name="Google Shape;206;p23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7" name="Google Shape;207;p23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8" name="Google Shape;20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3"/>
          <p:cNvSpPr/>
          <p:nvPr/>
        </p:nvSpPr>
        <p:spPr>
          <a:xfrm>
            <a:off x="1453800" y="1930450"/>
            <a:ext cx="216600" cy="232200"/>
          </a:xfrm>
          <a:prstGeom prst="ellipse">
            <a:avLst/>
          </a:prstGeom>
          <a:solidFill>
            <a:srgbClr val="00FFFF"/>
          </a:solidFill>
          <a:ln cap="flat" cmpd="sng" w="952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3"/>
          <p:cNvSpPr/>
          <p:nvPr/>
        </p:nvSpPr>
        <p:spPr>
          <a:xfrm>
            <a:off x="1453800" y="2652088"/>
            <a:ext cx="216600" cy="232200"/>
          </a:xfrm>
          <a:prstGeom prst="ellipse">
            <a:avLst/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3"/>
          <p:cNvSpPr/>
          <p:nvPr/>
        </p:nvSpPr>
        <p:spPr>
          <a:xfrm>
            <a:off x="1453800" y="3340188"/>
            <a:ext cx="216600" cy="232200"/>
          </a:xfrm>
          <a:prstGeom prst="ellipse">
            <a:avLst/>
          </a:prstGeom>
          <a:solidFill>
            <a:srgbClr val="FF00FF"/>
          </a:solidFill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3"/>
          <p:cNvSpPr txBox="1"/>
          <p:nvPr/>
        </p:nvSpPr>
        <p:spPr>
          <a:xfrm>
            <a:off x="1314600" y="4749925"/>
            <a:ext cx="3942900" cy="2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FD966"/>
                </a:solidFill>
                <a:hlinkClick r:id="rId5"/>
              </a:rPr>
              <a:t>https://millerps.com/product/yamaha-gc1ta/</a:t>
            </a:r>
            <a:r>
              <a:rPr lang="en">
                <a:solidFill>
                  <a:srgbClr val="CACACA"/>
                </a:solidFill>
              </a:rPr>
              <a:t> </a:t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213" name="Google Shape;213;p23"/>
          <p:cNvPicPr preferRelativeResize="0"/>
          <p:nvPr/>
        </p:nvPicPr>
        <p:blipFill rotWithShape="1">
          <a:blip r:embed="rId6">
            <a:alphaModFix/>
          </a:blip>
          <a:srcRect b="0" l="36768" r="0" t="0"/>
          <a:stretch/>
        </p:blipFill>
        <p:spPr>
          <a:xfrm>
            <a:off x="5037039" y="1292888"/>
            <a:ext cx="3807686" cy="2950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4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2.3  Matériaux utilisés et coût </a:t>
            </a:r>
            <a:endParaRPr/>
          </a:p>
        </p:txBody>
      </p:sp>
      <p:sp>
        <p:nvSpPr>
          <p:cNvPr id="219" name="Google Shape;219;p24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0" name="Google Shape;220;p24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2" name="Google Shape;222;p24"/>
          <p:cNvGraphicFramePr/>
          <p:nvPr/>
        </p:nvGraphicFramePr>
        <p:xfrm>
          <a:off x="1358350" y="1200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{D739C340-F37D-4270-BC80-C78B1224B647}</a:tableStyleId>
              </a:tblPr>
              <a:tblGrid>
                <a:gridCol w="902025"/>
                <a:gridCol w="3252775"/>
                <a:gridCol w="825650"/>
                <a:gridCol w="1157300"/>
                <a:gridCol w="1254300"/>
              </a:tblGrid>
              <a:tr h="450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Numéro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Produit/matériaux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Quantité/Unités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Coût unitaire ($)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Coût total($) 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Arduino uno (via Amazon)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17,32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17,32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Breadboard (via Moïse Batotele)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Capteur de pression FSR404 (via Digikeys)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16,59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33,18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Résistance (via Moïse Batotele)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Paquet de fils électriques (via Moïse Batotele)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Boite en bois (Makerstore)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Ordinateur portable (via Moïse Batotele)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Collant double face (Paquet de 16)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4,19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4,19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Penture étroite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2,26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2,26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11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Frais de livraisons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----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4,86+15,31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24,20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3675">
                <a:tc grid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 hMerge="1"/>
                <a:tc hMerge="1"/>
                <a:tc h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77,12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5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2.4  Nos prototypes</a:t>
            </a:r>
            <a:endParaRPr/>
          </a:p>
        </p:txBody>
      </p:sp>
      <p:sp>
        <p:nvSpPr>
          <p:cNvPr id="228" name="Google Shape;228;p25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9" name="Google Shape;229;p25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0" name="Google Shape;23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6975" y="1459250"/>
            <a:ext cx="3862625" cy="289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5"/>
          <p:cNvSpPr txBox="1"/>
          <p:nvPr/>
        </p:nvSpPr>
        <p:spPr>
          <a:xfrm>
            <a:off x="3124800" y="4665600"/>
            <a:ext cx="38625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Barlow"/>
                <a:ea typeface="Barlow"/>
                <a:cs typeface="Barlow"/>
                <a:sym typeface="Barlow"/>
              </a:rPr>
              <a:t>Prototype I &amp; II</a:t>
            </a:r>
            <a:endParaRPr b="1"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6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2.5 Rétroaction et améliorations</a:t>
            </a:r>
            <a:endParaRPr/>
          </a:p>
        </p:txBody>
      </p:sp>
      <p:sp>
        <p:nvSpPr>
          <p:cNvPr id="238" name="Google Shape;238;p26"/>
          <p:cNvSpPr txBox="1"/>
          <p:nvPr>
            <p:ph idx="1" type="body"/>
          </p:nvPr>
        </p:nvSpPr>
        <p:spPr>
          <a:xfrm>
            <a:off x="1560175" y="1375225"/>
            <a:ext cx="2644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Rétroaction de l’équipe</a:t>
            </a:r>
            <a:endParaRPr b="1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Avoir une boîte qui protège l’Arduino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Éliminer le breadboard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6"/>
          <p:cNvSpPr txBox="1"/>
          <p:nvPr>
            <p:ph idx="3" type="body"/>
          </p:nvPr>
        </p:nvSpPr>
        <p:spPr>
          <a:xfrm>
            <a:off x="6432875" y="1375225"/>
            <a:ext cx="26445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Rétroaction du client</a:t>
            </a:r>
            <a:endParaRPr b="1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Choisir l’emplacement  des capteurs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Déterminer où sera le tube</a:t>
            </a:r>
            <a:endParaRPr/>
          </a:p>
        </p:txBody>
      </p:sp>
      <p:sp>
        <p:nvSpPr>
          <p:cNvPr id="240" name="Google Shape;240;p26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1" name="Google Shape;241;p26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2" name="Google Shape;24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4606" y="1200175"/>
            <a:ext cx="2208269" cy="39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7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2.6 Notre produit finale (incomplet)</a:t>
            </a:r>
            <a:endParaRPr/>
          </a:p>
        </p:txBody>
      </p:sp>
      <p:sp>
        <p:nvSpPr>
          <p:cNvPr id="249" name="Google Shape;249;p27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0" name="Google Shape;250;p27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1" name="Google Shape;25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7"/>
          <p:cNvSpPr txBox="1"/>
          <p:nvPr/>
        </p:nvSpPr>
        <p:spPr>
          <a:xfrm>
            <a:off x="1828800" y="1713600"/>
            <a:ext cx="6362700" cy="25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253" name="Google Shape;253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4675" y="1200175"/>
            <a:ext cx="7495723" cy="3943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8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2.6 Notre produit finale (incomplet) - (suite)</a:t>
            </a:r>
            <a:endParaRPr/>
          </a:p>
        </p:txBody>
      </p:sp>
      <p:sp>
        <p:nvSpPr>
          <p:cNvPr id="259" name="Google Shape;259;p28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0" name="Google Shape;260;p28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1" name="Google Shape;261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8"/>
          <p:cNvSpPr txBox="1"/>
          <p:nvPr/>
        </p:nvSpPr>
        <p:spPr>
          <a:xfrm>
            <a:off x="1828800" y="1713600"/>
            <a:ext cx="6362700" cy="25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263" name="Google Shape;263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28800" y="1681425"/>
            <a:ext cx="2832082" cy="306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59300" y="1517179"/>
            <a:ext cx="2832075" cy="3396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9"/>
          <p:cNvSpPr txBox="1"/>
          <p:nvPr/>
        </p:nvSpPr>
        <p:spPr>
          <a:xfrm>
            <a:off x="830850" y="1635450"/>
            <a:ext cx="6931800" cy="18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67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"/>
              <a:buFont typeface="Montserrat"/>
              <a:buAutoNum type="arabicPeriod"/>
            </a:pPr>
            <a:r>
              <a:rPr b="1" lang="en" sz="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INTRODUCTION</a:t>
            </a:r>
            <a:endParaRPr b="1" sz="6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67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"/>
              <a:buFont typeface="Montserrat"/>
              <a:buAutoNum type="arabicPeriod"/>
            </a:pPr>
            <a:r>
              <a:rPr b="1" lang="en" sz="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DÉVELOPPEMENT</a:t>
            </a:r>
            <a:endParaRPr b="1" sz="6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191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Font typeface="Montserrat"/>
              <a:buAutoNum type="arabicPeriod"/>
            </a:pPr>
            <a:r>
              <a:rPr b="1" lang="en" sz="30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29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0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3.1</a:t>
            </a:r>
            <a:r>
              <a:rPr lang="en"/>
              <a:t> Prochaine étape pour la complétion du produit</a:t>
            </a:r>
            <a:endParaRPr/>
          </a:p>
        </p:txBody>
      </p:sp>
      <p:sp>
        <p:nvSpPr>
          <p:cNvPr id="276" name="Google Shape;276;p30"/>
          <p:cNvSpPr txBox="1"/>
          <p:nvPr>
            <p:ph idx="1" type="body"/>
          </p:nvPr>
        </p:nvSpPr>
        <p:spPr>
          <a:xfrm>
            <a:off x="1570731" y="1316916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1300"/>
              <a:buChar char="★"/>
            </a:pPr>
            <a:r>
              <a:rPr lang="en" sz="1300"/>
              <a:t>Brancher </a:t>
            </a:r>
            <a:r>
              <a:rPr lang="en" sz="1300"/>
              <a:t>tous</a:t>
            </a:r>
            <a:r>
              <a:rPr lang="en" sz="1300"/>
              <a:t> les capteurs de pression à l’arduino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★"/>
            </a:pPr>
            <a:r>
              <a:rPr lang="en" sz="1300"/>
              <a:t>Se débarrasser du Breadboard et l’échanger                                                                                                              pour un protoboard</a:t>
            </a:r>
            <a:endParaRPr sz="1300"/>
          </a:p>
          <a:p>
            <a:pPr indent="-311150" lvl="1" marL="914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Souder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★"/>
            </a:pPr>
            <a:r>
              <a:rPr lang="en" sz="1300"/>
              <a:t>Ajuster la tailles des fils électriques</a:t>
            </a:r>
            <a:endParaRPr sz="1300"/>
          </a:p>
        </p:txBody>
      </p:sp>
      <p:sp>
        <p:nvSpPr>
          <p:cNvPr id="277" name="Google Shape;277;p30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78" name="Google Shape;278;p30"/>
          <p:cNvGrpSpPr/>
          <p:nvPr/>
        </p:nvGrpSpPr>
        <p:grpSpPr>
          <a:xfrm>
            <a:off x="8180944" y="637329"/>
            <a:ext cx="336534" cy="318981"/>
            <a:chOff x="5300400" y="3670175"/>
            <a:chExt cx="421300" cy="399325"/>
          </a:xfrm>
        </p:grpSpPr>
        <p:sp>
          <p:nvSpPr>
            <p:cNvPr id="279" name="Google Shape;279;p30"/>
            <p:cNvSpPr/>
            <p:nvPr/>
          </p:nvSpPr>
          <p:spPr>
            <a:xfrm>
              <a:off x="5300400" y="3708025"/>
              <a:ext cx="421300" cy="267450"/>
            </a:xfrm>
            <a:custGeom>
              <a:rect b="b" l="l" r="r" t="t"/>
              <a:pathLst>
                <a:path extrusionOk="0" h="10698" w="16852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30"/>
            <p:cNvSpPr/>
            <p:nvPr/>
          </p:nvSpPr>
          <p:spPr>
            <a:xfrm>
              <a:off x="5498825" y="3670175"/>
              <a:ext cx="24450" cy="25650"/>
            </a:xfrm>
            <a:custGeom>
              <a:rect b="b" l="l" r="r" t="t"/>
              <a:pathLst>
                <a:path extrusionOk="0" h="1026" w="978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30"/>
            <p:cNvSpPr/>
            <p:nvPr/>
          </p:nvSpPr>
          <p:spPr>
            <a:xfrm>
              <a:off x="5366325" y="3987675"/>
              <a:ext cx="61100" cy="81825"/>
            </a:xfrm>
            <a:custGeom>
              <a:rect b="b" l="l" r="r" t="t"/>
              <a:pathLst>
                <a:path extrusionOk="0" h="3273" w="2444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30"/>
            <p:cNvSpPr/>
            <p:nvPr/>
          </p:nvSpPr>
          <p:spPr>
            <a:xfrm>
              <a:off x="5594700" y="3987675"/>
              <a:ext cx="61075" cy="81825"/>
            </a:xfrm>
            <a:custGeom>
              <a:rect b="b" l="l" r="r" t="t"/>
              <a:pathLst>
                <a:path extrusionOk="0" h="3273" w="2443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30"/>
            <p:cNvSpPr/>
            <p:nvPr/>
          </p:nvSpPr>
          <p:spPr>
            <a:xfrm>
              <a:off x="5324825" y="3732450"/>
              <a:ext cx="372475" cy="218600"/>
            </a:xfrm>
            <a:custGeom>
              <a:rect b="b" l="l" r="r" t="t"/>
              <a:pathLst>
                <a:path extrusionOk="0" h="8744" w="14899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84" name="Google Shape;2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2000" y="1895750"/>
            <a:ext cx="3752002" cy="2110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1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3.1 Prochaine étape pour la complétion du produit (suite)</a:t>
            </a:r>
            <a:endParaRPr/>
          </a:p>
        </p:txBody>
      </p:sp>
      <p:sp>
        <p:nvSpPr>
          <p:cNvPr id="291" name="Google Shape;291;p31"/>
          <p:cNvSpPr txBox="1"/>
          <p:nvPr>
            <p:ph idx="1" type="body"/>
          </p:nvPr>
        </p:nvSpPr>
        <p:spPr>
          <a:xfrm>
            <a:off x="1570731" y="1316916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1300"/>
              <a:buChar char="★"/>
            </a:pPr>
            <a:r>
              <a:rPr lang="en" sz="1300"/>
              <a:t>Créer des graphiques et enregistrer nos donnés de pression à l’aide de MATLAB App Designer.</a:t>
            </a:r>
            <a:endParaRPr sz="1300"/>
          </a:p>
        </p:txBody>
      </p:sp>
      <p:sp>
        <p:nvSpPr>
          <p:cNvPr id="292" name="Google Shape;292;p31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3" name="Google Shape;293;p31"/>
          <p:cNvGrpSpPr/>
          <p:nvPr/>
        </p:nvGrpSpPr>
        <p:grpSpPr>
          <a:xfrm>
            <a:off x="8180944" y="637329"/>
            <a:ext cx="336534" cy="318981"/>
            <a:chOff x="5300400" y="3670175"/>
            <a:chExt cx="421300" cy="399325"/>
          </a:xfrm>
        </p:grpSpPr>
        <p:sp>
          <p:nvSpPr>
            <p:cNvPr id="294" name="Google Shape;294;p31"/>
            <p:cNvSpPr/>
            <p:nvPr/>
          </p:nvSpPr>
          <p:spPr>
            <a:xfrm>
              <a:off x="5300400" y="3708025"/>
              <a:ext cx="421300" cy="267450"/>
            </a:xfrm>
            <a:custGeom>
              <a:rect b="b" l="l" r="r" t="t"/>
              <a:pathLst>
                <a:path extrusionOk="0" h="10698" w="16852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31"/>
            <p:cNvSpPr/>
            <p:nvPr/>
          </p:nvSpPr>
          <p:spPr>
            <a:xfrm>
              <a:off x="5498825" y="3670175"/>
              <a:ext cx="24450" cy="25650"/>
            </a:xfrm>
            <a:custGeom>
              <a:rect b="b" l="l" r="r" t="t"/>
              <a:pathLst>
                <a:path extrusionOk="0" h="1026" w="978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31"/>
            <p:cNvSpPr/>
            <p:nvPr/>
          </p:nvSpPr>
          <p:spPr>
            <a:xfrm>
              <a:off x="5366325" y="3987675"/>
              <a:ext cx="61100" cy="81825"/>
            </a:xfrm>
            <a:custGeom>
              <a:rect b="b" l="l" r="r" t="t"/>
              <a:pathLst>
                <a:path extrusionOk="0" h="3273" w="2444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31"/>
            <p:cNvSpPr/>
            <p:nvPr/>
          </p:nvSpPr>
          <p:spPr>
            <a:xfrm>
              <a:off x="5594700" y="3987675"/>
              <a:ext cx="61075" cy="81825"/>
            </a:xfrm>
            <a:custGeom>
              <a:rect b="b" l="l" r="r" t="t"/>
              <a:pathLst>
                <a:path extrusionOk="0" h="3273" w="2443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31"/>
            <p:cNvSpPr/>
            <p:nvPr/>
          </p:nvSpPr>
          <p:spPr>
            <a:xfrm>
              <a:off x="5324825" y="3732450"/>
              <a:ext cx="372475" cy="218600"/>
            </a:xfrm>
            <a:custGeom>
              <a:rect b="b" l="l" r="r" t="t"/>
              <a:pathLst>
                <a:path extrusionOk="0" h="8744" w="14899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99" name="Google Shape;29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0375" y="1777075"/>
            <a:ext cx="4523624" cy="2579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72975" y="2448000"/>
            <a:ext cx="3267225" cy="247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2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7" name="Google Shape;307;p32"/>
          <p:cNvSpPr/>
          <p:nvPr/>
        </p:nvSpPr>
        <p:spPr>
          <a:xfrm>
            <a:off x="4924800" y="1393200"/>
            <a:ext cx="3825600" cy="23571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rotWithShape="0" algn="bl" dir="5400000" dist="476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3.2</a:t>
            </a:r>
            <a:endParaRPr sz="22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Difficultés et leçons apprises </a:t>
            </a:r>
            <a:endParaRPr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Notre Équipe</a:t>
            </a:r>
            <a:endParaRPr/>
          </a:p>
        </p:txBody>
      </p:sp>
      <p:sp>
        <p:nvSpPr>
          <p:cNvPr id="97" name="Google Shape;97;p15"/>
          <p:cNvSpPr txBox="1"/>
          <p:nvPr>
            <p:ph idx="2" type="body"/>
          </p:nvPr>
        </p:nvSpPr>
        <p:spPr>
          <a:xfrm>
            <a:off x="4939200" y="1205288"/>
            <a:ext cx="3811200" cy="80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/>
              <a:t>Moïse Batotele</a:t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B. Sc. A en Génie Électrique / B. Sc. spécialisé en physique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98" name="Google Shape;98;p15"/>
          <p:cNvSpPr txBox="1"/>
          <p:nvPr>
            <p:ph idx="1" type="body"/>
          </p:nvPr>
        </p:nvSpPr>
        <p:spPr>
          <a:xfrm>
            <a:off x="1576275" y="1397700"/>
            <a:ext cx="3482400" cy="33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0" name="Google Shape;100;p15"/>
          <p:cNvGrpSpPr/>
          <p:nvPr/>
        </p:nvGrpSpPr>
        <p:grpSpPr>
          <a:xfrm>
            <a:off x="8160827" y="631951"/>
            <a:ext cx="390214" cy="329725"/>
            <a:chOff x="3918650" y="293075"/>
            <a:chExt cx="488500" cy="412775"/>
          </a:xfrm>
        </p:grpSpPr>
        <p:sp>
          <p:nvSpPr>
            <p:cNvPr id="101" name="Google Shape;101;p15"/>
            <p:cNvSpPr/>
            <p:nvPr/>
          </p:nvSpPr>
          <p:spPr>
            <a:xfrm>
              <a:off x="4085350" y="293675"/>
              <a:ext cx="154500" cy="412175"/>
            </a:xfrm>
            <a:custGeom>
              <a:rect b="b" l="l" r="r" t="t"/>
              <a:pathLst>
                <a:path extrusionOk="0" h="16487" w="618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3918650" y="293075"/>
              <a:ext cx="153900" cy="407275"/>
            </a:xfrm>
            <a:custGeom>
              <a:rect b="b" l="l" r="r" t="t"/>
              <a:pathLst>
                <a:path extrusionOk="0" h="16291" w="6156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4253250" y="298550"/>
              <a:ext cx="153900" cy="406675"/>
            </a:xfrm>
            <a:custGeom>
              <a:rect b="b" l="l" r="r" t="t"/>
              <a:pathLst>
                <a:path extrusionOk="0" h="16267" w="6156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4" name="Google Shape;104;p15"/>
          <p:cNvSpPr txBox="1"/>
          <p:nvPr>
            <p:ph idx="2" type="body"/>
          </p:nvPr>
        </p:nvSpPr>
        <p:spPr>
          <a:xfrm>
            <a:off x="4939200" y="2011988"/>
            <a:ext cx="3811200" cy="80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/>
              <a:t>Joseph Amoussou-Guenou</a:t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B. Sc. A en Génie Civil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105" name="Google Shape;105;p15"/>
          <p:cNvSpPr txBox="1"/>
          <p:nvPr>
            <p:ph idx="2" type="body"/>
          </p:nvPr>
        </p:nvSpPr>
        <p:spPr>
          <a:xfrm>
            <a:off x="4939200" y="2685600"/>
            <a:ext cx="3811200" cy="80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/>
              <a:t>Ismael Dotel Paula</a:t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B. Sc. A en Génie Civil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106" name="Google Shape;106;p15"/>
          <p:cNvSpPr txBox="1"/>
          <p:nvPr>
            <p:ph idx="2" type="body"/>
          </p:nvPr>
        </p:nvSpPr>
        <p:spPr>
          <a:xfrm>
            <a:off x="4939200" y="3365000"/>
            <a:ext cx="3811200" cy="80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/>
              <a:t>Joel Tshisios Kasong</a:t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B. Sc. A en Génie Civil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107" name="Google Shape;107;p15"/>
          <p:cNvSpPr txBox="1"/>
          <p:nvPr>
            <p:ph idx="2" type="body"/>
          </p:nvPr>
        </p:nvSpPr>
        <p:spPr>
          <a:xfrm>
            <a:off x="4939200" y="3973500"/>
            <a:ext cx="3811200" cy="80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/>
              <a:t>AudreyAnn Bleau-Brousseau</a:t>
            </a:r>
            <a:endParaRPr b="1" sz="12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B. Sc. A en Génie Mécanique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pic>
        <p:nvPicPr>
          <p:cNvPr id="108" name="Google Shape;10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2275" y="1288802"/>
            <a:ext cx="1358248" cy="139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11925" y="1235320"/>
            <a:ext cx="1520151" cy="1524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66250" y="2832125"/>
            <a:ext cx="1358249" cy="1867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11925" y="2873275"/>
            <a:ext cx="1585875" cy="1867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445050" y="1906002"/>
            <a:ext cx="1358250" cy="2301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3"/>
          <p:cNvSpPr txBox="1"/>
          <p:nvPr>
            <p:ph type="title"/>
          </p:nvPr>
        </p:nvSpPr>
        <p:spPr>
          <a:xfrm>
            <a:off x="4483099" y="393475"/>
            <a:ext cx="3460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3.2  </a:t>
            </a:r>
            <a:r>
              <a:rPr lang="en" sz="2200"/>
              <a:t>Difficultés et leçons apprises</a:t>
            </a:r>
            <a:endParaRPr/>
          </a:p>
        </p:txBody>
      </p:sp>
      <p:sp>
        <p:nvSpPr>
          <p:cNvPr id="313" name="Google Shape;313;p33"/>
          <p:cNvSpPr txBox="1"/>
          <p:nvPr>
            <p:ph idx="1" type="body"/>
          </p:nvPr>
        </p:nvSpPr>
        <p:spPr>
          <a:xfrm>
            <a:off x="4865550" y="1349150"/>
            <a:ext cx="3776400" cy="355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300"/>
              <a:t>Difficultés</a:t>
            </a:r>
            <a:endParaRPr b="1" sz="1300"/>
          </a:p>
          <a:p>
            <a:pPr indent="-311150" lvl="0" marL="457200" rtl="0" algn="l">
              <a:spcBef>
                <a:spcPts val="600"/>
              </a:spcBef>
              <a:spcAft>
                <a:spcPts val="0"/>
              </a:spcAft>
              <a:buSzPts val="1300"/>
              <a:buChar char="❏"/>
            </a:pPr>
            <a:r>
              <a:rPr lang="en" sz="1300"/>
              <a:t>Ne pas </a:t>
            </a:r>
            <a:r>
              <a:rPr lang="en" sz="1300"/>
              <a:t>altérer</a:t>
            </a:r>
            <a:r>
              <a:rPr lang="en" sz="1300"/>
              <a:t> le son du piano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 sz="1300"/>
              <a:t>Assurer la discrétion tactile et visuelle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 sz="1300"/>
              <a:t>Présenter nos résultats sous forme de graphique</a:t>
            </a:r>
            <a:endParaRPr sz="1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300"/>
              <a:t>Leçons apprises</a:t>
            </a:r>
            <a:endParaRPr b="1" sz="1300"/>
          </a:p>
          <a:p>
            <a:pPr indent="-311150" lvl="0" marL="457200" rtl="0" algn="l">
              <a:spcBef>
                <a:spcPts val="600"/>
              </a:spcBef>
              <a:spcAft>
                <a:spcPts val="0"/>
              </a:spcAft>
              <a:buSzPts val="1300"/>
              <a:buChar char="❏"/>
            </a:pPr>
            <a:r>
              <a:rPr lang="en" sz="1300"/>
              <a:t>L’utilisation de multiples logiciels de dessin techniques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 sz="1300"/>
              <a:t>L’apprentissage du processus de pensée conceptuelle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 sz="1300"/>
              <a:t>L’apprentissage de la coupure à laser, le soudage ainsi que l’arduino et son langage code</a:t>
            </a:r>
            <a:endParaRPr sz="1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314" name="Google Shape;314;p33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15" name="Google Shape;315;p33"/>
          <p:cNvGrpSpPr/>
          <p:nvPr/>
        </p:nvGrpSpPr>
        <p:grpSpPr>
          <a:xfrm>
            <a:off x="8176601" y="649018"/>
            <a:ext cx="355087" cy="295596"/>
            <a:chOff x="1244325" y="314425"/>
            <a:chExt cx="444525" cy="370050"/>
          </a:xfrm>
        </p:grpSpPr>
        <p:sp>
          <p:nvSpPr>
            <p:cNvPr id="316" name="Google Shape;316;p33"/>
            <p:cNvSpPr/>
            <p:nvPr/>
          </p:nvSpPr>
          <p:spPr>
            <a:xfrm>
              <a:off x="1388425" y="463425"/>
              <a:ext cx="143525" cy="143500"/>
            </a:xfrm>
            <a:custGeom>
              <a:rect b="b" l="l" r="r" t="t"/>
              <a:pathLst>
                <a:path extrusionOk="0" h="5740" w="5741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3"/>
            <p:cNvSpPr/>
            <p:nvPr/>
          </p:nvSpPr>
          <p:spPr>
            <a:xfrm>
              <a:off x="1244325" y="314425"/>
              <a:ext cx="444525" cy="370050"/>
            </a:xfrm>
            <a:custGeom>
              <a:rect b="b" l="l" r="r" t="t"/>
              <a:pathLst>
                <a:path extrusionOk="0" h="14802" w="17781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18" name="Google Shape;31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4"/>
          <p:cNvSpPr txBox="1"/>
          <p:nvPr/>
        </p:nvSpPr>
        <p:spPr>
          <a:xfrm>
            <a:off x="690575" y="2209500"/>
            <a:ext cx="6931800" cy="8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Merci!</a:t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Questions?</a:t>
            </a:r>
            <a:endParaRPr sz="9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4" name="Google Shape;324;p34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 des Matières</a:t>
            </a:r>
            <a:endParaRPr/>
          </a:p>
        </p:txBody>
      </p:sp>
      <p:sp>
        <p:nvSpPr>
          <p:cNvPr id="119" name="Google Shape;119;p16"/>
          <p:cNvSpPr txBox="1"/>
          <p:nvPr>
            <p:ph idx="1" type="body"/>
          </p:nvPr>
        </p:nvSpPr>
        <p:spPr>
          <a:xfrm>
            <a:off x="1701000" y="1541700"/>
            <a:ext cx="7049400" cy="344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60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INTRODUCTION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Énoncé</a:t>
            </a:r>
            <a:r>
              <a:rPr lang="en" sz="1300"/>
              <a:t> du problème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Identification des besoins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DÉVELOPPEMENT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Processus de conception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Solution de concept choisi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Matériaux utilisés et coût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Nos prototypes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Rétroactions et améliorations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Notre produit final (incomplet)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CONCLUSION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Prochaine étape pour la complétion du produit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 sz="1300"/>
              <a:t>Difficultés et leçons apprises</a:t>
            </a:r>
            <a:endParaRPr sz="1300"/>
          </a:p>
        </p:txBody>
      </p:sp>
      <p:sp>
        <p:nvSpPr>
          <p:cNvPr id="120" name="Google Shape;120;p16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21" name="Google Shape;121;p16"/>
          <p:cNvGrpSpPr/>
          <p:nvPr/>
        </p:nvGrpSpPr>
        <p:grpSpPr>
          <a:xfrm>
            <a:off x="8160827" y="631951"/>
            <a:ext cx="390214" cy="329725"/>
            <a:chOff x="3918650" y="293075"/>
            <a:chExt cx="488500" cy="412775"/>
          </a:xfrm>
        </p:grpSpPr>
        <p:sp>
          <p:nvSpPr>
            <p:cNvPr id="122" name="Google Shape;122;p16"/>
            <p:cNvSpPr/>
            <p:nvPr/>
          </p:nvSpPr>
          <p:spPr>
            <a:xfrm>
              <a:off x="4085350" y="293675"/>
              <a:ext cx="154500" cy="412175"/>
            </a:xfrm>
            <a:custGeom>
              <a:rect b="b" l="l" r="r" t="t"/>
              <a:pathLst>
                <a:path extrusionOk="0" h="16487" w="618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3918650" y="293075"/>
              <a:ext cx="153900" cy="407275"/>
            </a:xfrm>
            <a:custGeom>
              <a:rect b="b" l="l" r="r" t="t"/>
              <a:pathLst>
                <a:path extrusionOk="0" h="16291" w="6156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4253250" y="298550"/>
              <a:ext cx="153900" cy="406675"/>
            </a:xfrm>
            <a:custGeom>
              <a:rect b="b" l="l" r="r" t="t"/>
              <a:pathLst>
                <a:path extrusionOk="0" h="16267" w="6156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25" name="Google Shape;12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2989" y="1286575"/>
            <a:ext cx="2533261" cy="378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 txBox="1"/>
          <p:nvPr/>
        </p:nvSpPr>
        <p:spPr>
          <a:xfrm>
            <a:off x="865000" y="1635450"/>
            <a:ext cx="6931800" cy="18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191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Font typeface="Montserrat"/>
              <a:buAutoNum type="arabicPeriod"/>
            </a:pPr>
            <a:r>
              <a:rPr b="1" lang="en" sz="30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INTRODUCTION</a:t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67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"/>
              <a:buFont typeface="Montserrat"/>
              <a:buAutoNum type="arabicPeriod"/>
            </a:pPr>
            <a:r>
              <a:rPr b="1" lang="en" sz="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DÉVELOPPEMENT</a:t>
            </a:r>
            <a:endParaRPr b="1" sz="6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67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"/>
              <a:buFont typeface="Montserrat"/>
              <a:buAutoNum type="arabicPeriod"/>
            </a:pPr>
            <a:r>
              <a:rPr b="1" lang="en" sz="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b="1" sz="6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" name="Google Shape;132;p17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1.1 Énoncé du problème</a:t>
            </a:r>
            <a:endParaRPr/>
          </a:p>
        </p:txBody>
      </p:sp>
      <p:sp>
        <p:nvSpPr>
          <p:cNvPr id="138" name="Google Shape;138;p18"/>
          <p:cNvSpPr txBox="1"/>
          <p:nvPr>
            <p:ph idx="1" type="body"/>
          </p:nvPr>
        </p:nvSpPr>
        <p:spPr>
          <a:xfrm>
            <a:off x="1570731" y="1316916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60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Éviter</a:t>
            </a:r>
            <a:r>
              <a:rPr lang="en" sz="1300"/>
              <a:t> les douleurs causés chez les pianistes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Épaules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Dos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Doigts</a:t>
            </a:r>
            <a:endParaRPr sz="1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-311150" lvl="0" marL="457200" rtl="0" algn="l">
              <a:spcBef>
                <a:spcPts val="60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Concevoir un dispositif </a:t>
            </a:r>
            <a:r>
              <a:rPr lang="en" sz="1300"/>
              <a:t>discret</a:t>
            </a:r>
            <a:r>
              <a:rPr lang="en" sz="1300"/>
              <a:t>, peu </a:t>
            </a:r>
            <a:endParaRPr sz="13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300"/>
              <a:t>coûteux</a:t>
            </a:r>
            <a:r>
              <a:rPr lang="en" sz="1300"/>
              <a:t> et </a:t>
            </a:r>
            <a:r>
              <a:rPr lang="en" sz="1300"/>
              <a:t>efficace</a:t>
            </a:r>
            <a:endParaRPr sz="1300"/>
          </a:p>
          <a:p>
            <a:pPr indent="-311150" lvl="1" marL="914400" rtl="0" algn="l">
              <a:spcBef>
                <a:spcPts val="48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Capteur de pression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Microcontrôleur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Code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" sz="1300"/>
              <a:t>Données</a:t>
            </a:r>
            <a:endParaRPr sz="1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-311150" lvl="0" marL="457200" rtl="0" algn="l">
              <a:spcBef>
                <a:spcPts val="60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Pour les pianistes, Le chercheurs et </a:t>
            </a:r>
            <a:endParaRPr sz="13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300"/>
              <a:t>les professeurs de musique</a:t>
            </a:r>
            <a:endParaRPr sz="13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139" name="Google Shape;139;p18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40" name="Google Shape;140;p18"/>
          <p:cNvGrpSpPr/>
          <p:nvPr/>
        </p:nvGrpSpPr>
        <p:grpSpPr>
          <a:xfrm>
            <a:off x="8180944" y="637329"/>
            <a:ext cx="336534" cy="318981"/>
            <a:chOff x="5300400" y="3670175"/>
            <a:chExt cx="421300" cy="399325"/>
          </a:xfrm>
        </p:grpSpPr>
        <p:sp>
          <p:nvSpPr>
            <p:cNvPr id="141" name="Google Shape;141;p18"/>
            <p:cNvSpPr/>
            <p:nvPr/>
          </p:nvSpPr>
          <p:spPr>
            <a:xfrm>
              <a:off x="5300400" y="3708025"/>
              <a:ext cx="421300" cy="267450"/>
            </a:xfrm>
            <a:custGeom>
              <a:rect b="b" l="l" r="r" t="t"/>
              <a:pathLst>
                <a:path extrusionOk="0" h="10698" w="16852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18"/>
            <p:cNvSpPr/>
            <p:nvPr/>
          </p:nvSpPr>
          <p:spPr>
            <a:xfrm>
              <a:off x="5498825" y="3670175"/>
              <a:ext cx="24450" cy="25650"/>
            </a:xfrm>
            <a:custGeom>
              <a:rect b="b" l="l" r="r" t="t"/>
              <a:pathLst>
                <a:path extrusionOk="0" h="1026" w="978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18"/>
            <p:cNvSpPr/>
            <p:nvPr/>
          </p:nvSpPr>
          <p:spPr>
            <a:xfrm>
              <a:off x="5366325" y="3987675"/>
              <a:ext cx="61100" cy="81825"/>
            </a:xfrm>
            <a:custGeom>
              <a:rect b="b" l="l" r="r" t="t"/>
              <a:pathLst>
                <a:path extrusionOk="0" h="3273" w="2444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18"/>
            <p:cNvSpPr/>
            <p:nvPr/>
          </p:nvSpPr>
          <p:spPr>
            <a:xfrm>
              <a:off x="5594700" y="3987675"/>
              <a:ext cx="61075" cy="81825"/>
            </a:xfrm>
            <a:custGeom>
              <a:rect b="b" l="l" r="r" t="t"/>
              <a:pathLst>
                <a:path extrusionOk="0" h="3273" w="2443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18"/>
            <p:cNvSpPr/>
            <p:nvPr/>
          </p:nvSpPr>
          <p:spPr>
            <a:xfrm>
              <a:off x="5324825" y="3732450"/>
              <a:ext cx="372475" cy="218600"/>
            </a:xfrm>
            <a:custGeom>
              <a:rect b="b" l="l" r="r" t="t"/>
              <a:pathLst>
                <a:path extrusionOk="0" h="8744" w="14899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46" name="Google Shape;14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9275" y="2035125"/>
            <a:ext cx="3490199" cy="232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1.2 Identification des besoins</a:t>
            </a:r>
            <a:endParaRPr/>
          </a:p>
        </p:txBody>
      </p:sp>
      <p:sp>
        <p:nvSpPr>
          <p:cNvPr id="153" name="Google Shape;153;p19"/>
          <p:cNvSpPr txBox="1"/>
          <p:nvPr>
            <p:ph idx="1" type="body"/>
          </p:nvPr>
        </p:nvSpPr>
        <p:spPr>
          <a:xfrm>
            <a:off x="1570731" y="1316916"/>
            <a:ext cx="7085700" cy="29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Abordable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Discrèt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N’a aucun effet sur le son que produit le piano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Portable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Durable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Efficace</a:t>
            </a:r>
            <a:endParaRPr sz="1300"/>
          </a:p>
          <a:p>
            <a:pPr indent="-3111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AutoNum type="romanUcPeriod"/>
            </a:pPr>
            <a:r>
              <a:rPr lang="en" sz="1300"/>
              <a:t>Fiable</a:t>
            </a:r>
            <a:endParaRPr sz="1300"/>
          </a:p>
        </p:txBody>
      </p:sp>
      <p:sp>
        <p:nvSpPr>
          <p:cNvPr id="154" name="Google Shape;154;p19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5" name="Google Shape;155;p19"/>
          <p:cNvGrpSpPr/>
          <p:nvPr/>
        </p:nvGrpSpPr>
        <p:grpSpPr>
          <a:xfrm>
            <a:off x="8180944" y="637329"/>
            <a:ext cx="336534" cy="318981"/>
            <a:chOff x="5300400" y="3670175"/>
            <a:chExt cx="421300" cy="399325"/>
          </a:xfrm>
        </p:grpSpPr>
        <p:sp>
          <p:nvSpPr>
            <p:cNvPr id="156" name="Google Shape;156;p19"/>
            <p:cNvSpPr/>
            <p:nvPr/>
          </p:nvSpPr>
          <p:spPr>
            <a:xfrm>
              <a:off x="5300400" y="3708025"/>
              <a:ext cx="421300" cy="267450"/>
            </a:xfrm>
            <a:custGeom>
              <a:rect b="b" l="l" r="r" t="t"/>
              <a:pathLst>
                <a:path extrusionOk="0" h="10698" w="16852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19"/>
            <p:cNvSpPr/>
            <p:nvPr/>
          </p:nvSpPr>
          <p:spPr>
            <a:xfrm>
              <a:off x="5498825" y="3670175"/>
              <a:ext cx="24450" cy="25650"/>
            </a:xfrm>
            <a:custGeom>
              <a:rect b="b" l="l" r="r" t="t"/>
              <a:pathLst>
                <a:path extrusionOk="0" h="1026" w="978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19"/>
            <p:cNvSpPr/>
            <p:nvPr/>
          </p:nvSpPr>
          <p:spPr>
            <a:xfrm>
              <a:off x="5366325" y="3987675"/>
              <a:ext cx="61100" cy="81825"/>
            </a:xfrm>
            <a:custGeom>
              <a:rect b="b" l="l" r="r" t="t"/>
              <a:pathLst>
                <a:path extrusionOk="0" h="3273" w="2444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19"/>
            <p:cNvSpPr/>
            <p:nvPr/>
          </p:nvSpPr>
          <p:spPr>
            <a:xfrm>
              <a:off x="5594700" y="3987675"/>
              <a:ext cx="61075" cy="81825"/>
            </a:xfrm>
            <a:custGeom>
              <a:rect b="b" l="l" r="r" t="t"/>
              <a:pathLst>
                <a:path extrusionOk="0" h="3273" w="2443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19"/>
            <p:cNvSpPr/>
            <p:nvPr/>
          </p:nvSpPr>
          <p:spPr>
            <a:xfrm>
              <a:off x="5324825" y="3732450"/>
              <a:ext cx="372475" cy="218600"/>
            </a:xfrm>
            <a:custGeom>
              <a:rect b="b" l="l" r="r" t="t"/>
              <a:pathLst>
                <a:path extrusionOk="0" h="8744" w="14899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61" name="Google Shape;16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0850" y="1840375"/>
            <a:ext cx="3723150" cy="2483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0"/>
          <p:cNvSpPr txBox="1"/>
          <p:nvPr/>
        </p:nvSpPr>
        <p:spPr>
          <a:xfrm>
            <a:off x="830850" y="1635450"/>
            <a:ext cx="6931800" cy="18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67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"/>
              <a:buFont typeface="Montserrat"/>
              <a:buAutoNum type="arabicPeriod"/>
            </a:pPr>
            <a:r>
              <a:rPr b="1" lang="en" sz="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INTRODUCTION</a:t>
            </a:r>
            <a:endParaRPr b="1" sz="6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191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Font typeface="Montserrat"/>
              <a:buAutoNum type="arabicPeriod"/>
            </a:pPr>
            <a:r>
              <a:rPr b="1" lang="en" sz="30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DÉVELOPPEMENT</a:t>
            </a:r>
            <a:endParaRPr b="1" sz="30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66700" lvl="0" marL="457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"/>
              <a:buFont typeface="Montserrat"/>
              <a:buAutoNum type="arabicPeriod"/>
            </a:pPr>
            <a:r>
              <a:rPr b="1" lang="en" sz="6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b="1" sz="6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20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"/>
          <p:cNvSpPr txBox="1"/>
          <p:nvPr>
            <p:ph idx="1" type="body"/>
          </p:nvPr>
        </p:nvSpPr>
        <p:spPr>
          <a:xfrm>
            <a:off x="1576275" y="1367175"/>
            <a:ext cx="7174200" cy="33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174" name="Google Shape;174;p21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2.1  Processus de conception</a:t>
            </a:r>
            <a:endParaRPr/>
          </a:p>
        </p:txBody>
      </p:sp>
      <p:sp>
        <p:nvSpPr>
          <p:cNvPr id="175" name="Google Shape;175;p21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76" name="Google Shape;176;p21"/>
          <p:cNvGrpSpPr/>
          <p:nvPr/>
        </p:nvGrpSpPr>
        <p:grpSpPr>
          <a:xfrm>
            <a:off x="8247163" y="629034"/>
            <a:ext cx="205851" cy="335576"/>
            <a:chOff x="6730350" y="2315900"/>
            <a:chExt cx="257700" cy="420100"/>
          </a:xfrm>
        </p:grpSpPr>
        <p:sp>
          <p:nvSpPr>
            <p:cNvPr id="177" name="Google Shape;177;p21"/>
            <p:cNvSpPr/>
            <p:nvPr/>
          </p:nvSpPr>
          <p:spPr>
            <a:xfrm>
              <a:off x="6807900" y="2671250"/>
              <a:ext cx="102600" cy="22625"/>
            </a:xfrm>
            <a:custGeom>
              <a:rect b="b" l="l" r="r" t="t"/>
              <a:pathLst>
                <a:path extrusionOk="0" h="905" w="4104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21"/>
            <p:cNvSpPr/>
            <p:nvPr/>
          </p:nvSpPr>
          <p:spPr>
            <a:xfrm>
              <a:off x="6807900" y="2636450"/>
              <a:ext cx="102600" cy="22625"/>
            </a:xfrm>
            <a:custGeom>
              <a:rect b="b" l="l" r="r" t="t"/>
              <a:pathLst>
                <a:path extrusionOk="0" h="905" w="4104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21"/>
            <p:cNvSpPr/>
            <p:nvPr/>
          </p:nvSpPr>
          <p:spPr>
            <a:xfrm>
              <a:off x="6807900" y="2706075"/>
              <a:ext cx="102600" cy="29925"/>
            </a:xfrm>
            <a:custGeom>
              <a:rect b="b" l="l" r="r" t="t"/>
              <a:pathLst>
                <a:path extrusionOk="0" h="1197" w="4104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21"/>
            <p:cNvSpPr/>
            <p:nvPr/>
          </p:nvSpPr>
          <p:spPr>
            <a:xfrm>
              <a:off x="6811575" y="2463675"/>
              <a:ext cx="95275" cy="160600"/>
            </a:xfrm>
            <a:custGeom>
              <a:rect b="b" l="l" r="r" t="t"/>
              <a:pathLst>
                <a:path extrusionOk="0" h="6424" w="3811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21"/>
            <p:cNvSpPr/>
            <p:nvPr/>
          </p:nvSpPr>
          <p:spPr>
            <a:xfrm>
              <a:off x="6730350" y="2315900"/>
              <a:ext cx="257700" cy="308375"/>
            </a:xfrm>
            <a:custGeom>
              <a:rect b="b" l="l" r="r" t="t"/>
              <a:pathLst>
                <a:path extrusionOk="0" h="12335" w="10308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82" name="Google Shape;182;p21"/>
          <p:cNvPicPr preferRelativeResize="0"/>
          <p:nvPr/>
        </p:nvPicPr>
        <p:blipFill rotWithShape="1">
          <a:blip r:embed="rId4">
            <a:alphaModFix/>
          </a:blip>
          <a:srcRect b="45212" l="16807" r="13394" t="7896"/>
          <a:stretch/>
        </p:blipFill>
        <p:spPr>
          <a:xfrm>
            <a:off x="1576275" y="1367169"/>
            <a:ext cx="7174200" cy="3614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"/>
          <p:cNvSpPr txBox="1"/>
          <p:nvPr>
            <p:ph type="title"/>
          </p:nvPr>
        </p:nvSpPr>
        <p:spPr>
          <a:xfrm>
            <a:off x="1182200" y="393475"/>
            <a:ext cx="67395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2.2 Solution de concepts choisis</a:t>
            </a:r>
            <a:endParaRPr/>
          </a:p>
        </p:txBody>
      </p:sp>
      <p:sp>
        <p:nvSpPr>
          <p:cNvPr id="189" name="Google Shape;189;p22"/>
          <p:cNvSpPr txBox="1"/>
          <p:nvPr>
            <p:ph idx="3" type="body"/>
          </p:nvPr>
        </p:nvSpPr>
        <p:spPr>
          <a:xfrm>
            <a:off x="1670401" y="1375225"/>
            <a:ext cx="70800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Emplacement du système</a:t>
            </a:r>
            <a:endParaRPr b="1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➔"/>
            </a:pPr>
            <a:r>
              <a:rPr lang="en"/>
              <a:t>Emplacement des capteurs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➔"/>
            </a:pPr>
            <a:r>
              <a:rPr lang="en"/>
              <a:t>Regroupement des fils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➔"/>
            </a:pPr>
            <a:r>
              <a:rPr lang="en"/>
              <a:t>Emplacement de l’arduino</a:t>
            </a:r>
            <a:endParaRPr/>
          </a:p>
        </p:txBody>
      </p:sp>
      <p:sp>
        <p:nvSpPr>
          <p:cNvPr id="190" name="Google Shape;190;p22"/>
          <p:cNvSpPr txBox="1"/>
          <p:nvPr>
            <p:ph idx="12" type="sldNum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1" name="Google Shape;191;p22"/>
          <p:cNvSpPr/>
          <p:nvPr/>
        </p:nvSpPr>
        <p:spPr>
          <a:xfrm>
            <a:off x="8191382" y="636358"/>
            <a:ext cx="320958" cy="320938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1700" y="393475"/>
            <a:ext cx="866632" cy="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97950" y="1335050"/>
            <a:ext cx="3672974" cy="3672974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1670400" y="4436925"/>
            <a:ext cx="216600" cy="232200"/>
          </a:xfrm>
          <a:prstGeom prst="ellipse">
            <a:avLst/>
          </a:prstGeom>
          <a:solidFill>
            <a:srgbClr val="00FFFF"/>
          </a:solidFill>
          <a:ln cap="flat" cmpd="sng" w="952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2"/>
          <p:cNvSpPr/>
          <p:nvPr/>
        </p:nvSpPr>
        <p:spPr>
          <a:xfrm>
            <a:off x="2424075" y="4436913"/>
            <a:ext cx="216600" cy="232200"/>
          </a:xfrm>
          <a:prstGeom prst="ellipse">
            <a:avLst/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2"/>
          <p:cNvSpPr/>
          <p:nvPr/>
        </p:nvSpPr>
        <p:spPr>
          <a:xfrm>
            <a:off x="3177750" y="4436925"/>
            <a:ext cx="216600" cy="232200"/>
          </a:xfrm>
          <a:prstGeom prst="ellipse">
            <a:avLst/>
          </a:prstGeom>
          <a:solidFill>
            <a:srgbClr val="FF00FF"/>
          </a:solidFill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2"/>
          <p:cNvSpPr/>
          <p:nvPr/>
        </p:nvSpPr>
        <p:spPr>
          <a:xfrm>
            <a:off x="3931425" y="4436913"/>
            <a:ext cx="216600" cy="232200"/>
          </a:xfrm>
          <a:prstGeom prst="ellipse">
            <a:avLst/>
          </a:prstGeom>
          <a:solidFill>
            <a:srgbClr val="A05C20"/>
          </a:solidFill>
          <a:ln cap="flat" cmpd="sng" w="9525">
            <a:solidFill>
              <a:srgbClr val="A05C2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2"/>
          <p:cNvSpPr/>
          <p:nvPr/>
        </p:nvSpPr>
        <p:spPr>
          <a:xfrm>
            <a:off x="4685100" y="4436925"/>
            <a:ext cx="216600" cy="2322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2"/>
          <p:cNvSpPr txBox="1"/>
          <p:nvPr/>
        </p:nvSpPr>
        <p:spPr>
          <a:xfrm>
            <a:off x="1314600" y="4749925"/>
            <a:ext cx="3942900" cy="2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FD966"/>
                </a:solidFill>
                <a:hlinkClick r:id="rId6"/>
              </a:rPr>
              <a:t>https://millerps.com/product/yamaha-gc1ta/</a:t>
            </a:r>
            <a:r>
              <a:rPr lang="en">
                <a:solidFill>
                  <a:srgbClr val="CACACA"/>
                </a:solidFill>
              </a:rPr>
              <a:t> </a:t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set template">
  <a:themeElements>
    <a:clrScheme name="Custom 347">
      <a:dk1>
        <a:srgbClr val="434343"/>
      </a:dk1>
      <a:lt1>
        <a:srgbClr val="FFFFFF"/>
      </a:lt1>
      <a:dk2>
        <a:srgbClr val="D9D9D9"/>
      </a:dk2>
      <a:lt2>
        <a:srgbClr val="FFFFFF"/>
      </a:lt2>
      <a:accent1>
        <a:srgbClr val="FFB000"/>
      </a:accent1>
      <a:accent2>
        <a:srgbClr val="FFE19E"/>
      </a:accent2>
      <a:accent3>
        <a:srgbClr val="6D9EEB"/>
      </a:accent3>
      <a:accent4>
        <a:srgbClr val="C9DAF8"/>
      </a:accent4>
      <a:accent5>
        <a:srgbClr val="93C47D"/>
      </a:accent5>
      <a:accent6>
        <a:srgbClr val="D9EAD3"/>
      </a:accent6>
      <a:hlink>
        <a:srgbClr val="FF990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