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Raleway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84B4055-8750-4D40-BC5A-8797DBDDEA4C}">
  <a:tblStyle styleId="{584B4055-8750-4D40-BC5A-8797DBDDEA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7B38D5B-0FB6-4BC0-B4E8-70511E93986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La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32" Type="http://schemas.openxmlformats.org/officeDocument/2006/relationships/font" Target="fonts/Lato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A22 of the 2022 fall semester of GNG1103, our names are () () () () and we’re here to present our prototype and take you through our design process.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92b8bcd643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92b8bcd643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92b8bcd643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92b8bcd643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92b8bcd643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92b8bcd643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92b8bcd643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92b8bcd643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92b8bcd643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92b8bcd643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92b8bcd643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192b8bcd643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92b8bcd643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92b8bcd643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92b8bcd643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92b8bcd643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92b8bcd643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92b8bcd643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92b8bcd643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92b8bcd643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Developed after the first client meeting, we have used it to guide our design decisions throughout the design process.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92b8bcd643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92b8bcd643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(read out needs) (say the difference between MTR and TEP) (Say the Design Criteria parts) (Level of Importance)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92b8bcd643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92b8bcd643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92b8bcd643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92b8bcd643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9358381408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9358381408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As seen in the table, the jet concept has the highest score, however, the brush concept is close behind. We decided to take the best aspects of all concepts; taking the enclosed design on rollers from the brush concept, the sanitol from the soak, and the jets from the jet concept and implemented them into our final concept.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92cc72377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92cc72377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92cc72377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92cc72377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92b8bcd643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92b8bcd643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 J - GNG 1103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5"/>
              <a:buFont typeface="Arial"/>
              <a:buNone/>
            </a:pPr>
            <a:r>
              <a:rPr lang="en"/>
              <a:t>Neal Anzengruber, Jordan Malench, Jon Plater, Abdullah Osama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/>
          <p:nvPr/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Conceptual Design → Prototype I </a:t>
            </a:r>
            <a:endParaRPr b="1" sz="26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4" name="Google Shape;144;p22"/>
          <p:cNvPicPr preferRelativeResize="0"/>
          <p:nvPr/>
        </p:nvPicPr>
        <p:blipFill rotWithShape="1">
          <a:blip r:embed="rId3">
            <a:alphaModFix/>
          </a:blip>
          <a:srcRect b="0" l="3815" r="3117" t="13948"/>
          <a:stretch/>
        </p:blipFill>
        <p:spPr>
          <a:xfrm>
            <a:off x="5143525" y="1935175"/>
            <a:ext cx="3720097" cy="282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2"/>
          <p:cNvPicPr preferRelativeResize="0"/>
          <p:nvPr/>
        </p:nvPicPr>
        <p:blipFill rotWithShape="1">
          <a:blip r:embed="rId4">
            <a:alphaModFix/>
          </a:blip>
          <a:srcRect b="30637" l="0" r="0" t="0"/>
          <a:stretch/>
        </p:blipFill>
        <p:spPr>
          <a:xfrm>
            <a:off x="388300" y="2166999"/>
            <a:ext cx="3630000" cy="23585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6" name="Google Shape;146;p22"/>
          <p:cNvCxnSpPr>
            <a:stCxn id="145" idx="3"/>
            <a:endCxn id="144" idx="1"/>
          </p:cNvCxnSpPr>
          <p:nvPr/>
        </p:nvCxnSpPr>
        <p:spPr>
          <a:xfrm>
            <a:off x="4018300" y="3346274"/>
            <a:ext cx="1125300" cy="0"/>
          </a:xfrm>
          <a:prstGeom prst="straightConnector1">
            <a:avLst/>
          </a:prstGeom>
          <a:noFill/>
          <a:ln cap="flat" cmpd="sng" w="38100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3"/>
          <p:cNvPicPr preferRelativeResize="0"/>
          <p:nvPr/>
        </p:nvPicPr>
        <p:blipFill rotWithShape="1">
          <a:blip r:embed="rId3">
            <a:alphaModFix/>
          </a:blip>
          <a:srcRect b="0" l="1001" r="824" t="13948"/>
          <a:stretch/>
        </p:blipFill>
        <p:spPr>
          <a:xfrm>
            <a:off x="0" y="944313"/>
            <a:ext cx="5153449" cy="371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3"/>
          <p:cNvSpPr txBox="1"/>
          <p:nvPr/>
        </p:nvSpPr>
        <p:spPr>
          <a:xfrm>
            <a:off x="5203775" y="1737950"/>
            <a:ext cx="3867600" cy="23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2-step cleaning process (Sanitol)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Table-mount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Boards manually slid along rollers 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4 pressure washing jets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53" name="Google Shape;153;p23"/>
          <p:cNvCxnSpPr/>
          <p:nvPr/>
        </p:nvCxnSpPr>
        <p:spPr>
          <a:xfrm flipH="1">
            <a:off x="3676675" y="2953500"/>
            <a:ext cx="1788300" cy="281400"/>
          </a:xfrm>
          <a:prstGeom prst="straightConnector1">
            <a:avLst/>
          </a:prstGeom>
          <a:noFill/>
          <a:ln cap="flat" cmpd="sng" w="38100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4" name="Google Shape;154;p23"/>
          <p:cNvCxnSpPr/>
          <p:nvPr/>
        </p:nvCxnSpPr>
        <p:spPr>
          <a:xfrm rot="10800000">
            <a:off x="2511475" y="2451250"/>
            <a:ext cx="2953500" cy="974400"/>
          </a:xfrm>
          <a:prstGeom prst="straightConnector1">
            <a:avLst/>
          </a:prstGeom>
          <a:noFill/>
          <a:ln cap="flat" cmpd="sng" w="38100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4"/>
          <p:cNvPicPr preferRelativeResize="0"/>
          <p:nvPr/>
        </p:nvPicPr>
        <p:blipFill rotWithShape="1">
          <a:blip r:embed="rId3">
            <a:alphaModFix/>
          </a:blip>
          <a:srcRect b="11108" l="18990" r="17282" t="21112"/>
          <a:stretch/>
        </p:blipFill>
        <p:spPr>
          <a:xfrm>
            <a:off x="5896900" y="2571750"/>
            <a:ext cx="2953499" cy="232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1900" y="669450"/>
            <a:ext cx="6107051" cy="313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4"/>
          <p:cNvSpPr/>
          <p:nvPr/>
        </p:nvSpPr>
        <p:spPr>
          <a:xfrm>
            <a:off x="703225" y="1426525"/>
            <a:ext cx="894000" cy="894000"/>
          </a:xfrm>
          <a:prstGeom prst="ellipse">
            <a:avLst/>
          </a:prstGeom>
          <a:noFill/>
          <a:ln cap="flat" cmpd="sng" w="38100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2" name="Google Shape;162;p24"/>
          <p:cNvCxnSpPr>
            <a:stCxn id="161" idx="5"/>
            <a:endCxn id="163" idx="2"/>
          </p:cNvCxnSpPr>
          <p:nvPr/>
        </p:nvCxnSpPr>
        <p:spPr>
          <a:xfrm>
            <a:off x="1466302" y="2189602"/>
            <a:ext cx="4500900" cy="1544400"/>
          </a:xfrm>
          <a:prstGeom prst="straightConnector1">
            <a:avLst/>
          </a:prstGeom>
          <a:noFill/>
          <a:ln cap="flat" cmpd="sng" w="38100">
            <a:solidFill>
              <a:srgbClr val="1A1A1A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3" name="Google Shape;163;p24"/>
          <p:cNvSpPr/>
          <p:nvPr/>
        </p:nvSpPr>
        <p:spPr>
          <a:xfrm>
            <a:off x="5967250" y="2327688"/>
            <a:ext cx="2812800" cy="2812800"/>
          </a:xfrm>
          <a:prstGeom prst="ellipse">
            <a:avLst/>
          </a:prstGeom>
          <a:noFill/>
          <a:ln cap="flat" cmpd="sng" w="38100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/>
          <p:nvPr/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74" name="Google Shape;174;p26"/>
          <p:cNvSpPr txBox="1"/>
          <p:nvPr/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5" name="Google Shape;175;p26"/>
          <p:cNvPicPr preferRelativeResize="0"/>
          <p:nvPr/>
        </p:nvPicPr>
        <p:blipFill rotWithShape="1">
          <a:blip r:embed="rId3">
            <a:alphaModFix/>
          </a:blip>
          <a:srcRect b="0" l="0" r="0" t="2085"/>
          <a:stretch/>
        </p:blipFill>
        <p:spPr>
          <a:xfrm>
            <a:off x="104600" y="2119675"/>
            <a:ext cx="4764550" cy="283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4850" y="540750"/>
            <a:ext cx="4028725" cy="261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II</a:t>
            </a:r>
            <a:endParaRPr/>
          </a:p>
        </p:txBody>
      </p:sp>
      <p:sp>
        <p:nvSpPr>
          <p:cNvPr id="182" name="Google Shape;182;p27"/>
          <p:cNvSpPr txBox="1"/>
          <p:nvPr/>
        </p:nvSpPr>
        <p:spPr>
          <a:xfrm>
            <a:off x="729450" y="2005525"/>
            <a:ext cx="79065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Tests the “Framing/Structural” subsystem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Allowances made for spray system (nozzles, tubing etc.) and PVC rollers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Drainage System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Waterproof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Structurally Sound (stress tests conducted)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More enclosed system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" name="Google Shape;187;p28"/>
          <p:cNvGraphicFramePr/>
          <p:nvPr/>
        </p:nvGraphicFramePr>
        <p:xfrm>
          <a:off x="2824300" y="61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{37B38D5B-0FB6-4BC0-B4E8-70511E939864}</a:tableStyleId>
              </a:tblPr>
              <a:tblGrid>
                <a:gridCol w="1579925"/>
                <a:gridCol w="1579925"/>
                <a:gridCol w="1579925"/>
                <a:gridCol w="1579925"/>
              </a:tblGrid>
              <a:tr h="38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Material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Cost/Unit (Cad)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Quantity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Cost Total (Cad)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</a:tr>
              <a:tr h="38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PVC Pipe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11.49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11.49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8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Bearings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11.99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11.99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586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PVC 90 degree bends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0.59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8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PVC End Cap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1.19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1.19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8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Nozzles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3.93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15.72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586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PVC T Joints (threaded)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0.85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3.40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66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Connectors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4.67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18.68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66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Total Before Tax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63.06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</a:tr>
              <a:tr h="366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Total After Tax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71.26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9CB9C"/>
                    </a:solidFill>
                  </a:tcPr>
                </a:tc>
              </a:tr>
            </a:tbl>
          </a:graphicData>
        </a:graphic>
      </p:graphicFrame>
      <p:sp>
        <p:nvSpPr>
          <p:cNvPr id="188" name="Google Shape;188;p28"/>
          <p:cNvSpPr txBox="1"/>
          <p:nvPr/>
        </p:nvSpPr>
        <p:spPr>
          <a:xfrm>
            <a:off x="3619500" y="-31750"/>
            <a:ext cx="60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9" name="Google Shape;189;p28"/>
          <p:cNvSpPr txBox="1"/>
          <p:nvPr/>
        </p:nvSpPr>
        <p:spPr>
          <a:xfrm>
            <a:off x="128600" y="1363025"/>
            <a:ext cx="25116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latin typeface="Raleway"/>
                <a:ea typeface="Raleway"/>
                <a:cs typeface="Raleway"/>
                <a:sym typeface="Raleway"/>
              </a:rPr>
              <a:t>Updated Bill of </a:t>
            </a:r>
            <a:endParaRPr b="1" sz="23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latin typeface="Raleway"/>
                <a:ea typeface="Raleway"/>
                <a:cs typeface="Raleway"/>
                <a:sym typeface="Raleway"/>
              </a:rPr>
              <a:t>Materials</a:t>
            </a:r>
            <a:endParaRPr b="1" sz="23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195" name="Google Shape;195;p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Update Bill of Materials further (extra budget to allocate)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Second subsystem of pressure jets could be built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More automated system (perhaps add an automatic belt)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Work on the Plumbing/Cleaning subsystem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Combining the subsystems into a final design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Test our prototype further </a:t>
            </a:r>
            <a:endParaRPr sz="16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01" name="Google Shape;201;p3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Complicated isn’t always better, </a:t>
            </a:r>
            <a:r>
              <a:rPr lang="en" sz="1600"/>
              <a:t>sometimes</a:t>
            </a:r>
            <a:r>
              <a:rPr lang="en" sz="1600"/>
              <a:t> simpler is more feasible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Design process makes you slow down with application process, but usually gives more time to analyze your prototypes, which eventually allows you to have a better and studied final product.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It’s difficult to create moving water systems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Group work and listening to  different opinions and feedbacks are important aspect in designing.</a:t>
            </a:r>
            <a:endParaRPr sz="1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/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Problem Statement </a:t>
            </a:r>
            <a:endParaRPr b="1" sz="26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057050" y="2298300"/>
            <a:ext cx="7361100" cy="206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“Growcer require a simple, easy-to-use system (ideally automated) for their farmers to clean the algae buildup off of the polyurethane boards inside their portable hydroponic units.”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/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Client Needs and Design Criteria</a:t>
            </a:r>
            <a:endParaRPr b="1" sz="26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aphicFrame>
        <p:nvGraphicFramePr>
          <p:cNvPr id="99" name="Google Shape;99;p15"/>
          <p:cNvGraphicFramePr/>
          <p:nvPr/>
        </p:nvGraphicFramePr>
        <p:xfrm>
          <a:off x="729450" y="1974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{584B4055-8750-4D40-BC5A-8797DBDDEA4C}</a:tableStyleId>
              </a:tblPr>
              <a:tblGrid>
                <a:gridCol w="900825"/>
                <a:gridCol w="1864500"/>
                <a:gridCol w="1784125"/>
                <a:gridCol w="3377650"/>
              </a:tblGrid>
              <a:tr h="182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Number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Needs of client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Level of Importance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Design Criteria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</a:tcPr>
                </a:tc>
              </a:tr>
              <a:tr h="38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Manual Time Required / Automation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★★★★★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Reduces manual labor time for cleaning boards from 6-8 hours to 3-4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Ease of Use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★★★★★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Limited training(less than 1 hour), Low complexity while operating, Quick set up time (Less than 10 minutes)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8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Cleaning Effectiveness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★★★★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Can remove algae growth so that build up is not visible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Cost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★★★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Ideally a low cost, however time saved is worth more than the cost of the product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16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Space Taken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★★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Fits in given wall mount or table mount area (48”x 72” for table &amp; 36” x 24 for Wall) allotment 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Time Efficient Process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★★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Cleaning process is automated or semi automated to reduce human involvement</a:t>
                      </a:r>
                      <a:endParaRPr sz="11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Conceptual Ideas</a:t>
            </a:r>
            <a:endParaRPr/>
          </a:p>
        </p:txBody>
      </p:sp>
      <p:pic>
        <p:nvPicPr>
          <p:cNvPr id="105" name="Google Shape;105;p16"/>
          <p:cNvPicPr preferRelativeResize="0"/>
          <p:nvPr/>
        </p:nvPicPr>
        <p:blipFill rotWithShape="1">
          <a:blip r:embed="rId3">
            <a:alphaModFix/>
          </a:blip>
          <a:srcRect b="0" l="4049" r="0" t="0"/>
          <a:stretch/>
        </p:blipFill>
        <p:spPr>
          <a:xfrm rot="-5400000">
            <a:off x="4111887" y="1677338"/>
            <a:ext cx="2582301" cy="3491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501" y="2341930"/>
            <a:ext cx="3491976" cy="2162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6"/>
          <p:cNvPicPr preferRelativeResize="0"/>
          <p:nvPr/>
        </p:nvPicPr>
        <p:blipFill rotWithShape="1">
          <a:blip r:embed="rId5">
            <a:alphaModFix/>
          </a:blip>
          <a:srcRect b="0" l="2561" r="4639" t="0"/>
          <a:stretch/>
        </p:blipFill>
        <p:spPr>
          <a:xfrm>
            <a:off x="6215425" y="258025"/>
            <a:ext cx="2645249" cy="2777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729450" y="13203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Ranking of Concepts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" name="Google Shape;117;p18"/>
          <p:cNvGraphicFramePr/>
          <p:nvPr/>
        </p:nvGraphicFramePr>
        <p:xfrm>
          <a:off x="1680738" y="796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{584B4055-8750-4D40-BC5A-8797DBDDEA4C}</a:tableStyleId>
              </a:tblPr>
              <a:tblGrid>
                <a:gridCol w="1060875"/>
                <a:gridCol w="940075"/>
                <a:gridCol w="899850"/>
                <a:gridCol w="1161525"/>
                <a:gridCol w="1624550"/>
              </a:tblGrid>
              <a:tr h="279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Devices of Comparison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 hMerge="1"/>
                <a:tc hMerge="1"/>
                <a:tc hMerge="1"/>
              </a:tr>
              <a:tr h="369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Design Specifications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Importance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Brush Concept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Jet Concept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Soak Concept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</a:tr>
              <a:tr h="369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Time Efficient Process 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506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Manual Time Required / Automation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369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Cleaning Effectiveness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32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Cost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32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Space Taken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32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Ease of Use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/>
                </a:tc>
              </a:tr>
              <a:tr h="234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Score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75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80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59</a:t>
                      </a:r>
                      <a:endParaRPr b="1" sz="12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63500" marB="63500" marR="63500" marL="63500"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/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1A1A1A"/>
                </a:solidFill>
                <a:latin typeface="Raleway"/>
                <a:ea typeface="Raleway"/>
                <a:cs typeface="Raleway"/>
                <a:sym typeface="Raleway"/>
              </a:rPr>
              <a:t>Final Concept</a:t>
            </a:r>
            <a:endParaRPr b="1" sz="2600">
              <a:solidFill>
                <a:srgbClr val="1A1A1A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23" name="Google Shape;123;p19"/>
          <p:cNvSpPr txBox="1"/>
          <p:nvPr/>
        </p:nvSpPr>
        <p:spPr>
          <a:xfrm>
            <a:off x="1057050" y="2298300"/>
            <a:ext cx="7361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4" name="Google Shape;12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4150" y="765349"/>
            <a:ext cx="4093251" cy="3834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/>
          <p:nvPr/>
        </p:nvSpPr>
        <p:spPr>
          <a:xfrm>
            <a:off x="403600" y="1853850"/>
            <a:ext cx="30948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●"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Wall-mounted power jet system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●"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2-step process bedding a pre soak/spray/wipe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3125" y="2667600"/>
            <a:ext cx="3219967" cy="225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0"/>
          <p:cNvPicPr preferRelativeResize="0"/>
          <p:nvPr/>
        </p:nvPicPr>
        <p:blipFill rotWithShape="1">
          <a:blip r:embed="rId3">
            <a:alphaModFix/>
          </a:blip>
          <a:srcRect b="28166" l="-4427" r="0" t="0"/>
          <a:stretch/>
        </p:blipFill>
        <p:spPr>
          <a:xfrm>
            <a:off x="2672875" y="1020663"/>
            <a:ext cx="6196851" cy="3993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0"/>
          <p:cNvPicPr preferRelativeResize="0"/>
          <p:nvPr/>
        </p:nvPicPr>
        <p:blipFill rotWithShape="1">
          <a:blip r:embed="rId3">
            <a:alphaModFix/>
          </a:blip>
          <a:srcRect b="0" l="0" r="0" t="70442"/>
          <a:stretch/>
        </p:blipFill>
        <p:spPr>
          <a:xfrm>
            <a:off x="95424" y="751975"/>
            <a:ext cx="4412874" cy="1221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>
            <p:ph type="title"/>
          </p:nvPr>
        </p:nvSpPr>
        <p:spPr>
          <a:xfrm>
            <a:off x="698500" y="1343325"/>
            <a:ext cx="23178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Old Bill of Materials </a:t>
            </a:r>
            <a:endParaRPr/>
          </a:p>
        </p:txBody>
      </p:sp>
      <p:graphicFrame>
        <p:nvGraphicFramePr>
          <p:cNvPr id="138" name="Google Shape;138;p21"/>
          <p:cNvGraphicFramePr/>
          <p:nvPr/>
        </p:nvGraphicFramePr>
        <p:xfrm>
          <a:off x="2640100" y="559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{37B38D5B-0FB6-4BC0-B4E8-70511E939864}</a:tableStyleId>
              </a:tblPr>
              <a:tblGrid>
                <a:gridCol w="1625975"/>
                <a:gridCol w="1625975"/>
                <a:gridCol w="1625975"/>
                <a:gridCol w="1625975"/>
              </a:tblGrid>
              <a:tr h="34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Material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Cost/Unit (Cad)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Quantity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Cost Total (Cad)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F9900"/>
                    </a:solidFill>
                  </a:tcPr>
                </a:tc>
              </a:tr>
              <a:tr h="34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PVC Pipe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11.49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11.49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4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Bearings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11.99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11.99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528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PVC 90 degree bends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0.59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4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PVC End Cap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1.19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1.19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4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Nozzles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3.93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15.72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528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PVC T Joints (threaded)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0.85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3.40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31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Connectors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4.67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18.68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31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Base Board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8.58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8.58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31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Framing Wood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5.45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5.45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331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Total Before Tax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77.09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CE5CD"/>
                    </a:solidFill>
                  </a:tcPr>
                </a:tc>
              </a:tr>
              <a:tr h="331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Total After Tax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87.11</a:t>
                      </a:r>
                      <a:endParaRPr sz="1000"/>
                    </a:p>
                  </a:txBody>
                  <a:tcPr marT="91425" marB="91425" marR="91425" marL="91425">
                    <a:solidFill>
                      <a:srgbClr val="F9CB9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