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Nunito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Nunito-bold.fntdata"/><Relationship Id="rId12" Type="http://schemas.openxmlformats.org/officeDocument/2006/relationships/font" Target="fonts/Nuni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Nunito-boldItalic.fntdata"/><Relationship Id="rId14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d534163aca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d534163aca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d534163aca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2d534163aca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d534163aca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2d534163aca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d534163aca_0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2d534163aca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d534163aca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d534163aca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Bat Box Prototype</a:t>
            </a:r>
            <a:endParaRPr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Ryan M, Ryan E, Ilaria S, Anna W, Keith K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Rough Design Sketch</a:t>
            </a:r>
            <a:endParaRPr/>
          </a:p>
        </p:txBody>
      </p:sp>
      <p:sp>
        <p:nvSpPr>
          <p:cNvPr id="135" name="Google Shape;135;p14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Solar Panel:</a:t>
            </a: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Positioned on the roof to provide energy for any additional features, such as lighting or sensors.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Motion Sensor:</a:t>
            </a: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 small sensor at the entrance, used for monitoring bat movements.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Ventilation and Insulation:</a:t>
            </a: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Ensures bats are comfortable and provides </a:t>
            </a: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thermoregulation</a:t>
            </a: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Structural Details:</a:t>
            </a: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Includes a slanted roof for water runoff, an overhang to protect from rain, and internal grooves to assist bats with roosting and climbing.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6" name="Google Shape;136;p14"/>
          <p:cNvPicPr preferRelativeResize="0"/>
          <p:nvPr/>
        </p:nvPicPr>
        <p:blipFill rotWithShape="1">
          <a:blip r:embed="rId3">
            <a:alphaModFix/>
          </a:blip>
          <a:srcRect b="1487" l="0" r="0" t="0"/>
          <a:stretch/>
        </p:blipFill>
        <p:spPr>
          <a:xfrm>
            <a:off x="5225150" y="205825"/>
            <a:ext cx="3712326" cy="4721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5"/>
          <p:cNvSpPr txBox="1"/>
          <p:nvPr>
            <p:ph type="title"/>
          </p:nvPr>
        </p:nvSpPr>
        <p:spPr>
          <a:xfrm>
            <a:off x="819150" y="845600"/>
            <a:ext cx="32922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Circuit Design</a:t>
            </a:r>
            <a:endParaRPr/>
          </a:p>
        </p:txBody>
      </p:sp>
      <p:sp>
        <p:nvSpPr>
          <p:cNvPr id="142" name="Google Shape;142;p15"/>
          <p:cNvSpPr txBox="1"/>
          <p:nvPr>
            <p:ph idx="1" type="body"/>
          </p:nvPr>
        </p:nvSpPr>
        <p:spPr>
          <a:xfrm>
            <a:off x="819150" y="1990725"/>
            <a:ext cx="32922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9845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imes New Roman"/>
              <a:buChar char="➔"/>
            </a:pPr>
            <a:r>
              <a:rPr lang="en" sz="1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circuit design shows a ultrasonic sensor, temperature sensor, battery, and solar panel all connected to an Arduino Uno.</a:t>
            </a:r>
            <a:endParaRPr sz="11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45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imes New Roman"/>
              <a:buChar char="➔"/>
            </a:pPr>
            <a:r>
              <a:rPr lang="en" sz="1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this setup, the battery acts as backup power for the components; however, in our real design, the battery will directly power the Arduino. The software that we used did not allow using the battery to power the Arduino.</a:t>
            </a:r>
            <a:endParaRPr/>
          </a:p>
        </p:txBody>
      </p:sp>
      <p:pic>
        <p:nvPicPr>
          <p:cNvPr id="143" name="Google Shape;143;p15"/>
          <p:cNvPicPr preferRelativeResize="0"/>
          <p:nvPr/>
        </p:nvPicPr>
        <p:blipFill rotWithShape="1">
          <a:blip r:embed="rId3">
            <a:alphaModFix/>
          </a:blip>
          <a:srcRect b="0" l="14619" r="12211" t="0"/>
          <a:stretch/>
        </p:blipFill>
        <p:spPr>
          <a:xfrm>
            <a:off x="4235750" y="209325"/>
            <a:ext cx="4698925" cy="47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5100" y="200450"/>
            <a:ext cx="5788500" cy="474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7"/>
          <p:cNvSpPr txBox="1"/>
          <p:nvPr>
            <p:ph type="title"/>
          </p:nvPr>
        </p:nvSpPr>
        <p:spPr>
          <a:xfrm>
            <a:off x="819150" y="43605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b="1" lang="en" sz="2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Stopping Criteria:</a:t>
            </a:r>
            <a:endParaRPr sz="3900"/>
          </a:p>
        </p:txBody>
      </p:sp>
      <p:sp>
        <p:nvSpPr>
          <p:cNvPr id="154" name="Google Shape;154;p17"/>
          <p:cNvSpPr txBox="1"/>
          <p:nvPr>
            <p:ph idx="1" type="body"/>
          </p:nvPr>
        </p:nvSpPr>
        <p:spPr>
          <a:xfrm>
            <a:off x="819150" y="1038700"/>
            <a:ext cx="3914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605"/>
              <a:buNone/>
            </a:pPr>
            <a:r>
              <a:rPr b="1" lang="en" sz="12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will be conducting a series of tests with the goal of meeting the following </a:t>
            </a:r>
            <a:r>
              <a:rPr b="1" lang="en" sz="12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criteria:</a:t>
            </a:r>
            <a:endParaRPr b="1" sz="1205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767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5"/>
              <a:buFont typeface="Arial"/>
              <a:buAutoNum type="arabicPeriod"/>
            </a:pPr>
            <a:r>
              <a:rPr b="1" lang="en" sz="11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Sensor Accuracy</a:t>
            </a:r>
            <a:r>
              <a:rPr lang="en" sz="11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Achieves a </a:t>
            </a:r>
            <a:r>
              <a:rPr lang="en" sz="11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minimum</a:t>
            </a:r>
            <a:r>
              <a:rPr lang="en" sz="11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of 95% accuracy.</a:t>
            </a:r>
            <a:endParaRPr sz="1105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605"/>
              <a:buNone/>
            </a:pPr>
            <a:r>
              <a:t/>
            </a:r>
            <a:endParaRPr sz="1105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767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5"/>
              <a:buFont typeface="Arial"/>
              <a:buAutoNum type="arabicPeriod"/>
            </a:pPr>
            <a:r>
              <a:rPr b="1" lang="en" sz="11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Temperature</a:t>
            </a:r>
            <a:r>
              <a:rPr lang="en" sz="11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Internal temperature remains consistently below 40°C.</a:t>
            </a:r>
            <a:endParaRPr sz="1105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605"/>
              <a:buNone/>
            </a:pPr>
            <a:r>
              <a:t/>
            </a:r>
            <a:endParaRPr sz="1105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767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5"/>
              <a:buFont typeface="Arial"/>
              <a:buAutoNum type="arabicPeriod"/>
            </a:pPr>
            <a:r>
              <a:rPr b="1" lang="en" sz="11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Weatherproofing</a:t>
            </a:r>
            <a:r>
              <a:rPr lang="en" sz="11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A maximum of 2% of water load enters the box.</a:t>
            </a:r>
            <a:endParaRPr sz="1105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605"/>
              <a:buNone/>
            </a:pPr>
            <a:r>
              <a:t/>
            </a:r>
            <a:endParaRPr sz="1105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767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5"/>
              <a:buFont typeface="Arial"/>
              <a:buAutoNum type="arabicPeriod"/>
            </a:pPr>
            <a:r>
              <a:rPr b="1" lang="en" sz="11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Durability</a:t>
            </a:r>
            <a:r>
              <a:rPr lang="en" sz="11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The box remains structurally intact after simulating </a:t>
            </a:r>
            <a:r>
              <a:rPr lang="en" sz="11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maximum</a:t>
            </a:r>
            <a:r>
              <a:rPr lang="en" sz="11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capacity and heavy wind application.</a:t>
            </a:r>
            <a:endParaRPr sz="1215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5" name="Google Shape;155;p17"/>
          <p:cNvSpPr txBox="1"/>
          <p:nvPr/>
        </p:nvSpPr>
        <p:spPr>
          <a:xfrm>
            <a:off x="5262850" y="1038700"/>
            <a:ext cx="32634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Tests to check if our design meets the criteria:</a:t>
            </a:r>
            <a:endParaRPr b="1" sz="12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#1: </a:t>
            </a:r>
            <a:r>
              <a:rPr lang="en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Passing a range of different sized objects through the sensor, at different speeds.</a:t>
            </a:r>
            <a:endParaRPr sz="11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#2:</a:t>
            </a:r>
            <a:r>
              <a:rPr lang="en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Leaving the box in heat (ex. Sunlight, heat lamp), and </a:t>
            </a:r>
            <a:r>
              <a:rPr lang="en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record</a:t>
            </a:r>
            <a:r>
              <a:rPr lang="en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the internal temperature.</a:t>
            </a:r>
            <a:endParaRPr sz="11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#3:</a:t>
            </a:r>
            <a:r>
              <a:rPr lang="en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Simulating different levels of rainfall and recording/observing the amount entering the box.</a:t>
            </a:r>
            <a:endParaRPr sz="11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#4: </a:t>
            </a:r>
            <a:r>
              <a:rPr lang="en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Gradually applying weight (on the inside and outside), ensuring the box can </a:t>
            </a:r>
            <a:r>
              <a:rPr lang="en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support</a:t>
            </a:r>
            <a:r>
              <a:rPr lang="en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estimated weight load.</a:t>
            </a:r>
            <a:endParaRPr sz="11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3475" y="209500"/>
            <a:ext cx="5137075" cy="473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