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514" r:id="rId2"/>
    <p:sldId id="598" r:id="rId3"/>
    <p:sldId id="625" r:id="rId4"/>
    <p:sldId id="599" r:id="rId5"/>
    <p:sldId id="600" r:id="rId6"/>
    <p:sldId id="601" r:id="rId7"/>
    <p:sldId id="602" r:id="rId8"/>
    <p:sldId id="603" r:id="rId9"/>
    <p:sldId id="604" r:id="rId10"/>
    <p:sldId id="605" r:id="rId11"/>
    <p:sldId id="606" r:id="rId12"/>
    <p:sldId id="607" r:id="rId13"/>
    <p:sldId id="608" r:id="rId14"/>
    <p:sldId id="609" r:id="rId15"/>
    <p:sldId id="610" r:id="rId16"/>
    <p:sldId id="611" r:id="rId17"/>
    <p:sldId id="612" r:id="rId18"/>
    <p:sldId id="614" r:id="rId19"/>
    <p:sldId id="615" r:id="rId20"/>
    <p:sldId id="616" r:id="rId21"/>
    <p:sldId id="627" r:id="rId22"/>
    <p:sldId id="618" r:id="rId23"/>
    <p:sldId id="619" r:id="rId24"/>
    <p:sldId id="621" r:id="rId25"/>
    <p:sldId id="620" r:id="rId26"/>
    <p:sldId id="622" r:id="rId27"/>
    <p:sldId id="623" r:id="rId28"/>
  </p:sldIdLst>
  <p:sldSz cx="9144000" cy="6858000" type="screen4x3"/>
  <p:notesSz cx="7315200" cy="9601200"/>
  <p:defaultTextStyle>
    <a:defPPr>
      <a:defRPr lang="en-CA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MS PGothic" charset="0"/>
        <a:cs typeface="MS PGothic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MS PGothic" charset="0"/>
        <a:cs typeface="MS PGothic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MS PGothic" charset="0"/>
        <a:cs typeface="MS PGothic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MS PGothic" charset="0"/>
        <a:cs typeface="MS PGothic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MS PGothic" charset="0"/>
        <a:cs typeface="MS PGothic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MS PGothic" charset="0"/>
        <a:cs typeface="MS PGothic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MS PGothic" charset="0"/>
        <a:cs typeface="MS PGothic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MS PGothic" charset="0"/>
        <a:cs typeface="MS PGothic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MS PGothic" charset="0"/>
        <a:cs typeface="MS PGothic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vid" initials="D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9393"/>
    <a:srgbClr val="CC0000"/>
    <a:srgbClr val="FF0000"/>
    <a:srgbClr val="FFFF00"/>
    <a:srgbClr val="CC9900"/>
    <a:srgbClr val="A21522"/>
    <a:srgbClr val="FF6600"/>
    <a:srgbClr val="FF9933"/>
    <a:srgbClr val="9E29CC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6" autoAdjust="0"/>
    <p:restoredTop sz="78261" autoAdjust="0"/>
  </p:normalViewPr>
  <p:slideViewPr>
    <p:cSldViewPr>
      <p:cViewPr varScale="1">
        <p:scale>
          <a:sx n="72" d="100"/>
          <a:sy n="72" d="100"/>
        </p:scale>
        <p:origin x="-236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160"/>
    </p:cViewPr>
  </p:sorterViewPr>
  <p:notesViewPr>
    <p:cSldViewPr>
      <p:cViewPr varScale="1">
        <p:scale>
          <a:sx n="60" d="100"/>
          <a:sy n="60" d="100"/>
        </p:scale>
        <p:origin x="-2748" y="-84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handoutMaster" Target="handoutMasters/handoutMaster1.xml"/><Relationship Id="rId31" Type="http://schemas.openxmlformats.org/officeDocument/2006/relationships/printerSettings" Target="printerSettings/printerSettings1.bin"/><Relationship Id="rId32" Type="http://schemas.openxmlformats.org/officeDocument/2006/relationships/commentAuthors" Target="commentAuthor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4" Type="http://schemas.microsoft.com/office/2011/relationships/chartColorStyle" Target="colors1.xml"/><Relationship Id="rId1" Type="http://schemas.openxmlformats.org/officeDocument/2006/relationships/package" Target="../embeddings/Microsoft_Excel_Sheet1.xlsx"/><Relationship Id="rId2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rgbClr val="939393"/>
              </a:solidFill>
            </a:ln>
          </c:spPr>
          <c:explosion val="14"/>
          <c:dPt>
            <c:idx val="0"/>
            <c:bubble3D val="0"/>
            <c:spPr>
              <a:solidFill>
                <a:srgbClr val="FFC000"/>
              </a:solidFill>
              <a:ln w="19050">
                <a:solidFill>
                  <a:srgbClr val="939393"/>
                </a:solidFill>
              </a:ln>
              <a:effectLst/>
            </c:spPr>
          </c:dPt>
          <c:dPt>
            <c:idx val="1"/>
            <c:bubble3D val="0"/>
            <c:explosion val="0"/>
            <c:spPr>
              <a:solidFill>
                <a:srgbClr val="00B0F0"/>
              </a:solidFill>
              <a:ln w="19050">
                <a:solidFill>
                  <a:srgbClr val="939393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FFC000"/>
              </a:solidFill>
              <a:ln w="19050">
                <a:solidFill>
                  <a:srgbClr val="939393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FFC000"/>
              </a:solidFill>
              <a:ln w="19050">
                <a:solidFill>
                  <a:srgbClr val="939393"/>
                </a:solidFill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Verbal</c:v>
                </c:pt>
                <c:pt idx="1">
                  <c:v>Nonverbal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0.35</c:v>
                </c:pt>
                <c:pt idx="1">
                  <c:v>0.65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0.56453</cdr:x>
      <cdr:y>0.29688</cdr:y>
    </cdr:from>
    <cdr:to>
      <cdr:x>0.72203</cdr:x>
      <cdr:y>0.57481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039748" y="1368152"/>
          <a:ext cx="1406041" cy="128087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CA" sz="1100" dirty="0" smtClean="0"/>
        </a:p>
        <a:p xmlns:a="http://schemas.openxmlformats.org/drawingml/2006/main">
          <a:r>
            <a:rPr lang="en-CA" sz="4000" dirty="0" smtClean="0"/>
            <a:t>35%</a:t>
          </a:r>
          <a:endParaRPr lang="fr-CA" sz="4000" dirty="0"/>
        </a:p>
      </cdr:txBody>
    </cdr:sp>
  </cdr:relSizeAnchor>
  <cdr:relSizeAnchor xmlns:cdr="http://schemas.openxmlformats.org/drawingml/2006/chartDrawing">
    <cdr:from>
      <cdr:x>0.34367</cdr:x>
      <cdr:y>0.4375</cdr:y>
    </cdr:from>
    <cdr:to>
      <cdr:x>0.50117</cdr:x>
      <cdr:y>0.71544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3068094" y="2016224"/>
          <a:ext cx="1406041" cy="128087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CA" sz="1100" dirty="0" smtClean="0"/>
        </a:p>
        <a:p xmlns:a="http://schemas.openxmlformats.org/drawingml/2006/main">
          <a:r>
            <a:rPr lang="en-CA" sz="4000" dirty="0"/>
            <a:t>6</a:t>
          </a:r>
          <a:r>
            <a:rPr lang="en-CA" sz="4000" dirty="0" smtClean="0"/>
            <a:t>5%</a:t>
          </a:r>
          <a:endParaRPr lang="fr-CA" sz="4000" dirty="0"/>
        </a:p>
      </cdr:txBody>
    </cdr:sp>
  </cdr:relSizeAnchor>
  <cdr:relSizeAnchor xmlns:cdr="http://schemas.openxmlformats.org/drawingml/2006/chartDrawing">
    <cdr:from>
      <cdr:x>0.75912</cdr:x>
      <cdr:y>0.70313</cdr:y>
    </cdr:from>
    <cdr:to>
      <cdr:x>1</cdr:x>
      <cdr:y>0.93842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6776952" y="3240360"/>
          <a:ext cx="2150416" cy="10843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CA" sz="2800" dirty="0" smtClean="0"/>
            <a:t>VERBAL</a:t>
          </a:r>
          <a:endParaRPr lang="fr-CA" sz="2800" dirty="0"/>
        </a:p>
      </cdr:txBody>
    </cdr:sp>
  </cdr:relSizeAnchor>
  <cdr:relSizeAnchor xmlns:cdr="http://schemas.openxmlformats.org/drawingml/2006/chartDrawing">
    <cdr:from>
      <cdr:x>0</cdr:x>
      <cdr:y>0</cdr:y>
    </cdr:from>
    <cdr:to>
      <cdr:x>0.3016</cdr:x>
      <cdr:y>0.88039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0" y="-1484784"/>
          <a:ext cx="2692513" cy="405727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CA" sz="2800" dirty="0" smtClean="0"/>
            <a:t>NONVERBAL:</a:t>
          </a:r>
        </a:p>
        <a:p xmlns:a="http://schemas.openxmlformats.org/drawingml/2006/main">
          <a:pPr lvl="1"/>
          <a:r>
            <a:rPr lang="en-CA" sz="2400" dirty="0" smtClean="0"/>
            <a:t>Facial expressions</a:t>
          </a:r>
        </a:p>
        <a:p xmlns:a="http://schemas.openxmlformats.org/drawingml/2006/main">
          <a:pPr lvl="1"/>
          <a:r>
            <a:rPr lang="en-CA" sz="2400" dirty="0" smtClean="0"/>
            <a:t>Tone of voice</a:t>
          </a:r>
        </a:p>
        <a:p xmlns:a="http://schemas.openxmlformats.org/drawingml/2006/main">
          <a:pPr lvl="1"/>
          <a:r>
            <a:rPr lang="en-CA" sz="2400" dirty="0" smtClean="0"/>
            <a:t>Movement</a:t>
          </a:r>
        </a:p>
        <a:p xmlns:a="http://schemas.openxmlformats.org/drawingml/2006/main">
          <a:pPr lvl="1"/>
          <a:r>
            <a:rPr lang="en-CA" sz="2400" dirty="0" smtClean="0"/>
            <a:t>Appearance</a:t>
          </a:r>
        </a:p>
        <a:p xmlns:a="http://schemas.openxmlformats.org/drawingml/2006/main">
          <a:pPr lvl="1"/>
          <a:r>
            <a:rPr lang="en-CA" sz="2400" dirty="0" smtClean="0"/>
            <a:t>Eye contact</a:t>
          </a:r>
        </a:p>
        <a:p xmlns:a="http://schemas.openxmlformats.org/drawingml/2006/main">
          <a:pPr lvl="1"/>
          <a:r>
            <a:rPr lang="en-CA" sz="2400" dirty="0" smtClean="0"/>
            <a:t>Gestures</a:t>
          </a:r>
        </a:p>
        <a:p xmlns:a="http://schemas.openxmlformats.org/drawingml/2006/main">
          <a:pPr lvl="1"/>
          <a:r>
            <a:rPr lang="en-CA" sz="2400" dirty="0" smtClean="0"/>
            <a:t>Posture</a:t>
          </a:r>
          <a:endParaRPr lang="fr-CA" sz="2400" dirty="0"/>
        </a:p>
      </cdr:txBody>
    </cdr:sp>
  </cdr:relSizeAnchor>
  <cdr:relSizeAnchor xmlns:cdr="http://schemas.openxmlformats.org/drawingml/2006/chartDrawing">
    <cdr:from>
      <cdr:x>0.75038</cdr:x>
      <cdr:y>0.46413</cdr:y>
    </cdr:from>
    <cdr:to>
      <cdr:x>0.82027</cdr:x>
      <cdr:y>0.70404</cdr:y>
    </cdr:to>
    <cdr:sp macro="" textlink="">
      <cdr:nvSpPr>
        <cdr:cNvPr id="9" name="Freeform 8"/>
        <cdr:cNvSpPr/>
      </cdr:nvSpPr>
      <cdr:spPr bwMode="auto">
        <a:xfrm xmlns:a="http://schemas.openxmlformats.org/drawingml/2006/main">
          <a:off x="6698884" y="2138949"/>
          <a:ext cx="623943" cy="1105647"/>
        </a:xfrm>
        <a:custGeom xmlns:a="http://schemas.openxmlformats.org/drawingml/2006/main">
          <a:avLst/>
          <a:gdLst>
            <a:gd name="connsiteX0" fmla="*/ 677333 w 677689"/>
            <a:gd name="connsiteY0" fmla="*/ 1016000 h 1016000"/>
            <a:gd name="connsiteX1" fmla="*/ 101600 w 677689"/>
            <a:gd name="connsiteY1" fmla="*/ 677334 h 1016000"/>
            <a:gd name="connsiteX2" fmla="*/ 677333 w 677689"/>
            <a:gd name="connsiteY2" fmla="*/ 237067 h 1016000"/>
            <a:gd name="connsiteX3" fmla="*/ 0 w 677689"/>
            <a:gd name="connsiteY3" fmla="*/ 0 h 1016000"/>
            <a:gd name="connsiteX0" fmla="*/ 551827 w 677701"/>
            <a:gd name="connsiteY0" fmla="*/ 1105647 h 1105647"/>
            <a:gd name="connsiteX1" fmla="*/ 101600 w 677701"/>
            <a:gd name="connsiteY1" fmla="*/ 677334 h 1105647"/>
            <a:gd name="connsiteX2" fmla="*/ 677333 w 677701"/>
            <a:gd name="connsiteY2" fmla="*/ 237067 h 1105647"/>
            <a:gd name="connsiteX3" fmla="*/ 0 w 677701"/>
            <a:gd name="connsiteY3" fmla="*/ 0 h 1105647"/>
            <a:gd name="connsiteX0" fmla="*/ 551827 w 623943"/>
            <a:gd name="connsiteY0" fmla="*/ 1105647 h 1105647"/>
            <a:gd name="connsiteX1" fmla="*/ 101600 w 623943"/>
            <a:gd name="connsiteY1" fmla="*/ 677334 h 1105647"/>
            <a:gd name="connsiteX2" fmla="*/ 623544 w 623943"/>
            <a:gd name="connsiteY2" fmla="*/ 613584 h 1105647"/>
            <a:gd name="connsiteX3" fmla="*/ 0 w 623943"/>
            <a:gd name="connsiteY3" fmla="*/ 0 h 1105647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  <a:cxn ang="0">
              <a:pos x="connsiteX3" y="connsiteY3"/>
            </a:cxn>
          </a:cxnLst>
          <a:rect l="l" t="t" r="r" b="b"/>
          <a:pathLst>
            <a:path w="623943" h="1105647">
              <a:moveTo>
                <a:pt x="551827" y="1105647"/>
              </a:moveTo>
              <a:cubicBezTo>
                <a:pt x="263960" y="1001225"/>
                <a:pt x="89647" y="759344"/>
                <a:pt x="101600" y="677334"/>
              </a:cubicBezTo>
              <a:cubicBezTo>
                <a:pt x="113553" y="595324"/>
                <a:pt x="640477" y="726473"/>
                <a:pt x="623544" y="613584"/>
              </a:cubicBezTo>
              <a:cubicBezTo>
                <a:pt x="606611" y="500695"/>
                <a:pt x="330200" y="62089"/>
                <a:pt x="0" y="0"/>
              </a:cubicBezTo>
            </a:path>
          </a:pathLst>
        </a:custGeom>
        <a:noFill xmlns:a="http://schemas.openxmlformats.org/drawingml/2006/main"/>
        <a:ln xmlns:a="http://schemas.openxmlformats.org/drawingml/2006/main" w="38100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 xmlns:a="http://schemas.openxmlformats.org/drawingml/2006/main"/>
      </cdr:spPr>
      <cdr:txBody>
        <a:bodyPr xmlns:a="http://schemas.openxmlformats.org/drawingml/2006/main" vertOverflow="clip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endParaRPr lang="fr-FR"/>
        </a:p>
      </cdr:txBody>
    </cdr:sp>
  </cdr:relSizeAnchor>
  <cdr:relSizeAnchor xmlns:cdr="http://schemas.openxmlformats.org/drawingml/2006/chartDrawing">
    <cdr:from>
      <cdr:x>0.27707</cdr:x>
      <cdr:y>0.0552</cdr:y>
    </cdr:from>
    <cdr:to>
      <cdr:x>0.38038</cdr:x>
      <cdr:y>0.14857</cdr:y>
    </cdr:to>
    <cdr:sp macro="" textlink="">
      <cdr:nvSpPr>
        <cdr:cNvPr id="10" name="Freeform 9"/>
        <cdr:cNvSpPr/>
      </cdr:nvSpPr>
      <cdr:spPr bwMode="auto">
        <a:xfrm xmlns:a="http://schemas.openxmlformats.org/drawingml/2006/main">
          <a:off x="2473519" y="254370"/>
          <a:ext cx="922237" cy="430305"/>
        </a:xfrm>
        <a:custGeom xmlns:a="http://schemas.openxmlformats.org/drawingml/2006/main">
          <a:avLst/>
          <a:gdLst>
            <a:gd name="connsiteX0" fmla="*/ 0 w 1344146"/>
            <a:gd name="connsiteY0" fmla="*/ 0 h 376517"/>
            <a:gd name="connsiteX1" fmla="*/ 1326776 w 1344146"/>
            <a:gd name="connsiteY1" fmla="*/ 17929 h 376517"/>
            <a:gd name="connsiteX2" fmla="*/ 770964 w 1344146"/>
            <a:gd name="connsiteY2" fmla="*/ 268941 h 376517"/>
            <a:gd name="connsiteX3" fmla="*/ 968188 w 1344146"/>
            <a:gd name="connsiteY3" fmla="*/ 376517 h 376517"/>
            <a:gd name="connsiteX0" fmla="*/ 0 w 968188"/>
            <a:gd name="connsiteY0" fmla="*/ 0 h 376517"/>
            <a:gd name="connsiteX1" fmla="*/ 932329 w 968188"/>
            <a:gd name="connsiteY1" fmla="*/ 89646 h 376517"/>
            <a:gd name="connsiteX2" fmla="*/ 770964 w 968188"/>
            <a:gd name="connsiteY2" fmla="*/ 268941 h 376517"/>
            <a:gd name="connsiteX3" fmla="*/ 968188 w 968188"/>
            <a:gd name="connsiteY3" fmla="*/ 376517 h 376517"/>
            <a:gd name="connsiteX0" fmla="*/ 0 w 950259"/>
            <a:gd name="connsiteY0" fmla="*/ 0 h 304799"/>
            <a:gd name="connsiteX1" fmla="*/ 914400 w 950259"/>
            <a:gd name="connsiteY1" fmla="*/ 17928 h 304799"/>
            <a:gd name="connsiteX2" fmla="*/ 753035 w 950259"/>
            <a:gd name="connsiteY2" fmla="*/ 197223 h 304799"/>
            <a:gd name="connsiteX3" fmla="*/ 950259 w 950259"/>
            <a:gd name="connsiteY3" fmla="*/ 304799 h 304799"/>
            <a:gd name="connsiteX0" fmla="*/ 0 w 950259"/>
            <a:gd name="connsiteY0" fmla="*/ 7337 h 314792"/>
            <a:gd name="connsiteX1" fmla="*/ 914400 w 950259"/>
            <a:gd name="connsiteY1" fmla="*/ 25265 h 314792"/>
            <a:gd name="connsiteX2" fmla="*/ 627529 w 950259"/>
            <a:gd name="connsiteY2" fmla="*/ 294207 h 314792"/>
            <a:gd name="connsiteX3" fmla="*/ 950259 w 950259"/>
            <a:gd name="connsiteY3" fmla="*/ 312136 h 314792"/>
            <a:gd name="connsiteX0" fmla="*/ 0 w 932611"/>
            <a:gd name="connsiteY0" fmla="*/ 7337 h 419713"/>
            <a:gd name="connsiteX1" fmla="*/ 914400 w 932611"/>
            <a:gd name="connsiteY1" fmla="*/ 25265 h 419713"/>
            <a:gd name="connsiteX2" fmla="*/ 627529 w 932611"/>
            <a:gd name="connsiteY2" fmla="*/ 294207 h 419713"/>
            <a:gd name="connsiteX3" fmla="*/ 842683 w 932611"/>
            <a:gd name="connsiteY3" fmla="*/ 419713 h 419713"/>
            <a:gd name="connsiteX0" fmla="*/ 0 w 846615"/>
            <a:gd name="connsiteY0" fmla="*/ 0 h 412376"/>
            <a:gd name="connsiteX1" fmla="*/ 824753 w 846615"/>
            <a:gd name="connsiteY1" fmla="*/ 143434 h 412376"/>
            <a:gd name="connsiteX2" fmla="*/ 627529 w 846615"/>
            <a:gd name="connsiteY2" fmla="*/ 286870 h 412376"/>
            <a:gd name="connsiteX3" fmla="*/ 842683 w 846615"/>
            <a:gd name="connsiteY3" fmla="*/ 412376 h 412376"/>
            <a:gd name="connsiteX0" fmla="*/ 0 w 922237"/>
            <a:gd name="connsiteY0" fmla="*/ 0 h 430305"/>
            <a:gd name="connsiteX1" fmla="*/ 896471 w 922237"/>
            <a:gd name="connsiteY1" fmla="*/ 161363 h 430305"/>
            <a:gd name="connsiteX2" fmla="*/ 699247 w 922237"/>
            <a:gd name="connsiteY2" fmla="*/ 304799 h 430305"/>
            <a:gd name="connsiteX3" fmla="*/ 914401 w 922237"/>
            <a:gd name="connsiteY3" fmla="*/ 430305 h 430305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  <a:cxn ang="0">
              <a:pos x="connsiteX3" y="connsiteY3"/>
            </a:cxn>
          </a:cxnLst>
          <a:rect l="l" t="t" r="r" b="b"/>
          <a:pathLst>
            <a:path w="922237" h="430305">
              <a:moveTo>
                <a:pt x="0" y="0"/>
              </a:moveTo>
              <a:cubicBezTo>
                <a:pt x="304800" y="5976"/>
                <a:pt x="779930" y="110563"/>
                <a:pt x="896471" y="161363"/>
              </a:cubicBezTo>
              <a:cubicBezTo>
                <a:pt x="1013012" y="212163"/>
                <a:pt x="696259" y="259975"/>
                <a:pt x="699247" y="304799"/>
              </a:cubicBezTo>
              <a:cubicBezTo>
                <a:pt x="702235" y="349623"/>
                <a:pt x="785906" y="406399"/>
                <a:pt x="914401" y="430305"/>
              </a:cubicBezTo>
            </a:path>
          </a:pathLst>
        </a:custGeom>
        <a:noFill xmlns:a="http://schemas.openxmlformats.org/drawingml/2006/main"/>
        <a:ln xmlns:a="http://schemas.openxmlformats.org/drawingml/2006/main" w="38100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 xmlns:a="http://schemas.openxmlformats.org/drawingml/2006/main"/>
      </cdr:spPr>
      <cdr:txBody>
        <a:bodyPr xmlns:a="http://schemas.openxmlformats.org/drawingml/2006/main" vertOverflow="clip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endParaRPr lang="fr-FR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>
                <a:latin typeface="Times" panose="02020603050405020304" pitchFamily="18" charset="0"/>
                <a:ea typeface="MS PGothic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>
                <a:latin typeface="Times" panose="02020603050405020304" pitchFamily="18" charset="0"/>
                <a:ea typeface="MS PGothic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4448BA2D-A560-0A41-B4AD-C32977AAB9AA}" type="datetimeFigureOut">
              <a:rPr lang="en-US"/>
              <a:pPr>
                <a:defRPr/>
              </a:pPr>
              <a:t>2018-03-10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>
                <a:latin typeface="Times" panose="02020603050405020304" pitchFamily="18" charset="0"/>
                <a:ea typeface="MS PGothic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>
                <a:latin typeface="Times" panose="02020603050405020304" pitchFamily="18" charset="0"/>
                <a:ea typeface="MS PGothic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F2BA59EC-ECBF-2147-A679-BBB9BFA82E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560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imes" pitchFamily="-110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587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imes" pitchFamily="-110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imes" pitchFamily="-110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imes" panose="02020603050405020304" pitchFamily="18" charset="0"/>
                <a:ea typeface="MS PGothic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C7DB1839-DB61-7845-9C7D-C9A12B40A0A7}" type="slidenum">
              <a:rPr lang="en-CA" altLang="en-US"/>
              <a:pPr>
                <a:defRPr/>
              </a:pPr>
              <a:t>‹#›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171099898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0" charset="0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0" charset="0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0" charset="0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0" charset="0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0" charset="0"/>
        <a:ea typeface="MS PGothic" pitchFamily="34" charset="-128"/>
        <a:cs typeface="MS PGothic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819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" charset="0"/>
              <a:ea typeface="MS PGothic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BC1F313-4B56-8B43-A6CD-6A23B0BD4609}" type="slidenum">
              <a:rPr lang="en-CA" altLang="en-US" smtClean="0"/>
              <a:pPr>
                <a:defRPr/>
              </a:pPr>
              <a:t>1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37834360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Discuss how other cultures could have different meaning for non verbal</a:t>
            </a:r>
            <a:r>
              <a:rPr lang="en-US" baseline="0" dirty="0" smtClean="0"/>
              <a:t> communication</a:t>
            </a:r>
            <a:endParaRPr lang="en-US" dirty="0" smtClean="0"/>
          </a:p>
          <a:p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DB1839-DB61-7845-9C7D-C9A12B40A0A7}" type="slidenum">
              <a:rPr lang="en-CA" altLang="en-US" smtClean="0"/>
              <a:pPr>
                <a:defRPr/>
              </a:pPr>
              <a:t>6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6851995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don</a:t>
            </a:r>
            <a:r>
              <a:rPr lang="fr-FR" dirty="0" smtClean="0"/>
              <a:t>’</a:t>
            </a:r>
            <a:r>
              <a:rPr lang="en-US" dirty="0" smtClean="0"/>
              <a:t>t need to use all 3 videos. They</a:t>
            </a:r>
            <a:r>
              <a:rPr lang="en-US" baseline="0" dirty="0" smtClean="0"/>
              <a:t> are there as a reference. </a:t>
            </a:r>
            <a:r>
              <a:rPr lang="en-US" dirty="0" smtClean="0"/>
              <a:t>The 3</a:t>
            </a:r>
            <a:r>
              <a:rPr lang="en-US" baseline="30000" dirty="0" smtClean="0"/>
              <a:t>rd</a:t>
            </a:r>
            <a:r>
              <a:rPr lang="en-US" dirty="0" smtClean="0"/>
              <a:t> one has both good and bad</a:t>
            </a:r>
          </a:p>
          <a:p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DB1839-DB61-7845-9C7D-C9A12B40A0A7}" type="slidenum">
              <a:rPr lang="en-CA" altLang="en-US" smtClean="0"/>
              <a:pPr>
                <a:defRPr/>
              </a:pPr>
              <a:t>10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30806641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DB1839-DB61-7845-9C7D-C9A12B40A0A7}" type="slidenum">
              <a:rPr lang="en-CA" altLang="en-US" smtClean="0"/>
              <a:pPr>
                <a:defRPr/>
              </a:pPr>
              <a:t>12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21984727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Put the prompts up on the screen &amp; ask who has bought anything this week, then month, then year – eventually getting all hands up. Pick an articulate student and drill down to what motivated then to buy </a:t>
            </a:r>
            <a:r>
              <a:rPr lang="en-GB" b="1" i="1" dirty="0" smtClean="0"/>
              <a:t>that </a:t>
            </a:r>
            <a:r>
              <a:rPr lang="en-GB" dirty="0" smtClean="0"/>
              <a:t>item/service and finish with a TIRES motivator. Without mentioning TIRES, move round the class and drive enough variety that you cover all TIRES and (usually not too difficult) the  compound/parallel TIRES variants.</a:t>
            </a:r>
            <a:endParaRPr lang="en-US" sz="1600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98097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https://</a:t>
            </a:r>
            <a:r>
              <a:rPr lang="en-GB" dirty="0" err="1" smtClean="0"/>
              <a:t>www.youtube.com</a:t>
            </a:r>
            <a:r>
              <a:rPr lang="en-GB" dirty="0" smtClean="0"/>
              <a:t>/</a:t>
            </a:r>
            <a:r>
              <a:rPr lang="en-GB" dirty="0" err="1" smtClean="0"/>
              <a:t>watch?v</a:t>
            </a:r>
            <a:r>
              <a:rPr lang="en-GB" dirty="0" smtClean="0"/>
              <a:t>=v1IlJZhVr50</a:t>
            </a:r>
          </a:p>
          <a:p>
            <a:r>
              <a:rPr lang="en-GB" dirty="0" smtClean="0"/>
              <a:t>This video is for you to understand the tires and how Trevor teaches</a:t>
            </a:r>
            <a:r>
              <a:rPr lang="en-GB" baseline="0" dirty="0" smtClean="0"/>
              <a:t> the Tires. I find that you can do tires in 10-15min.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0199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Provide line by line, giving relevant life and engineering examples for each item on each line.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44279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84643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0290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6"/>
          <p:cNvGrpSpPr>
            <a:grpSpLocks/>
          </p:cNvGrpSpPr>
          <p:nvPr userDrawn="1"/>
        </p:nvGrpSpPr>
        <p:grpSpPr bwMode="auto">
          <a:xfrm>
            <a:off x="-6350" y="-1588"/>
            <a:ext cx="9164638" cy="6656388"/>
            <a:chOff x="-6643" y="-1866"/>
            <a:chExt cx="9165584" cy="6656792"/>
          </a:xfrm>
        </p:grpSpPr>
        <p:sp>
          <p:nvSpPr>
            <p:cNvPr id="7" name="Rectangle 6"/>
            <p:cNvSpPr/>
            <p:nvPr/>
          </p:nvSpPr>
          <p:spPr bwMode="auto">
            <a:xfrm>
              <a:off x="-6643" y="5703956"/>
              <a:ext cx="9165584" cy="950970"/>
            </a:xfrm>
            <a:prstGeom prst="rect">
              <a:avLst/>
            </a:prstGeom>
            <a:solidFill>
              <a:schemeClr val="tx1">
                <a:alpha val="75000"/>
              </a:schemeClr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 algn="r" eaLnBrk="0" hangingPunct="0">
                <a:defRPr/>
              </a:pPr>
              <a:r>
                <a:rPr lang="en-US" dirty="0">
                  <a:solidFill>
                    <a:schemeClr val="tx1"/>
                  </a:solidFill>
                  <a:latin typeface="+mn-lt"/>
                </a:rPr>
                <a:t> </a:t>
              </a:r>
            </a:p>
          </p:txBody>
        </p:sp>
        <p:pic>
          <p:nvPicPr>
            <p:cNvPr id="8" name="Picture 18" descr="uOttawa_HOR_WHIT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13600" y="5949280"/>
              <a:ext cx="1693389" cy="452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19" descr="top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-1866"/>
              <a:ext cx="9144002" cy="3843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" name="Picture 2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8" y="6651625"/>
            <a:ext cx="9172576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657600" y="2490787"/>
            <a:ext cx="4648200" cy="1362075"/>
          </a:xfrm>
          <a:prstGeom prst="rect">
            <a:avLst/>
          </a:prstGeom>
        </p:spPr>
        <p:txBody>
          <a:bodyPr anchor="t"/>
          <a:lstStyle>
            <a:lvl1pPr algn="r">
              <a:defRPr sz="3200" b="0" cap="none">
                <a:latin typeface="+mn-lt"/>
              </a:defRPr>
            </a:lvl1pPr>
          </a:lstStyle>
          <a:p>
            <a:r>
              <a:rPr lang="fr-CA" dirty="0" smtClean="0"/>
              <a:t>Click to </a:t>
            </a:r>
            <a:r>
              <a:rPr lang="fr-CA" dirty="0" err="1" smtClean="0"/>
              <a:t>edit</a:t>
            </a:r>
            <a:r>
              <a:rPr lang="fr-CA" dirty="0" smtClean="0"/>
              <a:t> Master </a:t>
            </a:r>
            <a:r>
              <a:rPr lang="fr-CA" dirty="0" err="1" smtClean="0"/>
              <a:t>title</a:t>
            </a:r>
            <a:r>
              <a:rPr lang="fr-CA" dirty="0" smtClean="0"/>
              <a:t> style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4648200" cy="1500187"/>
          </a:xfrm>
          <a:prstGeom prst="rect">
            <a:avLst/>
          </a:prstGeom>
        </p:spPr>
        <p:txBody>
          <a:bodyPr anchor="b"/>
          <a:lstStyle>
            <a:lvl1pPr marL="0" indent="0" algn="r">
              <a:buNone/>
              <a:defRPr sz="2000">
                <a:latin typeface="+mn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CA" dirty="0" smtClean="0"/>
              <a:t>Click to </a:t>
            </a:r>
            <a:r>
              <a:rPr lang="fr-CA" dirty="0" err="1" smtClean="0"/>
              <a:t>edit</a:t>
            </a:r>
            <a:r>
              <a:rPr lang="fr-CA" dirty="0" smtClean="0"/>
              <a:t> Master </a:t>
            </a:r>
            <a:r>
              <a:rPr lang="fr-CA" dirty="0" err="1" smtClean="0"/>
              <a:t>text</a:t>
            </a:r>
            <a:r>
              <a:rPr lang="fr-CA" dirty="0" smtClean="0"/>
              <a:t> styles</a:t>
            </a:r>
          </a:p>
        </p:txBody>
      </p:sp>
    </p:spTree>
    <p:extLst>
      <p:ext uri="{BB962C8B-B14F-4D97-AF65-F5344CB8AC3E}">
        <p14:creationId xmlns:p14="http://schemas.microsoft.com/office/powerpoint/2010/main" val="1028376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20688"/>
            <a:ext cx="6553200" cy="674712"/>
          </a:xfrm>
          <a:prstGeom prst="rect">
            <a:avLst/>
          </a:prstGeom>
        </p:spPr>
        <p:txBody>
          <a:bodyPr/>
          <a:lstStyle>
            <a:lvl1pPr>
              <a:defRPr b="1">
                <a:latin typeface="+mn-lt"/>
              </a:defRPr>
            </a:lvl1pPr>
          </a:lstStyle>
          <a:p>
            <a:r>
              <a:rPr lang="fr-CA" noProof="0" dirty="0" smtClean="0"/>
              <a:t>Click to </a:t>
            </a:r>
            <a:r>
              <a:rPr lang="fr-CA" noProof="0" dirty="0" err="1" smtClean="0"/>
              <a:t>edit</a:t>
            </a:r>
            <a:r>
              <a:rPr lang="fr-CA" noProof="0" dirty="0" smtClean="0"/>
              <a:t> Master </a:t>
            </a:r>
            <a:r>
              <a:rPr lang="fr-CA" noProof="0" dirty="0" err="1" smtClean="0"/>
              <a:t>title</a:t>
            </a:r>
            <a:r>
              <a:rPr lang="fr-CA" noProof="0" dirty="0" smtClean="0"/>
              <a:t> style</a:t>
            </a:r>
            <a:endParaRPr lang="fr-CA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3886200"/>
          </a:xfrm>
          <a:prstGeom prst="rect">
            <a:avLst/>
          </a:prstGeom>
        </p:spPr>
        <p:txBody>
          <a:bodyPr/>
          <a:lstStyle>
            <a:lvl1pPr>
              <a:spcBef>
                <a:spcPts val="1800"/>
              </a:spcBef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2000">
                <a:latin typeface="+mn-lt"/>
              </a:defRPr>
            </a:lvl4pPr>
            <a:lvl5pPr>
              <a:defRPr sz="2000">
                <a:latin typeface="+mn-lt"/>
              </a:defRPr>
            </a:lvl5pPr>
          </a:lstStyle>
          <a:p>
            <a:pPr lvl="0"/>
            <a:r>
              <a:rPr lang="fr-CA" noProof="0" dirty="0" smtClean="0"/>
              <a:t>Click to </a:t>
            </a:r>
            <a:r>
              <a:rPr lang="fr-CA" noProof="0" dirty="0" err="1" smtClean="0"/>
              <a:t>edit</a:t>
            </a:r>
            <a:r>
              <a:rPr lang="fr-CA" noProof="0" dirty="0" smtClean="0"/>
              <a:t> Master </a:t>
            </a:r>
            <a:r>
              <a:rPr lang="fr-CA" noProof="0" dirty="0" err="1" smtClean="0"/>
              <a:t>text</a:t>
            </a:r>
            <a:r>
              <a:rPr lang="fr-CA" noProof="0" dirty="0" smtClean="0"/>
              <a:t> styles</a:t>
            </a:r>
          </a:p>
          <a:p>
            <a:pPr lvl="1"/>
            <a:r>
              <a:rPr lang="fr-CA" noProof="0" dirty="0" smtClean="0"/>
              <a:t>Second </a:t>
            </a:r>
            <a:r>
              <a:rPr lang="fr-CA" noProof="0" dirty="0" err="1" smtClean="0"/>
              <a:t>level</a:t>
            </a:r>
            <a:endParaRPr lang="fr-CA" noProof="0" dirty="0" smtClean="0"/>
          </a:p>
          <a:p>
            <a:pPr lvl="2"/>
            <a:r>
              <a:rPr lang="fr-CA" noProof="0" dirty="0" err="1" smtClean="0"/>
              <a:t>Third</a:t>
            </a:r>
            <a:r>
              <a:rPr lang="fr-CA" noProof="0" dirty="0" smtClean="0"/>
              <a:t> </a:t>
            </a:r>
            <a:r>
              <a:rPr lang="fr-CA" noProof="0" dirty="0" err="1" smtClean="0"/>
              <a:t>level</a:t>
            </a:r>
            <a:endParaRPr lang="fr-CA" noProof="0" dirty="0" smtClean="0"/>
          </a:p>
          <a:p>
            <a:pPr lvl="3"/>
            <a:r>
              <a:rPr lang="fr-CA" noProof="0" dirty="0" err="1" smtClean="0"/>
              <a:t>Fourth</a:t>
            </a:r>
            <a:r>
              <a:rPr lang="fr-CA" noProof="0" dirty="0" smtClean="0"/>
              <a:t> </a:t>
            </a:r>
            <a:r>
              <a:rPr lang="fr-CA" noProof="0" dirty="0" err="1" smtClean="0"/>
              <a:t>level</a:t>
            </a:r>
            <a:endParaRPr lang="fr-CA" noProof="0" dirty="0" smtClean="0"/>
          </a:p>
          <a:p>
            <a:pPr lvl="4"/>
            <a:r>
              <a:rPr lang="fr-CA" noProof="0" dirty="0" err="1" smtClean="0"/>
              <a:t>Fifth</a:t>
            </a:r>
            <a:r>
              <a:rPr lang="fr-CA" noProof="0" dirty="0" smtClean="0"/>
              <a:t> </a:t>
            </a:r>
            <a:r>
              <a:rPr lang="fr-CA" noProof="0" dirty="0" err="1" smtClean="0"/>
              <a:t>level</a:t>
            </a:r>
            <a:endParaRPr lang="fr-CA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fr-CA" noProof="0" dirty="0" smtClean="0"/>
              <a:t>1</a:t>
            </a:r>
            <a:endParaRPr lang="fr-CA" noProof="0" dirty="0"/>
          </a:p>
        </p:txBody>
      </p:sp>
    </p:spTree>
    <p:extLst>
      <p:ext uri="{BB962C8B-B14F-4D97-AF65-F5344CB8AC3E}">
        <p14:creationId xmlns:p14="http://schemas.microsoft.com/office/powerpoint/2010/main" val="1889676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809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0" y="332656"/>
            <a:ext cx="9144000" cy="5750092"/>
          </a:xfrm>
          <a:prstGeom prst="rect">
            <a:avLst/>
          </a:prstGeom>
          <a:solidFill>
            <a:srgbClr val="A21522"/>
          </a:solidFill>
          <a:ln w="9525" cap="flat" cmpd="sng" algn="ctr">
            <a:solidFill>
              <a:srgbClr val="A2152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1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3419872" y="0"/>
            <a:ext cx="5724128" cy="476672"/>
          </a:xfrm>
          <a:prstGeom prst="rect">
            <a:avLst/>
          </a:prstGeom>
          <a:solidFill>
            <a:srgbClr val="A21522"/>
          </a:solidFill>
          <a:ln w="9525" cap="flat" cmpd="sng" algn="ctr">
            <a:solidFill>
              <a:srgbClr val="A2152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85800" y="620688"/>
            <a:ext cx="7772400" cy="674712"/>
          </a:xfrm>
          <a:prstGeom prst="rect">
            <a:avLst/>
          </a:prstGeom>
        </p:spPr>
        <p:txBody>
          <a:bodyPr/>
          <a:lstStyle>
            <a:lvl1pPr algn="r">
              <a:defRPr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fr-CA" dirty="0" smtClean="0"/>
              <a:t>Click to </a:t>
            </a:r>
            <a:r>
              <a:rPr lang="fr-CA" dirty="0" err="1" smtClean="0"/>
              <a:t>edit</a:t>
            </a:r>
            <a:r>
              <a:rPr lang="fr-CA" dirty="0" smtClean="0"/>
              <a:t> Master </a:t>
            </a:r>
            <a:r>
              <a:rPr lang="fr-CA" dirty="0" err="1" smtClean="0"/>
              <a:t>title</a:t>
            </a:r>
            <a:r>
              <a:rPr lang="fr-CA" dirty="0" smtClean="0"/>
              <a:t>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3886200"/>
          </a:xfrm>
          <a:prstGeom prst="rect">
            <a:avLst/>
          </a:prstGeom>
        </p:spPr>
        <p:txBody>
          <a:bodyPr anchor="ctr"/>
          <a:lstStyle>
            <a:lvl1pPr>
              <a:defRPr sz="4000" b="1" cap="all" baseline="0">
                <a:solidFill>
                  <a:schemeClr val="tx2">
                    <a:lumMod val="85000"/>
                    <a:lumOff val="15000"/>
                  </a:schemeClr>
                </a:solidFill>
                <a:latin typeface="+mn-lt"/>
              </a:defRPr>
            </a:lvl1pPr>
            <a:lvl2pPr>
              <a:defRPr sz="3600">
                <a:solidFill>
                  <a:schemeClr val="tx2">
                    <a:lumMod val="85000"/>
                    <a:lumOff val="15000"/>
                  </a:schemeClr>
                </a:solidFill>
                <a:latin typeface="+mn-lt"/>
              </a:defRPr>
            </a:lvl2pPr>
            <a:lvl3pPr>
              <a:defRPr sz="3600">
                <a:solidFill>
                  <a:schemeClr val="tx2">
                    <a:lumMod val="85000"/>
                    <a:lumOff val="15000"/>
                  </a:schemeClr>
                </a:solidFill>
                <a:latin typeface="+mn-lt"/>
              </a:defRPr>
            </a:lvl3pPr>
            <a:lvl4pPr>
              <a:defRPr sz="3600">
                <a:solidFill>
                  <a:schemeClr val="tx2">
                    <a:lumMod val="85000"/>
                    <a:lumOff val="15000"/>
                  </a:schemeClr>
                </a:solidFill>
                <a:latin typeface="+mn-lt"/>
              </a:defRPr>
            </a:lvl4pPr>
            <a:lvl5pPr>
              <a:defRPr sz="3600">
                <a:solidFill>
                  <a:schemeClr val="tx2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fr-CA" dirty="0" smtClean="0"/>
              <a:t>Click to </a:t>
            </a:r>
            <a:r>
              <a:rPr lang="fr-CA" dirty="0" err="1" smtClean="0"/>
              <a:t>edit</a:t>
            </a:r>
            <a:r>
              <a:rPr lang="fr-CA" dirty="0" smtClean="0"/>
              <a:t> Master </a:t>
            </a:r>
            <a:r>
              <a:rPr lang="fr-CA" dirty="0" err="1" smtClean="0"/>
              <a:t>text</a:t>
            </a:r>
            <a:r>
              <a:rPr lang="fr-CA" dirty="0" smtClean="0"/>
              <a:t> styles</a:t>
            </a:r>
          </a:p>
          <a:p>
            <a:pPr lvl="1"/>
            <a:r>
              <a:rPr lang="fr-CA" dirty="0" smtClean="0"/>
              <a:t>Second </a:t>
            </a:r>
            <a:r>
              <a:rPr lang="fr-CA" dirty="0" err="1" smtClean="0"/>
              <a:t>level</a:t>
            </a:r>
            <a:endParaRPr lang="fr-CA" dirty="0" smtClean="0"/>
          </a:p>
          <a:p>
            <a:pPr lvl="2"/>
            <a:r>
              <a:rPr lang="fr-CA" dirty="0" err="1" smtClean="0"/>
              <a:t>Third</a:t>
            </a:r>
            <a:r>
              <a:rPr lang="fr-CA" dirty="0" smtClean="0"/>
              <a:t> </a:t>
            </a:r>
            <a:r>
              <a:rPr lang="fr-CA" dirty="0" err="1" smtClean="0"/>
              <a:t>level</a:t>
            </a:r>
            <a:endParaRPr lang="fr-CA" dirty="0" smtClean="0"/>
          </a:p>
          <a:p>
            <a:pPr lvl="3"/>
            <a:r>
              <a:rPr lang="fr-CA" dirty="0" err="1" smtClean="0"/>
              <a:t>Fourth</a:t>
            </a:r>
            <a:r>
              <a:rPr lang="fr-CA" dirty="0" smtClean="0"/>
              <a:t> </a:t>
            </a:r>
            <a:r>
              <a:rPr lang="fr-CA" dirty="0" err="1" smtClean="0"/>
              <a:t>level</a:t>
            </a:r>
            <a:endParaRPr lang="fr-CA" dirty="0" smtClean="0"/>
          </a:p>
          <a:p>
            <a:pPr lvl="4"/>
            <a:r>
              <a:rPr lang="fr-CA" dirty="0" err="1" smtClean="0"/>
              <a:t>Fifth</a:t>
            </a:r>
            <a:r>
              <a:rPr lang="fr-CA" dirty="0" smtClean="0"/>
              <a:t> </a:t>
            </a:r>
            <a:r>
              <a:rPr lang="fr-CA" dirty="0" err="1" smtClean="0"/>
              <a:t>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442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065" y="188914"/>
            <a:ext cx="8539163" cy="685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0031" y="1079504"/>
            <a:ext cx="4295775" cy="53498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7" y="1079504"/>
            <a:ext cx="4295775" cy="53498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algn="ctr">
              <a:lnSpc>
                <a:spcPct val="80000"/>
              </a:lnSpc>
              <a:defRPr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algn="ctr">
              <a:lnSpc>
                <a:spcPct val="80000"/>
              </a:lnSpc>
              <a:defRPr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 algn="ctr">
              <a:lnSpc>
                <a:spcPct val="80000"/>
              </a:lnSpc>
              <a:defRPr>
                <a:cs typeface="+mn-cs"/>
              </a:defRPr>
            </a:lvl1pPr>
          </a:lstStyle>
          <a:p>
            <a:pPr>
              <a:defRPr/>
            </a:pPr>
            <a:fld id="{D904C561-6AE1-4DBE-AC1F-D956F0197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669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 descr="top.pn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3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 userDrawn="1"/>
        </p:nvSpPr>
        <p:spPr bwMode="auto">
          <a:xfrm>
            <a:off x="0" y="5768975"/>
            <a:ext cx="9144000" cy="885825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r" eaLnBrk="0" hangingPunct="0">
              <a:defRPr/>
            </a:pPr>
            <a:r>
              <a:rPr lang="en-US" dirty="0">
                <a:solidFill>
                  <a:schemeClr val="tx1"/>
                </a:solidFill>
                <a:latin typeface="+mn-lt"/>
              </a:rPr>
              <a:t> </a:t>
            </a:r>
          </a:p>
        </p:txBody>
      </p:sp>
      <p:pic>
        <p:nvPicPr>
          <p:cNvPr id="1028" name="Picture 12" descr="uOttawa_HOR_WG7.png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6143625"/>
            <a:ext cx="1698625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1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8" y="6651625"/>
            <a:ext cx="9172576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Footer Placeholder 6"/>
          <p:cNvSpPr txBox="1">
            <a:spLocks noChangeArrowheads="1"/>
          </p:cNvSpPr>
          <p:nvPr userDrawn="1"/>
        </p:nvSpPr>
        <p:spPr bwMode="auto">
          <a:xfrm>
            <a:off x="-36513" y="6383338"/>
            <a:ext cx="6481763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A69C95"/>
                </a:solidFill>
                <a:latin typeface="Verdana" charset="0"/>
                <a:ea typeface="ＭＳ Ｐゴシック" charset="0"/>
                <a:cs typeface="Verdan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l">
              <a:defRPr/>
            </a:pPr>
            <a:r>
              <a:rPr lang="en-US" dirty="0" err="1" smtClean="0">
                <a:solidFill>
                  <a:srgbClr val="ACA39A"/>
                </a:solidFill>
                <a:latin typeface="+mn-lt"/>
              </a:rPr>
              <a:t>genie.uOttawa.ca</a:t>
            </a:r>
            <a:r>
              <a:rPr lang="en-US" dirty="0" smtClean="0">
                <a:solidFill>
                  <a:srgbClr val="ACA39A"/>
                </a:solidFill>
                <a:latin typeface="+mn-lt"/>
              </a:rPr>
              <a:t> | </a:t>
            </a:r>
            <a:r>
              <a:rPr lang="en-US" dirty="0" err="1" smtClean="0">
                <a:solidFill>
                  <a:srgbClr val="ACA39A"/>
                </a:solidFill>
                <a:latin typeface="+mn-lt"/>
              </a:rPr>
              <a:t>engineering.uOttawa.ca</a:t>
            </a:r>
            <a:endParaRPr lang="en-US" dirty="0">
              <a:solidFill>
                <a:srgbClr val="ACA39A"/>
              </a:solidFill>
              <a:latin typeface="+mn-lt"/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886200" y="6019800"/>
            <a:ext cx="45720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Verdana"/>
              </a:defRPr>
            </a:lvl1pPr>
          </a:lstStyle>
          <a:p>
            <a:pPr>
              <a:defRPr/>
            </a:pPr>
            <a:r>
              <a:rPr lang="en-US" smtClean="0"/>
              <a:t>1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4" r:id="rId1"/>
    <p:sldLayoutId id="2147484262" r:id="rId2"/>
    <p:sldLayoutId id="2147484263" r:id="rId3"/>
    <p:sldLayoutId id="2147484265" r:id="rId4"/>
    <p:sldLayoutId id="2147484266" r:id="rId5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Verdana"/>
          <a:ea typeface="MS PGothic" pitchFamily="34" charset="-128"/>
          <a:cs typeface="Verdana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Verdana" pitchFamily="34" charset="0"/>
          <a:ea typeface="MS PGothic" pitchFamily="34" charset="-128"/>
          <a:cs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Verdana" pitchFamily="34" charset="0"/>
          <a:ea typeface="MS PGothic" pitchFamily="34" charset="-128"/>
          <a:cs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Verdana" pitchFamily="34" charset="0"/>
          <a:ea typeface="MS PGothic" pitchFamily="34" charset="-128"/>
          <a:cs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Verdana" pitchFamily="34" charset="0"/>
          <a:ea typeface="MS PGothic" pitchFamily="34" charset="-128"/>
          <a:cs typeface="Verdan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Arial Black" pitchFamily="-110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Arial Black" pitchFamily="-110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Arial Black" pitchFamily="-110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Arial Black" pitchFamily="-110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Verdana"/>
          <a:ea typeface="MS PGothic" pitchFamily="34" charset="-128"/>
          <a:cs typeface="Verdana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Verdana"/>
          <a:ea typeface="MS PGothic" pitchFamily="34" charset="-128"/>
          <a:cs typeface="Verdan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Verdana"/>
          <a:ea typeface="MS PGothic" pitchFamily="34" charset="-128"/>
          <a:cs typeface="Verdan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Verdana"/>
          <a:ea typeface="MS PGothic" pitchFamily="34" charset="-128"/>
          <a:cs typeface="Verdan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Verdana"/>
          <a:ea typeface="MS PGothic" pitchFamily="34" charset="-128"/>
          <a:cs typeface="Verdan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0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0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0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.xml"/><Relationship Id="rId12" Type="http://schemas.openxmlformats.org/officeDocument/2006/relationships/notesSlide" Target="../notesSlides/notesSlide1.xml"/><Relationship Id="rId13" Type="http://schemas.openxmlformats.org/officeDocument/2006/relationships/image" Target="../media/image5.png"/><Relationship Id="rId1" Type="http://schemas.openxmlformats.org/officeDocument/2006/relationships/tags" Target="../tags/tag1.xml"/><Relationship Id="rId2" Type="http://schemas.openxmlformats.org/officeDocument/2006/relationships/tags" Target="../tags/tag2.xml"/><Relationship Id="rId3" Type="http://schemas.openxmlformats.org/officeDocument/2006/relationships/tags" Target="../tags/tag3.xml"/><Relationship Id="rId4" Type="http://schemas.openxmlformats.org/officeDocument/2006/relationships/tags" Target="../tags/tag4.xml"/><Relationship Id="rId5" Type="http://schemas.openxmlformats.org/officeDocument/2006/relationships/tags" Target="../tags/tag5.xml"/><Relationship Id="rId6" Type="http://schemas.openxmlformats.org/officeDocument/2006/relationships/tags" Target="../tags/tag6.xml"/><Relationship Id="rId7" Type="http://schemas.openxmlformats.org/officeDocument/2006/relationships/tags" Target="../tags/tag7.xml"/><Relationship Id="rId8" Type="http://schemas.openxmlformats.org/officeDocument/2006/relationships/tags" Target="../tags/tag8.xml"/><Relationship Id="rId9" Type="http://schemas.openxmlformats.org/officeDocument/2006/relationships/tags" Target="../tags/tag9.xml"/><Relationship Id="rId10" Type="http://schemas.openxmlformats.org/officeDocument/2006/relationships/tags" Target="../tags/tag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video" Target="https://www.youtube.com/embed/S5c1susCPAE" TargetMode="Externa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3.xml"/><Relationship Id="rId6" Type="http://schemas.openxmlformats.org/officeDocument/2006/relationships/hyperlink" Target="https://youtu.be/kql-pvnid0s" TargetMode="External"/><Relationship Id="rId7" Type="http://schemas.openxmlformats.org/officeDocument/2006/relationships/hyperlink" Target="https://youtu.be/ck5vVU8qQWA" TargetMode="External"/><Relationship Id="rId8" Type="http://schemas.openxmlformats.org/officeDocument/2006/relationships/hyperlink" Target="https://youtu.be/S5c1susCPAE" TargetMode="External"/><Relationship Id="rId9" Type="http://schemas.openxmlformats.org/officeDocument/2006/relationships/image" Target="../media/image14.jpeg"/><Relationship Id="rId10" Type="http://schemas.openxmlformats.org/officeDocument/2006/relationships/image" Target="../media/image15.jpeg"/><Relationship Id="rId11" Type="http://schemas.openxmlformats.org/officeDocument/2006/relationships/image" Target="../media/image16.jpeg"/><Relationship Id="rId1" Type="http://schemas.openxmlformats.org/officeDocument/2006/relationships/video" Target="https://www.youtube.com/embed/kql-pvnid0s" TargetMode="External"/><Relationship Id="rId2" Type="http://schemas.openxmlformats.org/officeDocument/2006/relationships/video" Target="https://www.youtube.com/embed/ck5vVU8qQWA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7.jpg"/></Relationships>
</file>

<file path=ppt/slides/_rels/slide1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6.jpeg"/><Relationship Id="rId12" Type="http://schemas.openxmlformats.org/officeDocument/2006/relationships/image" Target="../media/image27.jpeg"/><Relationship Id="rId13" Type="http://schemas.openxmlformats.org/officeDocument/2006/relationships/image" Target="../media/image28.jpeg"/><Relationship Id="rId14" Type="http://schemas.openxmlformats.org/officeDocument/2006/relationships/image" Target="../media/image29.png"/><Relationship Id="rId15" Type="http://schemas.openxmlformats.org/officeDocument/2006/relationships/image" Target="../media/image30.png"/><Relationship Id="rId16" Type="http://schemas.openxmlformats.org/officeDocument/2006/relationships/image" Target="../media/image31.jpeg"/><Relationship Id="rId17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jpeg"/><Relationship Id="rId6" Type="http://schemas.openxmlformats.org/officeDocument/2006/relationships/image" Target="../media/image21.jpeg"/><Relationship Id="rId7" Type="http://schemas.openxmlformats.org/officeDocument/2006/relationships/image" Target="../media/image22.jpeg"/><Relationship Id="rId8" Type="http://schemas.openxmlformats.org/officeDocument/2006/relationships/image" Target="../media/image23.jpeg"/><Relationship Id="rId9" Type="http://schemas.openxmlformats.org/officeDocument/2006/relationships/image" Target="../media/image24.jpeg"/><Relationship Id="rId10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png"/><Relationship Id="rId6" Type="http://schemas.openxmlformats.org/officeDocument/2006/relationships/image" Target="../media/image36.png"/><Relationship Id="rId7" Type="http://schemas.openxmlformats.org/officeDocument/2006/relationships/image" Target="../media/image37.png"/><Relationship Id="rId8" Type="http://schemas.openxmlformats.org/officeDocument/2006/relationships/image" Target="../media/image38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png"/><Relationship Id="rId6" Type="http://schemas.openxmlformats.org/officeDocument/2006/relationships/image" Target="../media/image36.png"/><Relationship Id="rId7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13"/>
          <a:srcRect t="4278" b="1"/>
          <a:stretch/>
        </p:blipFill>
        <p:spPr>
          <a:xfrm>
            <a:off x="5358" y="358588"/>
            <a:ext cx="9138642" cy="5340105"/>
          </a:xfrm>
          <a:prstGeom prst="rect">
            <a:avLst/>
          </a:prstGeom>
        </p:spPr>
      </p:pic>
      <p:grpSp>
        <p:nvGrpSpPr>
          <p:cNvPr id="14" name="Group 13"/>
          <p:cNvGrpSpPr/>
          <p:nvPr>
            <p:custDataLst>
              <p:tags r:id="rId1"/>
            </p:custDataLst>
          </p:nvPr>
        </p:nvGrpSpPr>
        <p:grpSpPr>
          <a:xfrm>
            <a:off x="1688352" y="2636912"/>
            <a:ext cx="7455648" cy="1440160"/>
            <a:chOff x="1688352" y="2407796"/>
            <a:chExt cx="7455648" cy="1669276"/>
          </a:xfrm>
        </p:grpSpPr>
        <p:sp>
          <p:nvSpPr>
            <p:cNvPr id="4" name="Rectangle 3"/>
            <p:cNvSpPr/>
            <p:nvPr>
              <p:custDataLst>
                <p:tags r:id="rId8"/>
              </p:custDataLst>
            </p:nvPr>
          </p:nvSpPr>
          <p:spPr bwMode="auto">
            <a:xfrm>
              <a:off x="1763688" y="2407796"/>
              <a:ext cx="7380312" cy="1669276"/>
            </a:xfrm>
            <a:prstGeom prst="rect">
              <a:avLst/>
            </a:prstGeom>
            <a:solidFill>
              <a:schemeClr val="tx1">
                <a:alpha val="75000"/>
              </a:schemeClr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itchFamily="-110" charset="0"/>
              </a:endParaRPr>
            </a:p>
          </p:txBody>
        </p:sp>
        <p:sp>
          <p:nvSpPr>
            <p:cNvPr id="6" name="Title 1"/>
            <p:cNvSpPr txBox="1">
              <a:spLocks/>
            </p:cNvSpPr>
            <p:nvPr>
              <p:custDataLst>
                <p:tags r:id="rId9"/>
              </p:custDataLst>
            </p:nvPr>
          </p:nvSpPr>
          <p:spPr bwMode="auto">
            <a:xfrm>
              <a:off x="1872208" y="2564904"/>
              <a:ext cx="7164288" cy="1080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:ma14="http://schemas.microsoft.com/office/mac/drawingml/2011/main" val="1"/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rgbClr val="990000"/>
                  </a:solidFill>
                  <a:latin typeface="Verdana"/>
                  <a:ea typeface="ＭＳ Ｐゴシック" charset="0"/>
                  <a:cs typeface="Verdana"/>
                </a:defRPr>
              </a:lvl1pPr>
              <a:lvl2pPr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990000"/>
                  </a:solidFill>
                  <a:latin typeface="Verdana" charset="0"/>
                  <a:ea typeface="ＭＳ Ｐゴシック" charset="0"/>
                </a:defRPr>
              </a:lvl2pPr>
              <a:lvl3pPr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990000"/>
                  </a:solidFill>
                  <a:latin typeface="Verdana" charset="0"/>
                  <a:ea typeface="ＭＳ Ｐゴシック" charset="0"/>
                </a:defRPr>
              </a:lvl3pPr>
              <a:lvl4pPr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990000"/>
                  </a:solidFill>
                  <a:latin typeface="Verdana" charset="0"/>
                  <a:ea typeface="ＭＳ Ｐゴシック" charset="0"/>
                </a:defRPr>
              </a:lvl4pPr>
              <a:lvl5pPr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990000"/>
                  </a:solidFill>
                  <a:latin typeface="Verdana" charset="0"/>
                  <a:ea typeface="ＭＳ Ｐゴシック" charset="0"/>
                </a:defRPr>
              </a:lvl5pPr>
              <a:lvl6pPr marL="4572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990000"/>
                  </a:solidFill>
                  <a:latin typeface="Arial Black" pitchFamily="-110" charset="0"/>
                </a:defRPr>
              </a:lvl6pPr>
              <a:lvl7pPr marL="9144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990000"/>
                  </a:solidFill>
                  <a:latin typeface="Arial Black" pitchFamily="-110" charset="0"/>
                </a:defRPr>
              </a:lvl7pPr>
              <a:lvl8pPr marL="13716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990000"/>
                  </a:solidFill>
                  <a:latin typeface="Arial Black" pitchFamily="-110" charset="0"/>
                </a:defRPr>
              </a:lvl8pPr>
              <a:lvl9pPr marL="18288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990000"/>
                  </a:solidFill>
                  <a:latin typeface="Arial Black" pitchFamily="-110" charset="0"/>
                </a:defRPr>
              </a:lvl9pPr>
            </a:lstStyle>
            <a:p>
              <a:r>
                <a:rPr lang="en-CA" sz="2400" dirty="0" smtClean="0">
                  <a:solidFill>
                    <a:schemeClr val="bg1"/>
                  </a:solidFill>
                  <a:latin typeface="+mn-lt"/>
                  <a:cs typeface="Arial"/>
                </a:rPr>
                <a:t>Effective presentations</a:t>
              </a:r>
              <a:endParaRPr lang="en-US" sz="2400" b="0" dirty="0">
                <a:solidFill>
                  <a:schemeClr val="bg1"/>
                </a:solidFill>
                <a:latin typeface="+mn-lt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9" name="Rectangle 8"/>
            <p:cNvSpPr/>
            <p:nvPr>
              <p:custDataLst>
                <p:tags r:id="rId10"/>
              </p:custDataLst>
            </p:nvPr>
          </p:nvSpPr>
          <p:spPr bwMode="auto">
            <a:xfrm>
              <a:off x="1688352" y="2407796"/>
              <a:ext cx="78511" cy="1669276"/>
            </a:xfrm>
            <a:prstGeom prst="rect">
              <a:avLst/>
            </a:prstGeom>
            <a:solidFill>
              <a:srgbClr val="C8C1BC"/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rgbClr val="A69C95"/>
                </a:solidFill>
                <a:effectLst/>
                <a:latin typeface="Times" pitchFamily="-110" charset="0"/>
              </a:endParaRPr>
            </a:p>
          </p:txBody>
        </p:sp>
      </p:grpSp>
      <p:sp>
        <p:nvSpPr>
          <p:cNvPr id="5" name="Rectangle 4"/>
          <p:cNvSpPr/>
          <p:nvPr>
            <p:custDataLst>
              <p:tags r:id="rId2"/>
            </p:custDataLst>
          </p:nvPr>
        </p:nvSpPr>
        <p:spPr bwMode="auto">
          <a:xfrm>
            <a:off x="1763688" y="4149080"/>
            <a:ext cx="7380312" cy="321320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itchFamily="-110" charset="0"/>
            </a:endParaRPr>
          </a:p>
        </p:txBody>
      </p:sp>
      <p:sp>
        <p:nvSpPr>
          <p:cNvPr id="8" name="Text Placeholder 2"/>
          <p:cNvSpPr txBox="1">
            <a:spLocks/>
          </p:cNvSpPr>
          <p:nvPr>
            <p:custDataLst>
              <p:tags r:id="rId3"/>
            </p:custDataLst>
          </p:nvPr>
        </p:nvSpPr>
        <p:spPr bwMode="auto">
          <a:xfrm>
            <a:off x="1872208" y="4149080"/>
            <a:ext cx="7164288" cy="288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Verdana"/>
                <a:ea typeface="ＭＳ Ｐゴシック" charset="0"/>
                <a:cs typeface="Verdana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pPr marL="0" indent="0">
              <a:buNone/>
            </a:pPr>
            <a:r>
              <a:rPr lang="en-US" sz="1200" dirty="0" smtClean="0">
                <a:solidFill>
                  <a:schemeClr val="bg1"/>
                </a:solidFill>
                <a:latin typeface="Arial"/>
                <a:cs typeface="Arial"/>
              </a:rPr>
              <a:t>Presented by: Hanan Anis, </a:t>
            </a:r>
            <a:r>
              <a:rPr lang="en-US" sz="1200" dirty="0" smtClean="0">
                <a:solidFill>
                  <a:schemeClr val="bg1"/>
                </a:solidFill>
                <a:latin typeface="Arial"/>
                <a:cs typeface="Arial"/>
              </a:rPr>
              <a:t>Patrick </a:t>
            </a:r>
            <a:r>
              <a:rPr lang="en-US" sz="1200" dirty="0" err="1" smtClean="0">
                <a:solidFill>
                  <a:schemeClr val="bg1"/>
                </a:solidFill>
                <a:latin typeface="Arial"/>
                <a:cs typeface="Arial"/>
              </a:rPr>
              <a:t>Dumond</a:t>
            </a:r>
            <a:r>
              <a:rPr lang="en-US" sz="1200" dirty="0" smtClean="0">
                <a:solidFill>
                  <a:schemeClr val="bg1"/>
                </a:solidFill>
                <a:latin typeface="Arial"/>
                <a:cs typeface="Arial"/>
              </a:rPr>
              <a:t>, Umar </a:t>
            </a:r>
            <a:r>
              <a:rPr lang="en-US" sz="1200" dirty="0" err="1" smtClean="0">
                <a:solidFill>
                  <a:schemeClr val="bg1"/>
                </a:solidFill>
                <a:latin typeface="Arial"/>
                <a:cs typeface="Arial"/>
              </a:rPr>
              <a:t>Iqbal</a:t>
            </a:r>
            <a:r>
              <a:rPr lang="en-US" sz="1200" dirty="0" smtClean="0">
                <a:solidFill>
                  <a:schemeClr val="bg1"/>
                </a:solidFill>
                <a:latin typeface="Arial"/>
                <a:cs typeface="Arial"/>
              </a:rPr>
              <a:t>, David Knox</a:t>
            </a:r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0" name="Rectangle 9"/>
          <p:cNvSpPr/>
          <p:nvPr>
            <p:custDataLst>
              <p:tags r:id="rId4"/>
            </p:custDataLst>
          </p:nvPr>
        </p:nvSpPr>
        <p:spPr bwMode="auto">
          <a:xfrm>
            <a:off x="1688353" y="4149080"/>
            <a:ext cx="78510" cy="321320"/>
          </a:xfrm>
          <a:prstGeom prst="rect">
            <a:avLst/>
          </a:prstGeom>
          <a:solidFill>
            <a:srgbClr val="C8C1BC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A69C95"/>
                </a:solidFill>
                <a:effectLst/>
                <a:latin typeface="Times" pitchFamily="-110" charset="0"/>
              </a:rPr>
              <a:t> 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A69C95"/>
              </a:solidFill>
              <a:effectLst/>
              <a:latin typeface="Times" pitchFamily="-110" charset="0"/>
            </a:endParaRPr>
          </a:p>
        </p:txBody>
      </p:sp>
      <p:sp>
        <p:nvSpPr>
          <p:cNvPr id="11" name="Footer Placeholder 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79512" y="6152115"/>
            <a:ext cx="4536504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A69C95"/>
                </a:solidFill>
                <a:latin typeface="Verdana" charset="0"/>
                <a:ea typeface="ＭＳ Ｐゴシック" charset="0"/>
                <a:cs typeface="Verdan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dirty="0" smtClean="0">
                <a:solidFill>
                  <a:schemeClr val="bg1"/>
                </a:solidFill>
              </a:rPr>
              <a:t>uOttawa.ca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Footer Placeholder 6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79512" y="5753851"/>
            <a:ext cx="6408712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A69C95"/>
                </a:solidFill>
                <a:latin typeface="Verdana" charset="0"/>
                <a:ea typeface="ＭＳ Ｐゴシック" charset="0"/>
                <a:cs typeface="Verdan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1600" dirty="0" err="1" smtClean="0">
                <a:solidFill>
                  <a:schemeClr val="bg1"/>
                </a:solidFill>
              </a:rPr>
              <a:t>Faculté</a:t>
            </a:r>
            <a:r>
              <a:rPr lang="en-US" sz="1600" dirty="0" smtClean="0">
                <a:solidFill>
                  <a:schemeClr val="bg1"/>
                </a:solidFill>
              </a:rPr>
              <a:t> de </a:t>
            </a:r>
            <a:r>
              <a:rPr lang="en-US" sz="1600" dirty="0" err="1" smtClean="0">
                <a:solidFill>
                  <a:schemeClr val="bg1"/>
                </a:solidFill>
              </a:rPr>
              <a:t>génie</a:t>
            </a:r>
            <a:r>
              <a:rPr lang="en-US" sz="1600" dirty="0" smtClean="0">
                <a:solidFill>
                  <a:schemeClr val="bg1"/>
                </a:solidFill>
              </a:rPr>
              <a:t>  |  Faculty of Engineering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>
            <p:custDataLst>
              <p:tags r:id="rId7"/>
            </p:custDataLst>
          </p:nvPr>
        </p:nvSpPr>
        <p:spPr>
          <a:xfrm>
            <a:off x="5358" y="5445224"/>
            <a:ext cx="471065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200" dirty="0">
                <a:solidFill>
                  <a:schemeClr val="bg1"/>
                </a:solidFill>
              </a:rPr>
              <a:t>http://www.oldmilltoronto.com/wp-content/uploads/2014/05/images2.jpg</a:t>
            </a:r>
          </a:p>
        </p:txBody>
      </p:sp>
    </p:spTree>
  </p:cSld>
  <p:clrMapOvr>
    <a:masterClrMapping/>
  </p:clrMapOvr>
  <p:transition xmlns:p14="http://schemas.microsoft.com/office/powerpoint/2010/main" spd="slow" advTm="5982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Examples of Bad Presentations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>
                <a:hlinkClick r:id="rId6"/>
              </a:rPr>
              <a:t>https://</a:t>
            </a:r>
            <a:r>
              <a:rPr lang="fr-CA" dirty="0" smtClean="0">
                <a:hlinkClick r:id="rId6"/>
              </a:rPr>
              <a:t>youtu.be/kql-pvnid0s</a:t>
            </a:r>
            <a:endParaRPr lang="fr-CA" dirty="0" smtClean="0"/>
          </a:p>
          <a:p>
            <a:endParaRPr lang="en-CA" dirty="0"/>
          </a:p>
          <a:p>
            <a:endParaRPr lang="en-CA" dirty="0" smtClean="0"/>
          </a:p>
          <a:p>
            <a:r>
              <a:rPr lang="fr-CA" dirty="0">
                <a:hlinkClick r:id="rId7"/>
              </a:rPr>
              <a:t>https://</a:t>
            </a:r>
            <a:r>
              <a:rPr lang="fr-CA" dirty="0" smtClean="0">
                <a:hlinkClick r:id="rId7"/>
              </a:rPr>
              <a:t>youtu.be/ck5vVU8qQWA</a:t>
            </a:r>
            <a:endParaRPr lang="fr-CA" dirty="0" smtClean="0"/>
          </a:p>
          <a:p>
            <a:endParaRPr lang="en-CA" dirty="0"/>
          </a:p>
          <a:p>
            <a:endParaRPr lang="en-CA" dirty="0" smtClean="0"/>
          </a:p>
          <a:p>
            <a:r>
              <a:rPr lang="fr-CA" dirty="0">
                <a:hlinkClick r:id="rId8"/>
              </a:rPr>
              <a:t>https://</a:t>
            </a:r>
            <a:r>
              <a:rPr lang="fr-CA" dirty="0" smtClean="0">
                <a:hlinkClick r:id="rId8"/>
              </a:rPr>
              <a:t>youtu.be/S5c1susCPAE</a:t>
            </a:r>
            <a:endParaRPr lang="fr-CA" dirty="0" smtClean="0"/>
          </a:p>
          <a:p>
            <a:endParaRPr lang="fr-CA" dirty="0"/>
          </a:p>
        </p:txBody>
      </p:sp>
      <p:pic>
        <p:nvPicPr>
          <p:cNvPr id="4" name="kql-pvnid0s"/>
          <p:cNvPicPr>
            <a:picLocks noRot="1" noChangeAspect="1"/>
          </p:cNvPicPr>
          <p:nvPr>
            <a:quickTimeFile r:link="rId1"/>
          </p:nvPr>
        </p:nvPicPr>
        <p:blipFill>
          <a:blip r:embed="rId9"/>
          <a:stretch>
            <a:fillRect/>
          </a:stretch>
        </p:blipFill>
        <p:spPr>
          <a:xfrm>
            <a:off x="6588224" y="1307480"/>
            <a:ext cx="2172725" cy="1629544"/>
          </a:xfrm>
          <a:prstGeom prst="rect">
            <a:avLst/>
          </a:prstGeom>
        </p:spPr>
      </p:pic>
      <p:pic>
        <p:nvPicPr>
          <p:cNvPr id="5" name="ck5vVU8qQWA"/>
          <p:cNvPicPr>
            <a:picLocks noRot="1" noChangeAspect="1"/>
          </p:cNvPicPr>
          <p:nvPr>
            <a:quickTimeFile r:link="rId2"/>
          </p:nvPr>
        </p:nvPicPr>
        <p:blipFill>
          <a:blip r:embed="rId10"/>
          <a:stretch>
            <a:fillRect/>
          </a:stretch>
        </p:blipFill>
        <p:spPr>
          <a:xfrm>
            <a:off x="6588224" y="3153544"/>
            <a:ext cx="2194560" cy="1645920"/>
          </a:xfrm>
          <a:prstGeom prst="rect">
            <a:avLst/>
          </a:prstGeom>
        </p:spPr>
      </p:pic>
      <p:pic>
        <p:nvPicPr>
          <p:cNvPr id="6" name="S5c1susCPAE"/>
          <p:cNvPicPr>
            <a:picLocks noRot="1" noChangeAspect="1"/>
          </p:cNvPicPr>
          <p:nvPr>
            <a:quickTimeFile r:link="rId3"/>
          </p:nvPr>
        </p:nvPicPr>
        <p:blipFill>
          <a:blip r:embed="rId11"/>
          <a:stretch>
            <a:fillRect/>
          </a:stretch>
        </p:blipFill>
        <p:spPr>
          <a:xfrm>
            <a:off x="6588224" y="5015984"/>
            <a:ext cx="2194560" cy="1645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167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Verbal Communication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Speak </a:t>
            </a:r>
            <a:r>
              <a:rPr lang="en-US" dirty="0">
                <a:solidFill>
                  <a:srgbClr val="00B0F0"/>
                </a:solidFill>
              </a:rPr>
              <a:t>clearly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/>
              <a:t>and </a:t>
            </a:r>
            <a:r>
              <a:rPr lang="en-US" dirty="0">
                <a:solidFill>
                  <a:srgbClr val="00B0F0"/>
                </a:solidFill>
              </a:rPr>
              <a:t>expressively</a:t>
            </a:r>
          </a:p>
          <a:p>
            <a:r>
              <a:rPr lang="en-US" dirty="0">
                <a:solidFill>
                  <a:srgbClr val="00B050"/>
                </a:solidFill>
              </a:rPr>
              <a:t>Raise</a:t>
            </a:r>
            <a:r>
              <a:rPr lang="en-US" dirty="0"/>
              <a:t> your volume</a:t>
            </a:r>
          </a:p>
          <a:p>
            <a:r>
              <a:rPr lang="en-US" dirty="0"/>
              <a:t>Avoid </a:t>
            </a:r>
            <a:r>
              <a:rPr lang="en-US" dirty="0">
                <a:solidFill>
                  <a:srgbClr val="FF0000"/>
                </a:solidFill>
              </a:rPr>
              <a:t>filler words </a:t>
            </a:r>
            <a:r>
              <a:rPr lang="en-US" dirty="0"/>
              <a:t>(ah, um, like </a:t>
            </a:r>
            <a:r>
              <a:rPr lang="en-US" dirty="0" err="1"/>
              <a:t>etc</a:t>
            </a:r>
            <a:r>
              <a:rPr lang="en-US" dirty="0"/>
              <a:t>…..)</a:t>
            </a:r>
          </a:p>
          <a:p>
            <a:r>
              <a:rPr lang="en-US" dirty="0"/>
              <a:t>Practice </a:t>
            </a:r>
            <a:r>
              <a:rPr lang="en-US" dirty="0">
                <a:solidFill>
                  <a:srgbClr val="3366FF"/>
                </a:solidFill>
              </a:rPr>
              <a:t>pausing </a:t>
            </a:r>
            <a:r>
              <a:rPr lang="en-US" dirty="0"/>
              <a:t>for extra effect</a:t>
            </a:r>
          </a:p>
          <a:p>
            <a:endParaRPr lang="fr-CA" dirty="0"/>
          </a:p>
        </p:txBody>
      </p:sp>
      <p:sp>
        <p:nvSpPr>
          <p:cNvPr id="4" name="Rounded Rectangle 3"/>
          <p:cNvSpPr/>
          <p:nvPr/>
        </p:nvSpPr>
        <p:spPr bwMode="auto">
          <a:xfrm>
            <a:off x="1547664" y="4509120"/>
            <a:ext cx="6480720" cy="936104"/>
          </a:xfrm>
          <a:prstGeom prst="round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dirty="0" smtClean="0">
                <a:latin typeface="+mn-lt"/>
              </a:rPr>
              <a:t>It is not only </a:t>
            </a:r>
            <a:r>
              <a:rPr lang="en-US" sz="2800" b="1" i="1" dirty="0" smtClean="0">
                <a:latin typeface="+mn-lt"/>
              </a:rPr>
              <a:t>what</a:t>
            </a:r>
            <a:r>
              <a:rPr lang="en-US" sz="2800" dirty="0" smtClean="0">
                <a:latin typeface="+mn-lt"/>
              </a:rPr>
              <a:t> you say, but also </a:t>
            </a:r>
            <a:r>
              <a:rPr lang="en-US" sz="2800" b="1" i="1" dirty="0" smtClean="0">
                <a:latin typeface="+mn-lt"/>
              </a:rPr>
              <a:t>how</a:t>
            </a:r>
            <a:r>
              <a:rPr lang="en-US" sz="2800" dirty="0" smtClean="0">
                <a:latin typeface="+mn-lt"/>
              </a:rPr>
              <a:t> you say it!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53433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Pitch Content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Pitch:</a:t>
            </a:r>
            <a:r>
              <a:rPr lang="en-US" dirty="0" smtClean="0"/>
              <a:t> </a:t>
            </a:r>
            <a:r>
              <a:rPr lang="en-CA" dirty="0"/>
              <a:t>a speech or act that attempts to </a:t>
            </a:r>
            <a:r>
              <a:rPr lang="en-CA" dirty="0">
                <a:solidFill>
                  <a:srgbClr val="00B050"/>
                </a:solidFill>
              </a:rPr>
              <a:t>persuade</a:t>
            </a:r>
            <a:r>
              <a:rPr lang="en-CA" dirty="0"/>
              <a:t> someone to buy or do </a:t>
            </a:r>
            <a:r>
              <a:rPr lang="en-CA" dirty="0" smtClean="0"/>
              <a:t>something</a:t>
            </a:r>
            <a:endParaRPr lang="en-US" b="1" dirty="0"/>
          </a:p>
          <a:p>
            <a:r>
              <a:rPr lang="en-US" dirty="0" smtClean="0"/>
              <a:t>Before </a:t>
            </a:r>
            <a:r>
              <a:rPr lang="en-US" dirty="0"/>
              <a:t>you put your pitch together you need to understand </a:t>
            </a:r>
            <a:r>
              <a:rPr lang="en-US" dirty="0">
                <a:solidFill>
                  <a:srgbClr val="00B0F0"/>
                </a:solidFill>
              </a:rPr>
              <a:t>people’s buying </a:t>
            </a:r>
            <a:r>
              <a:rPr lang="en-US" dirty="0" smtClean="0">
                <a:solidFill>
                  <a:srgbClr val="00B0F0"/>
                </a:solidFill>
              </a:rPr>
              <a:t>drivers</a:t>
            </a:r>
          </a:p>
          <a:p>
            <a:r>
              <a:rPr lang="en-US" b="1" dirty="0" smtClean="0"/>
              <a:t>Buying driver:</a:t>
            </a:r>
            <a:r>
              <a:rPr lang="en-US" dirty="0" smtClean="0"/>
              <a:t> those things that </a:t>
            </a:r>
            <a:r>
              <a:rPr lang="en-US" dirty="0" smtClean="0">
                <a:solidFill>
                  <a:srgbClr val="00B0F0"/>
                </a:solidFill>
              </a:rPr>
              <a:t>motivate</a:t>
            </a:r>
            <a:r>
              <a:rPr lang="en-US" dirty="0" smtClean="0"/>
              <a:t> people to buy (what people “</a:t>
            </a:r>
            <a:r>
              <a:rPr lang="en-US" dirty="0" smtClean="0">
                <a:solidFill>
                  <a:srgbClr val="00B050"/>
                </a:solidFill>
              </a:rPr>
              <a:t>takeaway</a:t>
            </a:r>
            <a:r>
              <a:rPr lang="en-US" dirty="0" smtClean="0"/>
              <a:t>” from buying)! </a:t>
            </a:r>
            <a:endParaRPr lang="en-US" b="1" dirty="0"/>
          </a:p>
          <a:p>
            <a:endParaRPr lang="fr-CA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6005" y="4293096"/>
            <a:ext cx="3151991" cy="2100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789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" y="2564880"/>
            <a:ext cx="9144001" cy="685800"/>
          </a:xfrm>
        </p:spPr>
        <p:txBody>
          <a:bodyPr/>
          <a:lstStyle/>
          <a:p>
            <a:pPr algn="ctr"/>
            <a:r>
              <a:rPr lang="en-CA" dirty="0" smtClean="0"/>
              <a:t>So </a:t>
            </a:r>
            <a:r>
              <a:rPr lang="en-CA" i="1" dirty="0" smtClean="0"/>
              <a:t>What</a:t>
            </a:r>
            <a:r>
              <a:rPr lang="en-CA" dirty="0" smtClean="0"/>
              <a:t> Motivated </a:t>
            </a:r>
            <a:r>
              <a:rPr lang="en-CA" sz="4800" dirty="0" smtClean="0"/>
              <a:t>YOU</a:t>
            </a:r>
            <a:r>
              <a:rPr lang="en-CA" dirty="0" smtClean="0"/>
              <a:t> to Buy?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50" y="603527"/>
            <a:ext cx="1637242" cy="7542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501011"/>
            <a:ext cx="1674123" cy="1194906"/>
          </a:xfrm>
          <a:prstGeom prst="rect">
            <a:avLst/>
          </a:prstGeom>
        </p:spPr>
      </p:pic>
      <p:pic>
        <p:nvPicPr>
          <p:cNvPr id="1026" name="Picture 2" descr="http://images.thenorthface.com/is/image/TheNorthFace/596x781/men-39-s-thermoball-full-zip-jacket-A7ZG_4Y3_her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475" y="692620"/>
            <a:ext cx="1182495" cy="1549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blogcdn.com/www.luxist.com/media/2011/03/talking-watch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8959" y="3501011"/>
            <a:ext cx="1368190" cy="119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wired.com/images_blogs/gadgetlab/2012/10/Samsung_Chromebook_frontview2_webres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4107" y="3724759"/>
            <a:ext cx="1537721" cy="1031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cache.pakistantoday.com.pk/2013/09/2009_Bell_M5X_Daytona_Red_White_DY1_Motorcycle_Helmet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041" y="3383965"/>
            <a:ext cx="1338917" cy="1338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ecx.images-amazon.com/images/I/71Ccm3F4MGL._SL1500_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4596" y="864054"/>
            <a:ext cx="1226522" cy="1378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kreativepro.files.wordpress.com/2012/07/box-of-chocolates1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52" y="1395735"/>
            <a:ext cx="1440587" cy="108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www.integratedmortgageplanners.com/blog/wp-content/uploads/2010/12/insurance-policy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858" y="4833552"/>
            <a:ext cx="2443163" cy="111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://www.radar-uk.co.uk/JpegImages/CD%20demo%20radar.jpg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7402" y="126857"/>
            <a:ext cx="1032051" cy="1131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://upload.wikimedia.org/wikipedia/commons/4/4f/Credit-cards.jpg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6696" y="280654"/>
            <a:ext cx="1275351" cy="956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4440" y="4909627"/>
            <a:ext cx="1387138" cy="1387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712116">
            <a:off x="6626191" y="1596599"/>
            <a:ext cx="1340623" cy="842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thumbs.dreamstime.com/z/world-travel-holiday-logo-21521252.jpg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5926" y="4683204"/>
            <a:ext cx="1656518" cy="1656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74" name="Picture 2" descr="http://www.bakfiets-en-meer.nl/wp-content/uploads/2009/01/dei-imperiale-u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209607" y="4814662"/>
            <a:ext cx="2089214" cy="1394550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3851920" y="6148673"/>
            <a:ext cx="30065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n-lt"/>
              </a:rPr>
              <a:t>From: Trevor Wilkins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14705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5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35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65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8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8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800"/>
                            </p:stCondLst>
                            <p:childTnLst>
                              <p:par>
                                <p:cTn id="5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064" y="476997"/>
            <a:ext cx="8845547" cy="1367827"/>
          </a:xfrm>
        </p:spPr>
        <p:txBody>
          <a:bodyPr/>
          <a:lstStyle/>
          <a:p>
            <a:pPr algn="ctr"/>
            <a:r>
              <a:rPr lang="en-GB" sz="3600" dirty="0" smtClean="0"/>
              <a:t>Buying is</a:t>
            </a:r>
            <a:br>
              <a:rPr lang="en-GB" sz="3600" dirty="0" smtClean="0"/>
            </a:br>
            <a:r>
              <a:rPr lang="en-GB" sz="3600" dirty="0" smtClean="0">
                <a:solidFill>
                  <a:srgbClr val="FF0000"/>
                </a:solidFill>
              </a:rPr>
              <a:t>ONLY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600" dirty="0"/>
              <a:t>m</a:t>
            </a:r>
            <a:r>
              <a:rPr lang="en-GB" sz="3600" dirty="0" smtClean="0"/>
              <a:t>otivated by improved</a:t>
            </a:r>
            <a:r>
              <a:rPr lang="en-GB" sz="3600" b="0" dirty="0" smtClean="0"/>
              <a:t>…</a:t>
            </a:r>
            <a:endParaRPr lang="en-CA" sz="3600" b="0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1205623" y="2375004"/>
            <a:ext cx="7884925" cy="4078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713" tIns="47859" rIns="95713" bIns="47859" numCol="1" anchor="t" anchorCtr="0" compatLnSpc="1">
            <a:prstTxWarp prst="textNoShape">
              <a:avLst/>
            </a:prstTxWarp>
          </a:bodyPr>
          <a:lstStyle/>
          <a:p>
            <a:pPr defTabSz="956573" eaLnBrk="0" hangingPunct="0">
              <a:lnSpc>
                <a:spcPct val="150000"/>
              </a:lnSpc>
              <a:spcBef>
                <a:spcPct val="20000"/>
              </a:spcBef>
              <a:buSzPct val="50000"/>
              <a:tabLst>
                <a:tab pos="1345229" algn="l"/>
                <a:tab pos="3223478" algn="l"/>
                <a:tab pos="4662303" algn="l"/>
                <a:tab pos="6634146" algn="l"/>
                <a:tab pos="8428316" algn="r"/>
              </a:tabLst>
              <a:defRPr/>
            </a:pPr>
            <a:r>
              <a:rPr lang="en-GB" sz="2000" b="1" kern="0" dirty="0" err="1" smtClean="0">
                <a:latin typeface="+mn-lt"/>
                <a:cs typeface="+mn-cs"/>
              </a:rPr>
              <a:t>ime</a:t>
            </a:r>
            <a:r>
              <a:rPr lang="en-GB" sz="2000" b="1" kern="0" dirty="0" smtClean="0">
                <a:latin typeface="+mn-lt"/>
                <a:cs typeface="+mn-cs"/>
              </a:rPr>
              <a:t>	</a:t>
            </a:r>
            <a:r>
              <a:rPr lang="en-GB" sz="1800" kern="0" dirty="0" smtClean="0">
                <a:latin typeface="+mn-lt"/>
                <a:cs typeface="+mn-cs"/>
              </a:rPr>
              <a:t> </a:t>
            </a:r>
            <a:r>
              <a:rPr lang="en-GB" sz="1600" kern="0" dirty="0" smtClean="0">
                <a:latin typeface="+mn-lt"/>
                <a:cs typeface="+mn-cs"/>
              </a:rPr>
              <a:t>	</a:t>
            </a:r>
            <a:endParaRPr lang="en-GB" sz="3200" b="1" kern="0" dirty="0" smtClean="0">
              <a:solidFill>
                <a:srgbClr val="FF0000"/>
              </a:solidFill>
              <a:latin typeface="+mn-lt"/>
              <a:cs typeface="+mn-cs"/>
            </a:endParaRPr>
          </a:p>
          <a:p>
            <a:pPr defTabSz="956573" eaLnBrk="0" hangingPunct="0">
              <a:lnSpc>
                <a:spcPct val="150000"/>
              </a:lnSpc>
              <a:spcBef>
                <a:spcPct val="20000"/>
              </a:spcBef>
              <a:buSzPct val="50000"/>
              <a:tabLst>
                <a:tab pos="1345229" algn="l"/>
                <a:tab pos="3223478" algn="l"/>
                <a:tab pos="4662303" algn="l"/>
                <a:tab pos="6634146" algn="l"/>
                <a:tab pos="8428316" algn="r"/>
              </a:tabLst>
              <a:defRPr/>
            </a:pPr>
            <a:r>
              <a:rPr lang="en-GB" sz="2000" b="1" kern="0" dirty="0" smtClean="0">
                <a:latin typeface="+mn-lt"/>
                <a:cs typeface="+mn-cs"/>
              </a:rPr>
              <a:t>	</a:t>
            </a:r>
            <a:r>
              <a:rPr lang="en-GB" sz="2000" b="1" kern="0" dirty="0" err="1" smtClean="0">
                <a:latin typeface="+mn-lt"/>
                <a:cs typeface="+mn-cs"/>
              </a:rPr>
              <a:t>ncome</a:t>
            </a:r>
            <a:r>
              <a:rPr lang="en-GB" sz="2000" b="1" kern="0" dirty="0" smtClean="0">
                <a:latin typeface="+mn-lt"/>
                <a:cs typeface="+mn-cs"/>
                <a:sym typeface="Symbol" pitchFamily="18" charset="2"/>
              </a:rPr>
              <a:t>	</a:t>
            </a:r>
            <a:r>
              <a:rPr lang="en-GB" sz="1600" kern="0" dirty="0" smtClean="0">
                <a:latin typeface="+mn-lt"/>
                <a:cs typeface="+mn-cs"/>
              </a:rPr>
              <a:t>	</a:t>
            </a:r>
            <a:endParaRPr lang="en-GB" sz="1400" b="1" kern="0" dirty="0" smtClean="0">
              <a:solidFill>
                <a:srgbClr val="009A46"/>
              </a:solidFill>
              <a:latin typeface="+mn-lt"/>
              <a:cs typeface="+mn-cs"/>
            </a:endParaRPr>
          </a:p>
          <a:p>
            <a:pPr defTabSz="956573" eaLnBrk="0" hangingPunct="0">
              <a:lnSpc>
                <a:spcPct val="150000"/>
              </a:lnSpc>
              <a:spcBef>
                <a:spcPct val="20000"/>
              </a:spcBef>
              <a:buSzPct val="50000"/>
              <a:tabLst>
                <a:tab pos="1345229" algn="l"/>
                <a:tab pos="3223478" algn="l"/>
                <a:tab pos="4662303" algn="l"/>
                <a:tab pos="6634146" algn="l"/>
                <a:tab pos="8428316" algn="r"/>
              </a:tabLst>
              <a:defRPr/>
            </a:pPr>
            <a:r>
              <a:rPr lang="en-GB" sz="2000" b="1" kern="0" dirty="0" smtClean="0">
                <a:latin typeface="+mn-lt"/>
                <a:cs typeface="+mn-cs"/>
              </a:rPr>
              <a:t>		</a:t>
            </a:r>
            <a:r>
              <a:rPr lang="en-GB" sz="2000" b="1" kern="0" dirty="0" err="1" smtClean="0">
                <a:latin typeface="+mn-lt"/>
                <a:cs typeface="+mn-cs"/>
              </a:rPr>
              <a:t>isk</a:t>
            </a:r>
            <a:r>
              <a:rPr lang="en-GB" sz="2000" b="1" kern="0" dirty="0" smtClean="0">
                <a:latin typeface="+mn-lt"/>
                <a:cs typeface="+mn-cs"/>
                <a:sym typeface="Symbol" pitchFamily="18" charset="2"/>
              </a:rPr>
              <a:t>	</a:t>
            </a:r>
            <a:endParaRPr lang="en-GB" sz="2000" kern="0" dirty="0" smtClean="0">
              <a:solidFill>
                <a:srgbClr val="FF0000"/>
              </a:solidFill>
              <a:latin typeface="+mn-lt"/>
              <a:cs typeface="+mn-cs"/>
            </a:endParaRPr>
          </a:p>
          <a:p>
            <a:pPr defTabSz="956573" eaLnBrk="0" hangingPunct="0">
              <a:lnSpc>
                <a:spcPct val="150000"/>
              </a:lnSpc>
              <a:spcBef>
                <a:spcPct val="20000"/>
              </a:spcBef>
              <a:buSzPct val="50000"/>
              <a:tabLst>
                <a:tab pos="1345229" algn="l"/>
                <a:tab pos="3223478" algn="l"/>
                <a:tab pos="4662303" algn="l"/>
                <a:tab pos="6634146" algn="l"/>
                <a:tab pos="8428316" algn="r"/>
              </a:tabLst>
              <a:defRPr/>
            </a:pPr>
            <a:r>
              <a:rPr lang="en-GB" sz="2000" b="1" kern="0" dirty="0" smtClean="0">
                <a:latin typeface="+mn-lt"/>
                <a:cs typeface="+mn-cs"/>
              </a:rPr>
              <a:t>			</a:t>
            </a:r>
            <a:r>
              <a:rPr lang="en-GB" sz="2000" b="1" kern="0" dirty="0" err="1" smtClean="0">
                <a:latin typeface="+mn-lt"/>
                <a:cs typeface="+mn-cs"/>
              </a:rPr>
              <a:t>xpense</a:t>
            </a:r>
            <a:r>
              <a:rPr lang="en-GB" sz="1600" kern="0" dirty="0" smtClean="0">
                <a:latin typeface="+mn-lt"/>
                <a:cs typeface="+mn-cs"/>
              </a:rPr>
              <a:t>	</a:t>
            </a:r>
            <a:endParaRPr lang="en-GB" sz="1600" b="1" kern="0" dirty="0" smtClean="0">
              <a:solidFill>
                <a:srgbClr val="FF0000"/>
              </a:solidFill>
              <a:latin typeface="+mn-lt"/>
              <a:cs typeface="+mn-cs"/>
            </a:endParaRPr>
          </a:p>
          <a:p>
            <a:pPr defTabSz="956573" eaLnBrk="0" hangingPunct="0">
              <a:lnSpc>
                <a:spcPct val="150000"/>
              </a:lnSpc>
              <a:spcBef>
                <a:spcPct val="20000"/>
              </a:spcBef>
              <a:buSzPct val="50000"/>
              <a:tabLst>
                <a:tab pos="1345229" algn="l"/>
                <a:tab pos="3223478" algn="l"/>
                <a:tab pos="4662303" algn="l"/>
                <a:tab pos="6634146" algn="l"/>
                <a:tab pos="8428316" algn="r"/>
              </a:tabLst>
              <a:defRPr/>
            </a:pPr>
            <a:r>
              <a:rPr lang="en-GB" sz="2000" b="1" kern="0" dirty="0" smtClean="0">
                <a:latin typeface="+mn-lt"/>
                <a:cs typeface="+mn-cs"/>
              </a:rPr>
              <a:t>				</a:t>
            </a:r>
            <a:r>
              <a:rPr lang="en-GB" sz="2000" b="1" kern="0" dirty="0" err="1" smtClean="0">
                <a:latin typeface="+mn-lt"/>
                <a:cs typeface="+mn-cs"/>
              </a:rPr>
              <a:t>tate</a:t>
            </a:r>
            <a:endParaRPr lang="en-GB" sz="1200" kern="0" dirty="0" smtClean="0">
              <a:latin typeface="+mn-lt"/>
              <a:cs typeface="+mn-cs"/>
            </a:endParaRPr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24871" y="4247263"/>
            <a:ext cx="827542" cy="847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48086" y="3743194"/>
            <a:ext cx="845711" cy="856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Content Placeholder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86230" y="3224490"/>
            <a:ext cx="856456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Content Placeholder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20660" y="2663043"/>
            <a:ext cx="864662" cy="88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430" y="2086963"/>
            <a:ext cx="874788" cy="864120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171302"/>
            <a:ext cx="1905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412952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 Will Takeaway </a:t>
            </a:r>
            <a:r>
              <a:rPr lang="en-GB" dirty="0"/>
              <a:t>I</a:t>
            </a:r>
            <a:r>
              <a:rPr lang="en-GB" dirty="0" smtClean="0"/>
              <a:t>mproved…</a:t>
            </a:r>
            <a:endParaRPr lang="en-CA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1223711" y="1196690"/>
            <a:ext cx="7884925" cy="4608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713" tIns="47859" rIns="95713" bIns="47859" numCol="1" anchor="t" anchorCtr="0" compatLnSpc="1">
            <a:prstTxWarp prst="textNoShape">
              <a:avLst/>
            </a:prstTxWarp>
          </a:bodyPr>
          <a:lstStyle/>
          <a:p>
            <a:pPr marL="358517" indent="-358517" defTabSz="956573" eaLnBrk="0" hangingPunct="0">
              <a:lnSpc>
                <a:spcPct val="270000"/>
              </a:lnSpc>
              <a:spcBef>
                <a:spcPct val="20000"/>
              </a:spcBef>
              <a:buSzPct val="50000"/>
              <a:tabLst>
                <a:tab pos="1253225" algn="l"/>
                <a:tab pos="1883007" algn="ctr"/>
                <a:tab pos="2603213" algn="l"/>
                <a:tab pos="2869718" algn="l"/>
                <a:tab pos="8428316" algn="r"/>
              </a:tabLst>
              <a:defRPr/>
            </a:pPr>
            <a:r>
              <a:rPr lang="en-GB" sz="2000" b="1" kern="0" dirty="0" err="1" smtClean="0">
                <a:latin typeface="+mn-lt"/>
                <a:cs typeface="+mn-cs"/>
              </a:rPr>
              <a:t>ime</a:t>
            </a:r>
            <a:r>
              <a:rPr lang="en-GB" sz="2000" b="1" kern="0" dirty="0" smtClean="0">
                <a:latin typeface="+mn-lt"/>
                <a:cs typeface="+mn-cs"/>
              </a:rPr>
              <a:t>: 	</a:t>
            </a:r>
            <a:r>
              <a:rPr lang="en-GB" sz="1800" kern="0" dirty="0" smtClean="0">
                <a:latin typeface="+mn-lt"/>
                <a:cs typeface="+mn-cs"/>
              </a:rPr>
              <a:t>Earlier/Controlled/Reassigned/Predictable/Repeatable </a:t>
            </a:r>
            <a:endParaRPr lang="en-GB" sz="1600" kern="0" dirty="0">
              <a:latin typeface="+mn-lt"/>
              <a:cs typeface="+mn-cs"/>
            </a:endParaRPr>
          </a:p>
          <a:p>
            <a:pPr marL="358517" indent="-358517" defTabSz="956573" eaLnBrk="0" hangingPunct="0">
              <a:lnSpc>
                <a:spcPct val="270000"/>
              </a:lnSpc>
              <a:spcBef>
                <a:spcPct val="20000"/>
              </a:spcBef>
              <a:buSzPct val="50000"/>
              <a:tabLst>
                <a:tab pos="1253225" algn="l"/>
                <a:tab pos="1883007" algn="ctr"/>
                <a:tab pos="2603213" algn="l"/>
                <a:tab pos="2869718" algn="l"/>
                <a:tab pos="8428316" algn="r"/>
              </a:tabLst>
              <a:defRPr/>
            </a:pPr>
            <a:r>
              <a:rPr lang="en-GB" sz="2000" b="1" kern="0" dirty="0" err="1" smtClean="0">
                <a:latin typeface="+mn-lt"/>
                <a:cs typeface="+mn-cs"/>
              </a:rPr>
              <a:t>ncome</a:t>
            </a:r>
            <a:r>
              <a:rPr lang="en-GB" sz="2000" b="1" kern="0" dirty="0" smtClean="0">
                <a:latin typeface="+mn-lt"/>
                <a:cs typeface="+mn-cs"/>
                <a:sym typeface="Symbol" pitchFamily="18" charset="2"/>
              </a:rPr>
              <a:t>: 	</a:t>
            </a:r>
            <a:r>
              <a:rPr lang="en-GB" sz="1800" kern="0" dirty="0" smtClean="0">
                <a:latin typeface="+mn-lt"/>
                <a:cs typeface="+mn-cs"/>
              </a:rPr>
              <a:t>Increased/Predictable/Shaped/Guaranteed/Cap/Floor </a:t>
            </a:r>
            <a:endParaRPr lang="en-GB" sz="1600" kern="0" dirty="0">
              <a:latin typeface="+mn-lt"/>
              <a:cs typeface="+mn-cs"/>
            </a:endParaRPr>
          </a:p>
          <a:p>
            <a:pPr marL="358517" indent="-358517" defTabSz="956573" eaLnBrk="0" hangingPunct="0">
              <a:lnSpc>
                <a:spcPct val="270000"/>
              </a:lnSpc>
              <a:spcBef>
                <a:spcPct val="20000"/>
              </a:spcBef>
              <a:buSzPct val="50000"/>
              <a:tabLst>
                <a:tab pos="1253225" algn="l"/>
                <a:tab pos="1883007" algn="ctr"/>
                <a:tab pos="2603213" algn="l"/>
                <a:tab pos="2869718" algn="l"/>
                <a:tab pos="8428316" algn="r"/>
              </a:tabLst>
              <a:defRPr/>
            </a:pPr>
            <a:r>
              <a:rPr lang="en-GB" sz="2000" b="1" kern="0" dirty="0" err="1" smtClean="0">
                <a:latin typeface="+mn-lt"/>
                <a:cs typeface="+mn-cs"/>
              </a:rPr>
              <a:t>isk</a:t>
            </a:r>
            <a:r>
              <a:rPr lang="en-GB" sz="2000" b="1" kern="0" dirty="0" smtClean="0">
                <a:latin typeface="+mn-lt"/>
                <a:cs typeface="+mn-cs"/>
                <a:sym typeface="Symbol" pitchFamily="18" charset="2"/>
              </a:rPr>
              <a:t>:	</a:t>
            </a:r>
            <a:r>
              <a:rPr lang="en-GB" sz="1800" kern="0" dirty="0" smtClean="0">
                <a:latin typeface="+mn-lt"/>
                <a:cs typeface="+mn-cs"/>
              </a:rPr>
              <a:t>Decreased</a:t>
            </a:r>
            <a:r>
              <a:rPr lang="en-GB" sz="1800" kern="0" dirty="0" smtClean="0">
                <a:latin typeface="+mn-lt"/>
              </a:rPr>
              <a:t>/Understood</a:t>
            </a:r>
            <a:r>
              <a:rPr lang="en-GB" sz="1800" kern="0" dirty="0" smtClean="0">
                <a:latin typeface="+mn-lt"/>
                <a:cs typeface="+mn-cs"/>
              </a:rPr>
              <a:t>/Predictable/Reassigned/Mitigated</a:t>
            </a:r>
            <a:r>
              <a:rPr lang="en-GB" sz="1600" kern="0" dirty="0" smtClean="0">
                <a:latin typeface="+mn-lt"/>
                <a:cs typeface="+mn-cs"/>
              </a:rPr>
              <a:t> </a:t>
            </a:r>
            <a:endParaRPr lang="en-GB" sz="2000" kern="0" dirty="0" smtClean="0">
              <a:solidFill>
                <a:srgbClr val="FF0000"/>
              </a:solidFill>
              <a:latin typeface="+mn-lt"/>
              <a:cs typeface="+mn-cs"/>
            </a:endParaRPr>
          </a:p>
          <a:p>
            <a:pPr marL="358517" indent="-358517" defTabSz="956573" eaLnBrk="0" hangingPunct="0">
              <a:lnSpc>
                <a:spcPct val="270000"/>
              </a:lnSpc>
              <a:spcBef>
                <a:spcPct val="20000"/>
              </a:spcBef>
              <a:buSzPct val="50000"/>
              <a:tabLst>
                <a:tab pos="1253225" algn="l"/>
                <a:tab pos="1883007" algn="ctr"/>
                <a:tab pos="2603213" algn="l"/>
                <a:tab pos="2869718" algn="l"/>
                <a:tab pos="8428316" algn="r"/>
              </a:tabLst>
              <a:defRPr/>
            </a:pPr>
            <a:r>
              <a:rPr lang="en-GB" sz="2000" b="1" kern="0" dirty="0" err="1" smtClean="0">
                <a:latin typeface="+mn-lt"/>
                <a:cs typeface="+mn-cs"/>
              </a:rPr>
              <a:t>xpense</a:t>
            </a:r>
            <a:r>
              <a:rPr lang="en-GB" sz="2000" b="1" kern="0" dirty="0" smtClean="0">
                <a:latin typeface="+mn-lt"/>
                <a:cs typeface="+mn-cs"/>
              </a:rPr>
              <a:t>:</a:t>
            </a:r>
            <a:r>
              <a:rPr lang="en-GB" sz="2000" b="1" kern="0" dirty="0" smtClean="0">
                <a:latin typeface="+mn-lt"/>
                <a:cs typeface="+mn-cs"/>
                <a:sym typeface="Symbol" pitchFamily="18" charset="2"/>
              </a:rPr>
              <a:t>	</a:t>
            </a:r>
            <a:r>
              <a:rPr lang="en-GB" sz="1800" kern="0" dirty="0" smtClean="0">
                <a:latin typeface="+mn-lt"/>
                <a:cs typeface="+mn-cs"/>
              </a:rPr>
              <a:t>Reduced/Managed/Reshaped/Reassigned</a:t>
            </a:r>
            <a:endParaRPr lang="en-GB" sz="1600" kern="0" dirty="0">
              <a:latin typeface="+mn-lt"/>
              <a:cs typeface="+mn-cs"/>
            </a:endParaRPr>
          </a:p>
          <a:p>
            <a:pPr marL="358517" indent="-358517" defTabSz="956573" eaLnBrk="0" hangingPunct="0">
              <a:lnSpc>
                <a:spcPct val="270000"/>
              </a:lnSpc>
              <a:spcBef>
                <a:spcPct val="20000"/>
              </a:spcBef>
              <a:buSzPct val="50000"/>
              <a:tabLst>
                <a:tab pos="1253225" algn="l"/>
                <a:tab pos="1883007" algn="ctr"/>
                <a:tab pos="2603213" algn="l"/>
                <a:tab pos="2869718" algn="l"/>
                <a:tab pos="8428316" algn="r"/>
              </a:tabLst>
              <a:defRPr/>
            </a:pPr>
            <a:r>
              <a:rPr lang="en-GB" sz="2000" b="1" kern="0" dirty="0" err="1" smtClean="0">
                <a:latin typeface="+mn-lt"/>
                <a:cs typeface="+mn-cs"/>
              </a:rPr>
              <a:t>tate</a:t>
            </a:r>
            <a:r>
              <a:rPr lang="en-GB" sz="2000" b="1" kern="0" dirty="0" smtClean="0">
                <a:latin typeface="+mn-lt"/>
                <a:cs typeface="+mn-cs"/>
              </a:rPr>
              <a:t>:</a:t>
            </a:r>
            <a:r>
              <a:rPr lang="en-GB" sz="2000" b="1" kern="0" dirty="0" smtClean="0">
                <a:latin typeface="+mn-lt"/>
                <a:cs typeface="+mn-cs"/>
                <a:sym typeface="Symbol" pitchFamily="18" charset="2"/>
              </a:rPr>
              <a:t>	</a:t>
            </a:r>
            <a:r>
              <a:rPr lang="en-GB" sz="1800" kern="0" dirty="0" smtClean="0">
                <a:latin typeface="+mn-lt"/>
                <a:cs typeface="+mn-cs"/>
                <a:sym typeface="Symbol" pitchFamily="18" charset="2"/>
              </a:rPr>
              <a:t>Smile, Satisfy, Stress, Shine, Seen, Status</a:t>
            </a:r>
            <a:endParaRPr lang="en-GB" sz="1200" kern="0" dirty="0" smtClean="0">
              <a:latin typeface="+mn-lt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46315" y="5512942"/>
            <a:ext cx="6878351" cy="292327"/>
          </a:xfrm>
          <a:prstGeom prst="rect">
            <a:avLst/>
          </a:prstGeom>
          <a:noFill/>
        </p:spPr>
        <p:txBody>
          <a:bodyPr wrap="square" lIns="91374" tIns="45690" rIns="91374" bIns="45690" rtlCol="0">
            <a:spAutoFit/>
          </a:bodyPr>
          <a:lstStyle/>
          <a:p>
            <a:r>
              <a:rPr lang="en-GB" sz="1300" i="1" kern="0" dirty="0" smtClean="0">
                <a:latin typeface="+mn-lt"/>
              </a:rPr>
              <a:t>Easier </a:t>
            </a:r>
            <a:r>
              <a:rPr lang="en-GB" sz="1300" i="1" kern="0" dirty="0">
                <a:latin typeface="+mn-lt"/>
              </a:rPr>
              <a:t>Decisions/Increased Satisfaction/Social Success/Warm Glow/Happy/Less </a:t>
            </a:r>
            <a:r>
              <a:rPr lang="en-GB" sz="1300" i="1" kern="0" dirty="0" smtClean="0">
                <a:latin typeface="+mn-lt"/>
              </a:rPr>
              <a:t>Stress</a:t>
            </a:r>
            <a:endParaRPr lang="en-CA" sz="1300" i="1" dirty="0">
              <a:latin typeface="+mn-lt"/>
            </a:endParaRPr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9920" y="4870320"/>
            <a:ext cx="827542" cy="847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8906" y="3981699"/>
            <a:ext cx="845711" cy="856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Content Placeholder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0100" y="3082525"/>
            <a:ext cx="856456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Content Placeholder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2108" y="2165227"/>
            <a:ext cx="864662" cy="88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420" y="1268701"/>
            <a:ext cx="874788" cy="864120"/>
          </a:xfrm>
        </p:spPr>
      </p:pic>
    </p:spTree>
    <p:extLst>
      <p:ext uri="{BB962C8B-B14F-4D97-AF65-F5344CB8AC3E}">
        <p14:creationId xmlns:p14="http://schemas.microsoft.com/office/powerpoint/2010/main" val="3825675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7504" y="404664"/>
            <a:ext cx="8539163" cy="685800"/>
          </a:xfrm>
        </p:spPr>
        <p:txBody>
          <a:bodyPr/>
          <a:lstStyle/>
          <a:p>
            <a:r>
              <a:rPr lang="en-GB" dirty="0" smtClean="0">
                <a:latin typeface="+mn-lt"/>
              </a:rPr>
              <a:t>T I R E S in Summary</a:t>
            </a:r>
            <a:endParaRPr lang="en-GB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453" y="836640"/>
            <a:ext cx="8785095" cy="5544770"/>
          </a:xfrm>
        </p:spPr>
        <p:txBody>
          <a:bodyPr numCol="2"/>
          <a:lstStyle/>
          <a:p>
            <a:pPr marL="90477" indent="-90477">
              <a:buNone/>
            </a:pPr>
            <a:r>
              <a:rPr lang="en-GB" sz="1800" b="1" cap="small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Time</a:t>
            </a:r>
            <a:endParaRPr lang="en-GB" sz="1600" dirty="0">
              <a:latin typeface="Calibri" pitchFamily="34" charset="0"/>
              <a:cs typeface="Calibri" pitchFamily="34" charset="0"/>
            </a:endParaRPr>
          </a:p>
          <a:p>
            <a:pPr marL="216000" lvl="1" indent="-90477" defTabSz="72000">
              <a:buNone/>
            </a:pPr>
            <a:r>
              <a:rPr lang="en-GB" sz="1400" b="1" dirty="0" smtClean="0">
                <a:latin typeface="Calibri" pitchFamily="34" charset="0"/>
                <a:cs typeface="Calibri" pitchFamily="34" charset="0"/>
              </a:rPr>
              <a:t>Earlier/Control/Reassign/Predict/Repeatable</a:t>
            </a:r>
            <a:endParaRPr lang="en-GB" sz="1400" b="1" dirty="0">
              <a:latin typeface="Calibri" pitchFamily="34" charset="0"/>
              <a:cs typeface="Calibri" pitchFamily="34" charset="0"/>
            </a:endParaRPr>
          </a:p>
          <a:p>
            <a:pPr marL="216000" lvl="1" indent="-90477" defTabSz="72000">
              <a:buNone/>
            </a:pPr>
            <a:r>
              <a:rPr lang="en-GB" sz="1300" i="1" dirty="0" smtClean="0">
                <a:latin typeface="Calibri" pitchFamily="34" charset="0"/>
                <a:cs typeface="Calibri" pitchFamily="34" charset="0"/>
              </a:rPr>
              <a:t>Does something happen earlier and thus more usefully?</a:t>
            </a:r>
          </a:p>
          <a:p>
            <a:pPr marL="216000" lvl="1" indent="-90477" defTabSz="72000">
              <a:buNone/>
            </a:pPr>
            <a:r>
              <a:rPr lang="en-GB" sz="1300" i="1" dirty="0" smtClean="0">
                <a:latin typeface="Calibri" pitchFamily="34" charset="0"/>
                <a:cs typeface="Calibri" pitchFamily="34" charset="0"/>
              </a:rPr>
              <a:t>Is the time more under their control?</a:t>
            </a:r>
          </a:p>
          <a:p>
            <a:pPr marL="216000" lvl="1" indent="-90477" defTabSz="72000">
              <a:buNone/>
            </a:pPr>
            <a:r>
              <a:rPr lang="en-GB" sz="1300" i="1" dirty="0" smtClean="0">
                <a:latin typeface="Calibri" pitchFamily="34" charset="0"/>
                <a:cs typeface="Calibri" pitchFamily="34" charset="0"/>
              </a:rPr>
              <a:t>Is that time period re-assigned elsewhere?</a:t>
            </a:r>
          </a:p>
          <a:p>
            <a:pPr marL="216000" lvl="1" indent="-90477" defTabSz="72000">
              <a:buNone/>
            </a:pPr>
            <a:r>
              <a:rPr lang="en-GB" sz="1300" i="1" dirty="0" smtClean="0">
                <a:latin typeface="Calibri" pitchFamily="34" charset="0"/>
                <a:cs typeface="Calibri" pitchFamily="34" charset="0"/>
              </a:rPr>
              <a:t>Can you predict the length or start point more accurately?</a:t>
            </a:r>
          </a:p>
          <a:p>
            <a:pPr marL="216000" lvl="1" indent="-90477" defTabSz="72000">
              <a:buNone/>
            </a:pPr>
            <a:r>
              <a:rPr lang="en-GB" sz="1300" i="1" dirty="0" smtClean="0">
                <a:latin typeface="Calibri" pitchFamily="34" charset="0"/>
                <a:cs typeface="Calibri" pitchFamily="34" charset="0"/>
              </a:rPr>
              <a:t>Does the frequency or period of an event improve?</a:t>
            </a:r>
          </a:p>
          <a:p>
            <a:pPr marL="90477" indent="-90477">
              <a:buNone/>
            </a:pPr>
            <a:r>
              <a:rPr lang="en-GB" sz="1800" b="1" cap="small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Income</a:t>
            </a:r>
            <a:endParaRPr lang="en-GB" sz="1600" dirty="0">
              <a:latin typeface="Calibri" pitchFamily="34" charset="0"/>
              <a:cs typeface="Calibri" pitchFamily="34" charset="0"/>
            </a:endParaRPr>
          </a:p>
          <a:p>
            <a:pPr marL="216000" indent="-90477">
              <a:buNone/>
            </a:pPr>
            <a:r>
              <a:rPr lang="en-GB" sz="1400" b="1" dirty="0" smtClean="0">
                <a:latin typeface="Calibri" pitchFamily="34" charset="0"/>
                <a:cs typeface="Calibri" pitchFamily="34" charset="0"/>
              </a:rPr>
              <a:t>Increase/Predict/Shape/Guarantee/Cap/Floor</a:t>
            </a:r>
            <a:endParaRPr lang="en-GB" sz="1600" b="1" dirty="0">
              <a:latin typeface="Calibri" pitchFamily="34" charset="0"/>
              <a:cs typeface="Calibri" pitchFamily="34" charset="0"/>
            </a:endParaRPr>
          </a:p>
          <a:p>
            <a:pPr marL="216000" indent="-90477">
              <a:buNone/>
            </a:pPr>
            <a:r>
              <a:rPr lang="en-GB" sz="1300" i="1" dirty="0" smtClean="0">
                <a:latin typeface="Calibri" pitchFamily="34" charset="0"/>
                <a:cs typeface="Calibri" pitchFamily="34" charset="0"/>
              </a:rPr>
              <a:t>Is their income increased?</a:t>
            </a:r>
          </a:p>
          <a:p>
            <a:pPr marL="216000" indent="-90477">
              <a:buNone/>
            </a:pPr>
            <a:r>
              <a:rPr lang="en-GB" sz="1300" i="1" dirty="0" smtClean="0">
                <a:latin typeface="Calibri" pitchFamily="34" charset="0"/>
                <a:cs typeface="Calibri" pitchFamily="34" charset="0"/>
              </a:rPr>
              <a:t>Is the size or timing of income more predictable?</a:t>
            </a:r>
          </a:p>
          <a:p>
            <a:pPr marL="216000" indent="-90477">
              <a:buNone/>
            </a:pPr>
            <a:r>
              <a:rPr lang="en-GB" sz="1300" i="1" dirty="0" smtClean="0">
                <a:latin typeface="Calibri" pitchFamily="34" charset="0"/>
                <a:cs typeface="Calibri" pitchFamily="34" charset="0"/>
              </a:rPr>
              <a:t>Is the shape of the income curve more beneficial?</a:t>
            </a:r>
          </a:p>
          <a:p>
            <a:pPr marL="216000" indent="-90477">
              <a:buNone/>
            </a:pPr>
            <a:r>
              <a:rPr lang="en-GB" sz="1300" i="1" dirty="0" smtClean="0">
                <a:latin typeface="Calibri" pitchFamily="34" charset="0"/>
                <a:cs typeface="Calibri" pitchFamily="34" charset="0"/>
              </a:rPr>
              <a:t>Is the income more likely to occur?</a:t>
            </a:r>
          </a:p>
          <a:p>
            <a:pPr marL="216000" indent="-90477">
              <a:buNone/>
            </a:pPr>
            <a:r>
              <a:rPr lang="en-GB" sz="1300" i="1" dirty="0" smtClean="0">
                <a:latin typeface="Calibri" pitchFamily="34" charset="0"/>
                <a:cs typeface="Calibri" pitchFamily="34" charset="0"/>
              </a:rPr>
              <a:t>Is there a lower/higher value beyond which it will not go?</a:t>
            </a:r>
            <a:endParaRPr lang="en-GB" sz="1300" dirty="0" smtClean="0">
              <a:latin typeface="Calibri" pitchFamily="34" charset="0"/>
              <a:cs typeface="Calibri" pitchFamily="34" charset="0"/>
            </a:endParaRPr>
          </a:p>
          <a:p>
            <a:pPr marL="90477" indent="-90477">
              <a:buNone/>
            </a:pPr>
            <a:r>
              <a:rPr lang="en-GB" sz="1800" b="1" cap="small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Risk</a:t>
            </a:r>
            <a:endParaRPr lang="en-GB" sz="1600" dirty="0">
              <a:latin typeface="Calibri" pitchFamily="34" charset="0"/>
              <a:cs typeface="Calibri" pitchFamily="34" charset="0"/>
            </a:endParaRPr>
          </a:p>
          <a:p>
            <a:pPr marL="216000" indent="-90477">
              <a:buNone/>
            </a:pPr>
            <a:r>
              <a:rPr lang="en-GB" sz="1400" b="1" dirty="0" smtClean="0">
                <a:latin typeface="Calibri" pitchFamily="34" charset="0"/>
                <a:cs typeface="Calibri" pitchFamily="34" charset="0"/>
              </a:rPr>
              <a:t>Decrease/Understand/Predict/Reassign/Mitigate</a:t>
            </a:r>
            <a:endParaRPr lang="en-GB" sz="1600" b="1" dirty="0">
              <a:latin typeface="Calibri" pitchFamily="34" charset="0"/>
              <a:cs typeface="Calibri" pitchFamily="34" charset="0"/>
            </a:endParaRPr>
          </a:p>
          <a:p>
            <a:pPr marL="216000" indent="-90477">
              <a:buNone/>
            </a:pPr>
            <a:r>
              <a:rPr lang="en-GB" sz="1300" i="1" dirty="0" smtClean="0">
                <a:latin typeface="Calibri" pitchFamily="34" charset="0"/>
                <a:cs typeface="Calibri" pitchFamily="34" charset="0"/>
              </a:rPr>
              <a:t>Is the risk of something bad happening decreased?</a:t>
            </a:r>
            <a:endParaRPr lang="en-GB" sz="1300" dirty="0">
              <a:latin typeface="Calibri" pitchFamily="34" charset="0"/>
              <a:cs typeface="Calibri" pitchFamily="34" charset="0"/>
            </a:endParaRPr>
          </a:p>
          <a:p>
            <a:pPr marL="216000" indent="-90477">
              <a:buNone/>
            </a:pPr>
            <a:r>
              <a:rPr lang="en-GB" sz="1300" i="1" dirty="0" smtClean="0">
                <a:latin typeface="Calibri" pitchFamily="34" charset="0"/>
                <a:cs typeface="Calibri" pitchFamily="34" charset="0"/>
              </a:rPr>
              <a:t>Is their risk better understood or monitored?</a:t>
            </a:r>
          </a:p>
          <a:p>
            <a:pPr marL="216000" indent="-90477">
              <a:buNone/>
            </a:pPr>
            <a:r>
              <a:rPr lang="en-GB" sz="1300" i="1" dirty="0" smtClean="0">
                <a:latin typeface="Calibri" pitchFamily="34" charset="0"/>
                <a:cs typeface="Calibri" pitchFamily="34" charset="0"/>
              </a:rPr>
              <a:t>Does the predictability of an event improve?</a:t>
            </a:r>
            <a:endParaRPr lang="en-GB" sz="1300" dirty="0">
              <a:latin typeface="Calibri" pitchFamily="34" charset="0"/>
              <a:cs typeface="Calibri" pitchFamily="34" charset="0"/>
            </a:endParaRPr>
          </a:p>
          <a:p>
            <a:pPr marL="216000" indent="-90477">
              <a:buNone/>
            </a:pPr>
            <a:r>
              <a:rPr lang="en-GB" sz="1300" i="1" dirty="0" smtClean="0">
                <a:latin typeface="Calibri" pitchFamily="34" charset="0"/>
                <a:cs typeface="Calibri" pitchFamily="34" charset="0"/>
              </a:rPr>
              <a:t>Has the result of that risk been reassigned elsewhere?</a:t>
            </a:r>
            <a:endParaRPr lang="en-GB" sz="1300" dirty="0">
              <a:latin typeface="Calibri" pitchFamily="34" charset="0"/>
              <a:cs typeface="Calibri" pitchFamily="34" charset="0"/>
            </a:endParaRPr>
          </a:p>
          <a:p>
            <a:pPr marL="216000" indent="-90477">
              <a:buNone/>
            </a:pPr>
            <a:r>
              <a:rPr lang="en-GB" sz="1300" i="1" dirty="0" smtClean="0">
                <a:latin typeface="Calibri" pitchFamily="34" charset="0"/>
                <a:cs typeface="Calibri" pitchFamily="34" charset="0"/>
              </a:rPr>
              <a:t>Can the risk be mitigated more effectively?</a:t>
            </a:r>
          </a:p>
          <a:p>
            <a:pPr marL="90477" indent="-90477">
              <a:buNone/>
            </a:pPr>
            <a:endParaRPr lang="en-GB" sz="1800" b="1" cap="small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 marL="90477" indent="-90477">
              <a:buNone/>
            </a:pPr>
            <a:r>
              <a:rPr lang="en-GB" sz="1800" b="1" cap="small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Expense</a:t>
            </a:r>
            <a:endParaRPr lang="en-GB" sz="1800" dirty="0">
              <a:latin typeface="Calibri" pitchFamily="34" charset="0"/>
              <a:cs typeface="Calibri" pitchFamily="34" charset="0"/>
            </a:endParaRPr>
          </a:p>
          <a:p>
            <a:pPr marL="90477" indent="-90477">
              <a:buNone/>
            </a:pPr>
            <a:r>
              <a:rPr lang="en-GB" sz="1400" b="1" dirty="0">
                <a:latin typeface="Calibri" pitchFamily="34" charset="0"/>
                <a:cs typeface="Calibri" pitchFamily="34" charset="0"/>
              </a:rPr>
              <a:t>Reduce/Manage/Reshape/Reassign</a:t>
            </a:r>
          </a:p>
          <a:p>
            <a:pPr marL="216000" indent="-90477">
              <a:buNone/>
            </a:pPr>
            <a:r>
              <a:rPr lang="en-GB" sz="1300" i="1" dirty="0">
                <a:latin typeface="Calibri" pitchFamily="34" charset="0"/>
                <a:cs typeface="Calibri" pitchFamily="34" charset="0"/>
              </a:rPr>
              <a:t>Is their expenditure reduced?</a:t>
            </a:r>
          </a:p>
          <a:p>
            <a:pPr marL="216000" indent="-90477">
              <a:buNone/>
            </a:pPr>
            <a:r>
              <a:rPr lang="en-GB" sz="1300" i="1" dirty="0">
                <a:latin typeface="Calibri" pitchFamily="34" charset="0"/>
                <a:cs typeface="Calibri" pitchFamily="34" charset="0"/>
              </a:rPr>
              <a:t>Is the rate of expense more controllable?</a:t>
            </a:r>
          </a:p>
          <a:p>
            <a:pPr marL="216000" indent="-90477">
              <a:buNone/>
            </a:pPr>
            <a:r>
              <a:rPr lang="en-GB" sz="1300" i="1" dirty="0">
                <a:latin typeface="Calibri" pitchFamily="34" charset="0"/>
                <a:cs typeface="Calibri" pitchFamily="34" charset="0"/>
              </a:rPr>
              <a:t>Is the shape of the expense curve more beneficial?</a:t>
            </a:r>
          </a:p>
          <a:p>
            <a:pPr marL="216000" indent="-90477">
              <a:buNone/>
            </a:pPr>
            <a:r>
              <a:rPr lang="en-GB" sz="1300" i="1" dirty="0">
                <a:latin typeface="Calibri" pitchFamily="34" charset="0"/>
                <a:cs typeface="Calibri" pitchFamily="34" charset="0"/>
              </a:rPr>
              <a:t>Is the expense reassigned elsewhere?</a:t>
            </a:r>
          </a:p>
          <a:p>
            <a:pPr marL="90477" indent="-90477">
              <a:buNone/>
            </a:pPr>
            <a:r>
              <a:rPr lang="en-GB" sz="1800" b="1" cap="small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State</a:t>
            </a:r>
            <a:endParaRPr lang="en-GB" sz="1800" b="1" dirty="0">
              <a:latin typeface="Calibri" pitchFamily="34" charset="0"/>
              <a:cs typeface="Calibri" pitchFamily="34" charset="0"/>
            </a:endParaRPr>
          </a:p>
          <a:p>
            <a:pPr marL="216000" indent="-90477">
              <a:buNone/>
            </a:pPr>
            <a:r>
              <a:rPr lang="en-GB" sz="1400" b="1" dirty="0">
                <a:latin typeface="Calibri" pitchFamily="34" charset="0"/>
                <a:cs typeface="Calibri" pitchFamily="34" charset="0"/>
              </a:rPr>
              <a:t>Smile, Satisfy, Stress, Shine, Seen</a:t>
            </a:r>
          </a:p>
          <a:p>
            <a:pPr marL="216000" indent="-90477">
              <a:buNone/>
            </a:pPr>
            <a:r>
              <a:rPr lang="en-GB" sz="1300" i="1" dirty="0">
                <a:latin typeface="Calibri" pitchFamily="34" charset="0"/>
                <a:cs typeface="Calibri" pitchFamily="34" charset="0"/>
              </a:rPr>
              <a:t>Are they happier?</a:t>
            </a:r>
          </a:p>
          <a:p>
            <a:pPr marL="216000" indent="-90477">
              <a:buNone/>
            </a:pPr>
            <a:r>
              <a:rPr lang="en-GB" sz="1300" i="1" dirty="0">
                <a:latin typeface="Calibri" pitchFamily="34" charset="0"/>
                <a:cs typeface="Calibri" pitchFamily="34" charset="0"/>
              </a:rPr>
              <a:t>Are they more fulfilled?</a:t>
            </a:r>
          </a:p>
          <a:p>
            <a:pPr marL="216000" indent="-90477">
              <a:buNone/>
            </a:pPr>
            <a:r>
              <a:rPr lang="en-GB" sz="1300" i="1" dirty="0">
                <a:latin typeface="Calibri" pitchFamily="34" charset="0"/>
                <a:cs typeface="Calibri" pitchFamily="34" charset="0"/>
              </a:rPr>
              <a:t>Are they more content?</a:t>
            </a:r>
          </a:p>
          <a:p>
            <a:pPr marL="216000" indent="-90477">
              <a:buNone/>
            </a:pPr>
            <a:r>
              <a:rPr lang="en-GB" sz="1300" i="1" dirty="0">
                <a:latin typeface="Calibri" pitchFamily="34" charset="0"/>
                <a:cs typeface="Calibri" pitchFamily="34" charset="0"/>
              </a:rPr>
              <a:t>Is their stress (however they define it) reduced?</a:t>
            </a:r>
          </a:p>
          <a:p>
            <a:pPr marL="216000" indent="-90477">
              <a:buNone/>
            </a:pPr>
            <a:r>
              <a:rPr lang="en-GB" sz="1300" i="1" dirty="0">
                <a:latin typeface="Calibri" pitchFamily="34" charset="0"/>
                <a:cs typeface="Calibri" pitchFamily="34" charset="0"/>
              </a:rPr>
              <a:t>Do others see them in a better light?</a:t>
            </a:r>
          </a:p>
          <a:p>
            <a:pPr marL="216000" indent="-90477">
              <a:buNone/>
            </a:pPr>
            <a:r>
              <a:rPr lang="en-GB" sz="1300" i="1" dirty="0">
                <a:latin typeface="Calibri" pitchFamily="34" charset="0"/>
                <a:cs typeface="Calibri" pitchFamily="34" charset="0"/>
              </a:rPr>
              <a:t>Is their pleasure increased</a:t>
            </a:r>
            <a:r>
              <a:rPr lang="en-GB" sz="1300" i="1" dirty="0" smtClean="0">
                <a:latin typeface="Calibri" pitchFamily="34" charset="0"/>
                <a:cs typeface="Calibri" pitchFamily="34" charset="0"/>
              </a:rPr>
              <a:t>?</a:t>
            </a:r>
          </a:p>
          <a:p>
            <a:pPr marL="90477" indent="-90477">
              <a:buNone/>
            </a:pPr>
            <a:endParaRPr lang="en-GB" sz="1300" i="1" dirty="0" smtClean="0">
              <a:latin typeface="Calibri" pitchFamily="34" charset="0"/>
              <a:cs typeface="Calibri" pitchFamily="34" charset="0"/>
            </a:endParaRPr>
          </a:p>
          <a:p>
            <a:pPr marL="0" indent="0" defTabSz="957148">
              <a:buSzPct val="50000"/>
              <a:buNone/>
              <a:defRPr/>
            </a:pPr>
            <a:r>
              <a:rPr lang="en-GB" sz="1800" b="1" cap="small" dirty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TIRE</a:t>
            </a:r>
            <a:r>
              <a:rPr lang="en-GB" sz="1600" b="1" cap="small" dirty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 C</a:t>
            </a:r>
            <a:r>
              <a:rPr lang="en-GB" sz="1600" b="1" cap="small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o</a:t>
            </a:r>
            <a:r>
              <a:rPr lang="en-GB" sz="1600" b="1" cap="small" dirty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m</a:t>
            </a:r>
            <a:r>
              <a:rPr lang="en-GB" sz="1600" b="1" cap="small" dirty="0">
                <a:solidFill>
                  <a:schemeClr val="bg2"/>
                </a:solidFill>
                <a:latin typeface="Calibri" pitchFamily="34" charset="0"/>
                <a:cs typeface="Calibri" pitchFamily="34" charset="0"/>
              </a:rPr>
              <a:t>p</a:t>
            </a:r>
            <a:r>
              <a:rPr lang="en-GB" sz="1600" b="1" cap="small" dirty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o</a:t>
            </a:r>
            <a:r>
              <a:rPr lang="en-GB" sz="1600" b="1" cap="small" dirty="0">
                <a:solidFill>
                  <a:schemeClr val="bg2"/>
                </a:solidFill>
                <a:latin typeface="Calibri" pitchFamily="34" charset="0"/>
                <a:cs typeface="Calibri" pitchFamily="34" charset="0"/>
              </a:rPr>
              <a:t>u</a:t>
            </a:r>
            <a:r>
              <a:rPr lang="en-GB" sz="1600" b="1" cap="small" dirty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n</a:t>
            </a:r>
            <a:r>
              <a:rPr lang="en-GB" sz="1600" b="1" cap="small" dirty="0">
                <a:solidFill>
                  <a:schemeClr val="bg2"/>
                </a:solidFill>
                <a:latin typeface="Calibri" pitchFamily="34" charset="0"/>
                <a:cs typeface="Calibri" pitchFamily="34" charset="0"/>
              </a:rPr>
              <a:t>d</a:t>
            </a:r>
            <a:r>
              <a:rPr lang="en-GB" sz="1600" b="1" cap="small" dirty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s -</a:t>
            </a:r>
            <a:r>
              <a:rPr lang="en-GB" sz="1400" b="1" cap="small" dirty="0">
                <a:latin typeface="Calibri" pitchFamily="34" charset="0"/>
                <a:cs typeface="Calibri" pitchFamily="34" charset="0"/>
              </a:rPr>
              <a:t> Examples:</a:t>
            </a:r>
            <a:endParaRPr lang="en-GB" sz="1400" dirty="0">
              <a:latin typeface="Calibri" pitchFamily="34" charset="0"/>
              <a:cs typeface="Calibri" pitchFamily="34" charset="0"/>
            </a:endParaRPr>
          </a:p>
          <a:p>
            <a:pPr marL="0" indent="0" defTabSz="957148">
              <a:spcAft>
                <a:spcPts val="300"/>
              </a:spcAft>
              <a:buSzPct val="50000"/>
              <a:buNone/>
              <a:defRPr/>
            </a:pPr>
            <a:r>
              <a:rPr lang="en-GB" sz="300" dirty="0">
                <a:latin typeface="Calibri" pitchFamily="34" charset="0"/>
                <a:cs typeface="Calibri" pitchFamily="34" charset="0"/>
              </a:rPr>
              <a:t/>
            </a:r>
            <a:br>
              <a:rPr lang="en-GB" sz="300" dirty="0">
                <a:latin typeface="Calibri" pitchFamily="34" charset="0"/>
                <a:cs typeface="Calibri" pitchFamily="34" charset="0"/>
              </a:rPr>
            </a:br>
            <a:r>
              <a:rPr lang="en-GB" sz="1300" b="1" i="1" dirty="0">
                <a:latin typeface="Calibri" pitchFamily="34" charset="0"/>
                <a:cs typeface="Calibri" pitchFamily="34" charset="0"/>
              </a:rPr>
              <a:t>T/R</a:t>
            </a:r>
            <a:r>
              <a:rPr lang="en-GB" sz="1300" i="1" dirty="0">
                <a:latin typeface="Calibri" pitchFamily="34" charset="0"/>
                <a:cs typeface="Calibri" pitchFamily="34" charset="0"/>
              </a:rPr>
              <a:t> - is the risk of delay reduced?</a:t>
            </a:r>
          </a:p>
          <a:p>
            <a:pPr marL="0" indent="0" defTabSz="957148">
              <a:spcAft>
                <a:spcPts val="300"/>
              </a:spcAft>
              <a:buSzPct val="50000"/>
              <a:buNone/>
              <a:defRPr/>
            </a:pPr>
            <a:r>
              <a:rPr lang="en-GB" sz="1300" b="1" i="1" dirty="0">
                <a:latin typeface="Calibri" pitchFamily="34" charset="0"/>
                <a:cs typeface="Calibri" pitchFamily="34" charset="0"/>
              </a:rPr>
              <a:t>T/I </a:t>
            </a:r>
            <a:r>
              <a:rPr lang="en-GB" sz="1300" i="1" dirty="0">
                <a:latin typeface="Calibri" pitchFamily="34" charset="0"/>
                <a:cs typeface="Calibri" pitchFamily="34" charset="0"/>
              </a:rPr>
              <a:t>- is the time income arrives reduced or more predictable?</a:t>
            </a:r>
          </a:p>
          <a:p>
            <a:pPr marL="0" indent="0" defTabSz="957148">
              <a:spcAft>
                <a:spcPts val="300"/>
              </a:spcAft>
              <a:buSzPct val="50000"/>
              <a:buNone/>
              <a:defRPr/>
            </a:pPr>
            <a:r>
              <a:rPr lang="en-GB" sz="1300" b="1" i="1" dirty="0">
                <a:latin typeface="Calibri" pitchFamily="34" charset="0"/>
                <a:cs typeface="Calibri" pitchFamily="34" charset="0"/>
              </a:rPr>
              <a:t>R/S</a:t>
            </a:r>
            <a:r>
              <a:rPr lang="en-GB" sz="1300" i="1" dirty="0">
                <a:latin typeface="Calibri" pitchFamily="34" charset="0"/>
                <a:cs typeface="Calibri" pitchFamily="34" charset="0"/>
              </a:rPr>
              <a:t> - is the risk of feeling uncomfortable reduced?</a:t>
            </a:r>
          </a:p>
          <a:p>
            <a:pPr marL="0" indent="0" defTabSz="957148">
              <a:spcAft>
                <a:spcPts val="300"/>
              </a:spcAft>
              <a:buSzPct val="50000"/>
              <a:buNone/>
              <a:defRPr/>
            </a:pPr>
            <a:r>
              <a:rPr lang="en-GB" sz="1300" b="1" i="1" dirty="0">
                <a:latin typeface="Calibri" pitchFamily="34" charset="0"/>
                <a:cs typeface="Calibri" pitchFamily="34" charset="0"/>
              </a:rPr>
              <a:t>E/S</a:t>
            </a:r>
            <a:r>
              <a:rPr lang="en-GB" sz="1300" i="1" dirty="0">
                <a:latin typeface="Calibri" pitchFamily="34" charset="0"/>
                <a:cs typeface="Calibri" pitchFamily="34" charset="0"/>
              </a:rPr>
              <a:t> - are they more comfortable with less money going out? 	</a:t>
            </a:r>
            <a:r>
              <a:rPr lang="en-GB" sz="1200" i="1" dirty="0">
                <a:latin typeface="Calibri" pitchFamily="34" charset="0"/>
                <a:cs typeface="Calibri" pitchFamily="34" charset="0"/>
              </a:rPr>
              <a:t>(probably needs chunking) </a:t>
            </a:r>
          </a:p>
          <a:p>
            <a:pPr marL="90477" indent="-90477">
              <a:buNone/>
            </a:pPr>
            <a:endParaRPr lang="en-GB" sz="1300" dirty="0">
              <a:latin typeface="Calibri" pitchFamily="34" charset="0"/>
              <a:cs typeface="Calibri" pitchFamily="34" charset="0"/>
            </a:endParaRPr>
          </a:p>
          <a:p>
            <a:pPr marL="90477" indent="-90477">
              <a:buNone/>
            </a:pPr>
            <a:endParaRPr lang="en-GB" sz="1200" dirty="0" smtClean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 rot="10800000">
            <a:off x="4499990" y="4581160"/>
            <a:ext cx="324045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02627633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07380" y="1095528"/>
            <a:ext cx="9011608" cy="4662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4" tIns="45690" rIns="91374" bIns="4569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3740"/>
            <a:r>
              <a:rPr lang="en-GB" sz="4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All decision have</a:t>
            </a:r>
            <a:br>
              <a:rPr lang="en-GB" sz="4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en-GB" sz="4400" b="1" dirty="0">
                <a:solidFill>
                  <a:srgbClr val="00B05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b</a:t>
            </a:r>
            <a:r>
              <a:rPr lang="en-GB" sz="4400" b="1" dirty="0" smtClean="0">
                <a:solidFill>
                  <a:srgbClr val="00B05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uying </a:t>
            </a:r>
            <a:r>
              <a:rPr lang="en-GB" sz="4400" b="1" dirty="0">
                <a:solidFill>
                  <a:srgbClr val="00B05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d</a:t>
            </a:r>
            <a:r>
              <a:rPr lang="en-GB" sz="4400" b="1" dirty="0" smtClean="0">
                <a:solidFill>
                  <a:srgbClr val="00B05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rivers</a:t>
            </a:r>
            <a:r>
              <a:rPr lang="en-GB" sz="4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...</a:t>
            </a:r>
          </a:p>
          <a:p>
            <a:pPr algn="ctr" defTabSz="913740"/>
            <a:endParaRPr lang="en-GB" sz="2000" dirty="0" smtClean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  <a:p>
            <a:pPr algn="ctr" defTabSz="913740" eaLnBrk="0" hangingPunct="0"/>
            <a:r>
              <a:rPr lang="en-GB" sz="48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whether you’re offering:</a:t>
            </a:r>
          </a:p>
          <a:p>
            <a:pPr algn="ctr" defTabSz="913740" eaLnBrk="0" hangingPunct="0"/>
            <a:r>
              <a:rPr lang="en-GB" sz="5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 </a:t>
            </a:r>
            <a:r>
              <a:rPr lang="en-GB" sz="5500" b="1" dirty="0">
                <a:solidFill>
                  <a:srgbClr val="00B0F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i</a:t>
            </a:r>
            <a:r>
              <a:rPr lang="en-GB" sz="5500" b="1" dirty="0" smtClean="0">
                <a:solidFill>
                  <a:srgbClr val="00B0F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dea</a:t>
            </a:r>
            <a:r>
              <a:rPr lang="en-GB" sz="5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or a </a:t>
            </a:r>
            <a:r>
              <a:rPr lang="en-GB" sz="5500" b="1" dirty="0" smtClean="0">
                <a:solidFill>
                  <a:srgbClr val="00B0F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prototype</a:t>
            </a:r>
          </a:p>
          <a:p>
            <a:pPr algn="ctr" defTabSz="913740" eaLnBrk="0" hangingPunct="0"/>
            <a:r>
              <a:rPr lang="en-GB" sz="2400" dirty="0" smtClean="0">
                <a:latin typeface="Calibri" pitchFamily="34" charset="0"/>
                <a:cs typeface="Times New Roman" pitchFamily="18" charset="0"/>
              </a:rPr>
              <a:t>or even</a:t>
            </a:r>
          </a:p>
          <a:p>
            <a:pPr algn="ctr" defTabSz="913740" eaLnBrk="0" hangingPunct="0"/>
            <a:r>
              <a:rPr lang="en-GB" sz="55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en-GB" sz="55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sking for a job!</a:t>
            </a:r>
            <a:endParaRPr lang="en-GB" sz="55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solidFill>
                  <a:schemeClr val="bg1"/>
                </a:solidFill>
              </a:rPr>
              <a:t>Optional</a:t>
            </a:r>
            <a:r>
              <a:rPr lang="en-CA" baseline="0" dirty="0" smtClean="0">
                <a:solidFill>
                  <a:schemeClr val="bg1"/>
                </a:solidFill>
              </a:rPr>
              <a:t> Affirmation</a:t>
            </a:r>
            <a:endParaRPr lang="en-C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55230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Developing Your Presentation Skills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Plan</a:t>
            </a:r>
          </a:p>
          <a:p>
            <a:r>
              <a:rPr lang="en-CA" dirty="0" smtClean="0"/>
              <a:t>Prepare</a:t>
            </a:r>
          </a:p>
          <a:p>
            <a:r>
              <a:rPr lang="en-CA" dirty="0" smtClean="0"/>
              <a:t>Practice</a:t>
            </a:r>
          </a:p>
          <a:p>
            <a:r>
              <a:rPr lang="en-CA" dirty="0" smtClean="0"/>
              <a:t>Present</a:t>
            </a:r>
            <a:endParaRPr lang="fr-C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5428" y="1196752"/>
            <a:ext cx="5221560" cy="4887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201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Planning Your Talk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Who is your audience?</a:t>
            </a:r>
          </a:p>
          <a:p>
            <a:r>
              <a:rPr lang="en-US" dirty="0"/>
              <a:t>Why are they there?</a:t>
            </a:r>
          </a:p>
          <a:p>
            <a:r>
              <a:rPr lang="en-US" dirty="0"/>
              <a:t>What is your goal?</a:t>
            </a:r>
          </a:p>
          <a:p>
            <a:r>
              <a:rPr lang="en-US" dirty="0"/>
              <a:t>How long will it be?</a:t>
            </a:r>
          </a:p>
          <a:p>
            <a:r>
              <a:rPr lang="en-US" dirty="0"/>
              <a:t>Where will it take place?</a:t>
            </a:r>
          </a:p>
          <a:p>
            <a:r>
              <a:rPr lang="en-US" dirty="0"/>
              <a:t>What equipment/aids will you have?</a:t>
            </a:r>
          </a:p>
          <a:p>
            <a:endParaRPr lang="fr-C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32656"/>
            <a:ext cx="4032448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762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6672"/>
            <a:ext cx="7414592" cy="674712"/>
          </a:xfrm>
        </p:spPr>
        <p:txBody>
          <a:bodyPr/>
          <a:lstStyle/>
          <a:p>
            <a:r>
              <a:rPr lang="en-CA" dirty="0" smtClean="0"/>
              <a:t>Why Are Presentation Skills Important?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24744"/>
            <a:ext cx="7772400" cy="3886200"/>
          </a:xfrm>
        </p:spPr>
        <p:txBody>
          <a:bodyPr/>
          <a:lstStyle/>
          <a:p>
            <a:r>
              <a:rPr lang="en-US" dirty="0"/>
              <a:t>We </a:t>
            </a:r>
            <a:r>
              <a:rPr lang="en-US" dirty="0">
                <a:solidFill>
                  <a:srgbClr val="00B0F0"/>
                </a:solidFill>
              </a:rPr>
              <a:t>all</a:t>
            </a:r>
            <a:r>
              <a:rPr lang="en-US" dirty="0"/>
              <a:t> have to present </a:t>
            </a:r>
          </a:p>
          <a:p>
            <a:r>
              <a:rPr lang="en-US" dirty="0">
                <a:solidFill>
                  <a:srgbClr val="00B050"/>
                </a:solidFill>
              </a:rPr>
              <a:t>Design day </a:t>
            </a:r>
            <a:r>
              <a:rPr lang="en-US" dirty="0"/>
              <a:t>is fast approaching (Marc 29</a:t>
            </a:r>
            <a:r>
              <a:rPr lang="en-US" baseline="30000" dirty="0"/>
              <a:t>th</a:t>
            </a:r>
            <a:r>
              <a:rPr lang="en-US" dirty="0"/>
              <a:t>, </a:t>
            </a:r>
            <a:r>
              <a:rPr lang="en-US" dirty="0" smtClean="0"/>
              <a:t>2018)</a:t>
            </a:r>
            <a:endParaRPr lang="en-US" dirty="0"/>
          </a:p>
          <a:p>
            <a:r>
              <a:rPr lang="en-US" dirty="0"/>
              <a:t>Each team will present to a group of </a:t>
            </a:r>
            <a:r>
              <a:rPr lang="en-US" dirty="0">
                <a:solidFill>
                  <a:srgbClr val="00B0F0"/>
                </a:solidFill>
              </a:rPr>
              <a:t>judges</a:t>
            </a:r>
            <a:r>
              <a:rPr lang="en-US" dirty="0"/>
              <a:t> and to the </a:t>
            </a:r>
            <a:r>
              <a:rPr lang="en-US" dirty="0" smtClean="0">
                <a:solidFill>
                  <a:srgbClr val="00B0F0"/>
                </a:solidFill>
              </a:rPr>
              <a:t>professors</a:t>
            </a:r>
            <a:endParaRPr lang="en-US" dirty="0"/>
          </a:p>
          <a:p>
            <a:r>
              <a:rPr lang="en-US" dirty="0" smtClean="0">
                <a:solidFill>
                  <a:srgbClr val="00B0F0"/>
                </a:solidFill>
              </a:rPr>
              <a:t>These slides </a:t>
            </a:r>
            <a:r>
              <a:rPr lang="en-US" dirty="0" smtClean="0"/>
              <a:t>will </a:t>
            </a:r>
            <a:r>
              <a:rPr lang="en-US" dirty="0"/>
              <a:t>help you </a:t>
            </a:r>
            <a:r>
              <a:rPr lang="en-US" dirty="0">
                <a:solidFill>
                  <a:srgbClr val="00B050"/>
                </a:solidFill>
              </a:rPr>
              <a:t>prepare for this </a:t>
            </a:r>
            <a:r>
              <a:rPr lang="en-US" dirty="0"/>
              <a:t>presentation and for the </a:t>
            </a:r>
            <a:r>
              <a:rPr lang="en-US" dirty="0">
                <a:solidFill>
                  <a:srgbClr val="00B0F0"/>
                </a:solidFill>
              </a:rPr>
              <a:t>many others </a:t>
            </a:r>
            <a:r>
              <a:rPr lang="en-US" dirty="0"/>
              <a:t>you will </a:t>
            </a:r>
            <a:r>
              <a:rPr lang="en-US" dirty="0" smtClean="0"/>
              <a:t>have</a:t>
            </a:r>
            <a:endParaRPr lang="en-US" dirty="0"/>
          </a:p>
          <a:p>
            <a:endParaRPr lang="fr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4149080"/>
            <a:ext cx="6108700" cy="219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402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Preparing Your Talk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Select and order the critical points of your presentation</a:t>
            </a:r>
          </a:p>
          <a:p>
            <a:r>
              <a:rPr lang="en-US" dirty="0"/>
              <a:t>Outline your presentation</a:t>
            </a:r>
          </a:p>
          <a:p>
            <a:r>
              <a:rPr lang="en-US" dirty="0"/>
              <a:t>Include stories, examples and facts </a:t>
            </a:r>
          </a:p>
          <a:p>
            <a:r>
              <a:rPr lang="en-US" dirty="0"/>
              <a:t>Develop and include visuals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144396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General Structure of a Presentation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68760"/>
            <a:ext cx="7772400" cy="3886200"/>
          </a:xfrm>
        </p:spPr>
        <p:txBody>
          <a:bodyPr/>
          <a:lstStyle/>
          <a:p>
            <a:r>
              <a:rPr lang="en-US" sz="2800" dirty="0" smtClean="0"/>
              <a:t>Introduction</a:t>
            </a:r>
            <a:endParaRPr lang="en-US" sz="2800" dirty="0"/>
          </a:p>
          <a:p>
            <a:pPr lvl="1"/>
            <a:r>
              <a:rPr lang="en-US" sz="2400" dirty="0"/>
              <a:t>Introduces you and the team</a:t>
            </a:r>
          </a:p>
          <a:p>
            <a:pPr lvl="1"/>
            <a:r>
              <a:rPr lang="en-US" sz="2400" dirty="0"/>
              <a:t>States the </a:t>
            </a:r>
            <a:r>
              <a:rPr lang="en-US" sz="2400" dirty="0" smtClean="0"/>
              <a:t>problem and provides background info</a:t>
            </a:r>
            <a:endParaRPr lang="en-US" sz="2400" dirty="0"/>
          </a:p>
          <a:p>
            <a:pPr lvl="1"/>
            <a:r>
              <a:rPr lang="en-US" sz="2400" dirty="0"/>
              <a:t>Grabs attention (example, </a:t>
            </a:r>
            <a:r>
              <a:rPr lang="en-US" sz="2400" dirty="0" smtClean="0"/>
              <a:t>story, </a:t>
            </a:r>
            <a:r>
              <a:rPr lang="en-US" sz="2400" dirty="0" err="1"/>
              <a:t>etc</a:t>
            </a:r>
            <a:r>
              <a:rPr lang="en-US" sz="2400" dirty="0" smtClean="0"/>
              <a:t>…)</a:t>
            </a:r>
            <a:endParaRPr lang="en-US" sz="2400" dirty="0"/>
          </a:p>
          <a:p>
            <a:r>
              <a:rPr lang="en-US" sz="2800" dirty="0"/>
              <a:t>Body</a:t>
            </a:r>
          </a:p>
          <a:p>
            <a:pPr lvl="1"/>
            <a:r>
              <a:rPr lang="en-US" sz="2400" dirty="0"/>
              <a:t>Presents main points</a:t>
            </a:r>
          </a:p>
          <a:p>
            <a:pPr lvl="1"/>
            <a:r>
              <a:rPr lang="en-US" sz="2400" dirty="0"/>
              <a:t>Provides supporting </a:t>
            </a:r>
            <a:r>
              <a:rPr lang="en-US" sz="2400" dirty="0" smtClean="0"/>
              <a:t>material</a:t>
            </a:r>
            <a:endParaRPr lang="en-US" sz="2400" dirty="0"/>
          </a:p>
          <a:p>
            <a:r>
              <a:rPr lang="en-US" sz="2800" dirty="0"/>
              <a:t>Summary</a:t>
            </a:r>
          </a:p>
          <a:p>
            <a:pPr lvl="1"/>
            <a:r>
              <a:rPr lang="en-US" sz="2400" dirty="0"/>
              <a:t>Reviews main points</a:t>
            </a:r>
          </a:p>
          <a:p>
            <a:pPr lvl="1"/>
            <a:r>
              <a:rPr lang="en-US" sz="2400" dirty="0"/>
              <a:t>Tell the listeners what you want from them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834848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Tips on presentations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68760"/>
            <a:ext cx="7772400" cy="3886200"/>
          </a:xfrm>
        </p:spPr>
        <p:txBody>
          <a:bodyPr/>
          <a:lstStyle/>
          <a:p>
            <a:r>
              <a:rPr lang="fr-CA" dirty="0" smtClean="0"/>
              <a:t>Be </a:t>
            </a:r>
            <a:r>
              <a:rPr lang="fr-CA" dirty="0" err="1" smtClean="0"/>
              <a:t>very</a:t>
            </a:r>
            <a:r>
              <a:rPr lang="fr-CA" dirty="0" smtClean="0"/>
              <a:t> </a:t>
            </a:r>
            <a:r>
              <a:rPr lang="fr-CA" dirty="0" err="1" smtClean="0"/>
              <a:t>clear</a:t>
            </a:r>
            <a:r>
              <a:rPr lang="fr-CA" dirty="0" smtClean="0"/>
              <a:t> about </a:t>
            </a:r>
            <a:r>
              <a:rPr lang="fr-CA" dirty="0" err="1" smtClean="0"/>
              <a:t>what</a:t>
            </a:r>
            <a:r>
              <a:rPr lang="fr-CA" dirty="0" smtClean="0"/>
              <a:t> </a:t>
            </a:r>
            <a:r>
              <a:rPr lang="fr-CA" dirty="0" err="1" smtClean="0">
                <a:solidFill>
                  <a:srgbClr val="3366FF"/>
                </a:solidFill>
              </a:rPr>
              <a:t>you</a:t>
            </a:r>
            <a:r>
              <a:rPr lang="fr-CA" dirty="0" smtClean="0">
                <a:solidFill>
                  <a:srgbClr val="3366FF"/>
                </a:solidFill>
              </a:rPr>
              <a:t> </a:t>
            </a:r>
            <a:r>
              <a:rPr lang="fr-CA" dirty="0" err="1" smtClean="0">
                <a:solidFill>
                  <a:srgbClr val="3366FF"/>
                </a:solidFill>
              </a:rPr>
              <a:t>did</a:t>
            </a:r>
            <a:r>
              <a:rPr lang="fr-CA" dirty="0" smtClean="0">
                <a:solidFill>
                  <a:srgbClr val="3366FF"/>
                </a:solidFill>
              </a:rPr>
              <a:t> </a:t>
            </a:r>
            <a:r>
              <a:rPr lang="fr-CA" dirty="0" smtClean="0"/>
              <a:t>versus </a:t>
            </a:r>
            <a:r>
              <a:rPr lang="fr-CA" dirty="0" err="1" smtClean="0"/>
              <a:t>what</a:t>
            </a:r>
            <a:r>
              <a:rPr lang="fr-CA" dirty="0" smtClean="0"/>
              <a:t> </a:t>
            </a:r>
            <a:r>
              <a:rPr lang="fr-CA" dirty="0" err="1" smtClean="0">
                <a:solidFill>
                  <a:schemeClr val="accent1"/>
                </a:solidFill>
              </a:rPr>
              <a:t>others</a:t>
            </a:r>
            <a:r>
              <a:rPr lang="fr-CA" dirty="0" smtClean="0"/>
              <a:t> </a:t>
            </a:r>
            <a:r>
              <a:rPr lang="fr-CA" dirty="0" err="1" smtClean="0"/>
              <a:t>did</a:t>
            </a:r>
            <a:r>
              <a:rPr lang="fr-CA" dirty="0" smtClean="0"/>
              <a:t>.</a:t>
            </a:r>
          </a:p>
          <a:p>
            <a:r>
              <a:rPr lang="fr-CA" dirty="0" smtClean="0"/>
              <a:t>The </a:t>
            </a:r>
            <a:r>
              <a:rPr lang="fr-CA" dirty="0" err="1" smtClean="0">
                <a:solidFill>
                  <a:srgbClr val="00CC99"/>
                </a:solidFill>
              </a:rPr>
              <a:t>start</a:t>
            </a:r>
            <a:r>
              <a:rPr lang="fr-CA" dirty="0" smtClean="0"/>
              <a:t> and the </a:t>
            </a:r>
            <a:r>
              <a:rPr lang="fr-CA" dirty="0" smtClean="0">
                <a:solidFill>
                  <a:srgbClr val="3366FF"/>
                </a:solidFill>
              </a:rPr>
              <a:t>end </a:t>
            </a:r>
            <a:r>
              <a:rPr lang="fr-CA" dirty="0" smtClean="0"/>
              <a:t>are </a:t>
            </a:r>
            <a:r>
              <a:rPr lang="fr-CA" dirty="0" err="1" smtClean="0"/>
              <a:t>very</a:t>
            </a:r>
            <a:r>
              <a:rPr lang="fr-CA" dirty="0" smtClean="0"/>
              <a:t> important, </a:t>
            </a:r>
            <a:r>
              <a:rPr lang="fr-CA" dirty="0" err="1" smtClean="0"/>
              <a:t>make</a:t>
            </a:r>
            <a:r>
              <a:rPr lang="fr-CA" dirty="0" smtClean="0"/>
              <a:t> sure </a:t>
            </a:r>
            <a:r>
              <a:rPr lang="fr-CA" dirty="0" err="1" smtClean="0"/>
              <a:t>that</a:t>
            </a:r>
            <a:r>
              <a:rPr lang="fr-CA" dirty="0" smtClean="0"/>
              <a:t> </a:t>
            </a:r>
            <a:r>
              <a:rPr lang="fr-CA" dirty="0" err="1" smtClean="0"/>
              <a:t>you</a:t>
            </a:r>
            <a:r>
              <a:rPr lang="fr-CA" dirty="0" smtClean="0"/>
              <a:t> </a:t>
            </a:r>
            <a:r>
              <a:rPr lang="fr-CA" dirty="0" err="1" smtClean="0"/>
              <a:t>pay</a:t>
            </a:r>
            <a:r>
              <a:rPr lang="fr-CA" dirty="0" smtClean="0"/>
              <a:t> attention </a:t>
            </a:r>
            <a:r>
              <a:rPr lang="fr-CA" dirty="0" smtClean="0">
                <a:solidFill>
                  <a:srgbClr val="3366FF"/>
                </a:solidFill>
              </a:rPr>
              <a:t>to </a:t>
            </a:r>
            <a:r>
              <a:rPr lang="fr-CA" dirty="0" err="1" smtClean="0">
                <a:solidFill>
                  <a:srgbClr val="3366FF"/>
                </a:solidFill>
              </a:rPr>
              <a:t>both</a:t>
            </a:r>
            <a:r>
              <a:rPr lang="fr-CA" dirty="0" smtClean="0">
                <a:solidFill>
                  <a:srgbClr val="3366FF"/>
                </a:solidFill>
              </a:rPr>
              <a:t> of </a:t>
            </a:r>
            <a:r>
              <a:rPr lang="fr-CA" dirty="0" err="1" smtClean="0">
                <a:solidFill>
                  <a:srgbClr val="3366FF"/>
                </a:solidFill>
              </a:rPr>
              <a:t>them</a:t>
            </a:r>
            <a:r>
              <a:rPr lang="fr-CA" dirty="0" smtClean="0"/>
              <a:t>.</a:t>
            </a:r>
          </a:p>
          <a:p>
            <a:r>
              <a:rPr lang="fr-CA" dirty="0" err="1" smtClean="0"/>
              <a:t>Make</a:t>
            </a:r>
            <a:r>
              <a:rPr lang="fr-CA" dirty="0" smtClean="0"/>
              <a:t> sure </a:t>
            </a:r>
            <a:r>
              <a:rPr lang="fr-CA" dirty="0" err="1" smtClean="0"/>
              <a:t>that</a:t>
            </a:r>
            <a:r>
              <a:rPr lang="fr-CA" dirty="0" smtClean="0"/>
              <a:t> </a:t>
            </a:r>
            <a:r>
              <a:rPr lang="fr-CA" dirty="0" err="1" smtClean="0"/>
              <a:t>you</a:t>
            </a:r>
            <a:r>
              <a:rPr lang="fr-CA" dirty="0" smtClean="0"/>
              <a:t> </a:t>
            </a:r>
            <a:r>
              <a:rPr lang="fr-CA" dirty="0" err="1" smtClean="0"/>
              <a:t>include</a:t>
            </a:r>
            <a:r>
              <a:rPr lang="fr-CA" dirty="0" smtClean="0"/>
              <a:t> </a:t>
            </a:r>
            <a:r>
              <a:rPr lang="fr-CA" dirty="0" err="1" smtClean="0">
                <a:solidFill>
                  <a:srgbClr val="3366FF"/>
                </a:solidFill>
              </a:rPr>
              <a:t>references</a:t>
            </a:r>
            <a:r>
              <a:rPr lang="fr-CA" dirty="0" smtClean="0"/>
              <a:t> in </a:t>
            </a:r>
            <a:r>
              <a:rPr lang="fr-CA" dirty="0" err="1" smtClean="0"/>
              <a:t>your</a:t>
            </a:r>
            <a:r>
              <a:rPr lang="fr-CA" dirty="0" smtClean="0"/>
              <a:t> </a:t>
            </a:r>
            <a:r>
              <a:rPr lang="fr-CA" dirty="0" err="1" smtClean="0"/>
              <a:t>presentation</a:t>
            </a:r>
            <a:r>
              <a:rPr lang="fr-CA" dirty="0" smtClean="0"/>
              <a:t>.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648651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Pitch Structure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en-GB" dirty="0"/>
              <a:t>Tell them </a:t>
            </a:r>
            <a:r>
              <a:rPr lang="en-GB" dirty="0">
                <a:solidFill>
                  <a:srgbClr val="00B0F0"/>
                </a:solidFill>
              </a:rPr>
              <a:t>who you </a:t>
            </a:r>
            <a:r>
              <a:rPr lang="en-GB" dirty="0" smtClean="0">
                <a:solidFill>
                  <a:srgbClr val="00B0F0"/>
                </a:solidFill>
              </a:rPr>
              <a:t>are</a:t>
            </a:r>
            <a:r>
              <a:rPr lang="en-GB" dirty="0" smtClean="0"/>
              <a:t>. Tell </a:t>
            </a:r>
            <a:r>
              <a:rPr lang="en-GB" dirty="0"/>
              <a:t>a </a:t>
            </a:r>
            <a:r>
              <a:rPr lang="en-GB" dirty="0">
                <a:solidFill>
                  <a:srgbClr val="00B050"/>
                </a:solidFill>
              </a:rPr>
              <a:t>short </a:t>
            </a:r>
            <a:r>
              <a:rPr lang="en-GB" dirty="0" smtClean="0">
                <a:solidFill>
                  <a:srgbClr val="00B050"/>
                </a:solidFill>
              </a:rPr>
              <a:t>story</a:t>
            </a:r>
            <a:r>
              <a:rPr lang="en-GB" dirty="0" smtClean="0"/>
              <a:t>. Make </a:t>
            </a:r>
            <a:r>
              <a:rPr lang="en-GB" dirty="0"/>
              <a:t>them like either you or your idea (</a:t>
            </a:r>
            <a:r>
              <a:rPr lang="en-GB" dirty="0" smtClean="0"/>
              <a:t>preferably </a:t>
            </a:r>
            <a:r>
              <a:rPr lang="en-GB" dirty="0"/>
              <a:t>both) </a:t>
            </a:r>
            <a:r>
              <a:rPr lang="en-GB" dirty="0" smtClean="0"/>
              <a:t>ASAP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GB" dirty="0" smtClean="0"/>
              <a:t>Tell </a:t>
            </a:r>
            <a:r>
              <a:rPr lang="en-GB" dirty="0"/>
              <a:t>them the </a:t>
            </a:r>
            <a:r>
              <a:rPr lang="en-GB" dirty="0">
                <a:solidFill>
                  <a:srgbClr val="00B0F0"/>
                </a:solidFill>
              </a:rPr>
              <a:t>problem</a:t>
            </a:r>
            <a:r>
              <a:rPr lang="en-GB" dirty="0"/>
              <a:t> as simply and as soon as you can. Keep it </a:t>
            </a:r>
            <a:r>
              <a:rPr lang="en-GB" dirty="0" smtClean="0">
                <a:solidFill>
                  <a:srgbClr val="00B0F0"/>
                </a:solidFill>
              </a:rPr>
              <a:t>simple</a:t>
            </a:r>
            <a:endParaRPr lang="en-GB" i="1" dirty="0" smtClean="0">
              <a:solidFill>
                <a:srgbClr val="FF6600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GB" dirty="0" smtClean="0"/>
              <a:t>Remember </a:t>
            </a:r>
            <a:r>
              <a:rPr lang="en-GB" dirty="0"/>
              <a:t>that </a:t>
            </a:r>
            <a:r>
              <a:rPr lang="en-GB" dirty="0">
                <a:solidFill>
                  <a:srgbClr val="00B050"/>
                </a:solidFill>
              </a:rPr>
              <a:t>less is more </a:t>
            </a:r>
            <a:r>
              <a:rPr lang="en-GB" dirty="0"/>
              <a:t>– only tell them your solution </a:t>
            </a:r>
            <a:r>
              <a:rPr lang="en-GB" dirty="0" smtClean="0"/>
              <a:t>with </a:t>
            </a:r>
            <a:r>
              <a:rPr lang="en-GB" dirty="0"/>
              <a:t>the </a:t>
            </a:r>
            <a:r>
              <a:rPr lang="en-GB" dirty="0">
                <a:solidFill>
                  <a:srgbClr val="00B0F0"/>
                </a:solidFill>
              </a:rPr>
              <a:t>appropriate</a:t>
            </a:r>
            <a:r>
              <a:rPr lang="en-GB" dirty="0"/>
              <a:t> level of detail:</a:t>
            </a:r>
            <a:endParaRPr lang="en-CA" dirty="0"/>
          </a:p>
          <a:p>
            <a:pPr lvl="1"/>
            <a:r>
              <a:rPr lang="en-GB" dirty="0" smtClean="0"/>
              <a:t>As </a:t>
            </a:r>
            <a:r>
              <a:rPr lang="en-GB" b="1" i="1" dirty="0"/>
              <a:t>time</a:t>
            </a:r>
            <a:r>
              <a:rPr lang="en-GB" dirty="0"/>
              <a:t> permits – your aim is only to interest &amp; engage</a:t>
            </a:r>
            <a:endParaRPr lang="en-CA" dirty="0"/>
          </a:p>
          <a:p>
            <a:pPr lvl="1"/>
            <a:r>
              <a:rPr lang="en-GB" dirty="0" smtClean="0"/>
              <a:t>That </a:t>
            </a:r>
            <a:r>
              <a:rPr lang="en-GB" b="1" i="1" dirty="0"/>
              <a:t>matches</a:t>
            </a:r>
            <a:r>
              <a:rPr lang="en-GB" dirty="0"/>
              <a:t> their technical/business/life expertise </a:t>
            </a:r>
            <a:r>
              <a:rPr lang="en-GB" dirty="0" smtClean="0"/>
              <a:t>and </a:t>
            </a:r>
            <a:r>
              <a:rPr lang="en-GB" dirty="0"/>
              <a:t>the potential offering </a:t>
            </a:r>
            <a:r>
              <a:rPr lang="en-GB" dirty="0">
                <a:solidFill>
                  <a:srgbClr val="00B0F0"/>
                </a:solidFill>
              </a:rPr>
              <a:t>on their side of the table</a:t>
            </a:r>
            <a:endParaRPr lang="en-CA" dirty="0">
              <a:solidFill>
                <a:srgbClr val="00B0F0"/>
              </a:solidFill>
            </a:endParaRPr>
          </a:p>
          <a:p>
            <a:endParaRPr lang="fr-CA" dirty="0"/>
          </a:p>
        </p:txBody>
      </p:sp>
      <p:sp>
        <p:nvSpPr>
          <p:cNvPr id="4" name="TextBox 3"/>
          <p:cNvSpPr txBox="1"/>
          <p:nvPr/>
        </p:nvSpPr>
        <p:spPr>
          <a:xfrm>
            <a:off x="3851920" y="6148673"/>
            <a:ext cx="30065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n-lt"/>
              </a:rPr>
              <a:t>From: Trevor Wilkins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45239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Pitch Structure (Continued)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/>
              <a:t>What else is out there?  Why will they buy from you, </a:t>
            </a:r>
            <a:r>
              <a:rPr lang="en-GB" dirty="0">
                <a:solidFill>
                  <a:srgbClr val="00B0F0"/>
                </a:solidFill>
              </a:rPr>
              <a:t>not the competition</a:t>
            </a:r>
            <a:r>
              <a:rPr lang="en-GB" dirty="0"/>
              <a:t>…or do </a:t>
            </a:r>
            <a:r>
              <a:rPr lang="en-GB" dirty="0" smtClean="0"/>
              <a:t>nothing?</a:t>
            </a:r>
          </a:p>
          <a:p>
            <a:pPr lvl="0"/>
            <a:r>
              <a:rPr lang="en-GB" dirty="0" smtClean="0"/>
              <a:t>Timeline </a:t>
            </a:r>
            <a:r>
              <a:rPr lang="en-GB" dirty="0"/>
              <a:t>&amp; Team – be truthful &amp; clear about what’s </a:t>
            </a:r>
            <a:r>
              <a:rPr lang="en-GB" dirty="0">
                <a:solidFill>
                  <a:srgbClr val="00B050"/>
                </a:solidFill>
              </a:rPr>
              <a:t>happening/happened</a:t>
            </a:r>
            <a:r>
              <a:rPr lang="en-GB" dirty="0">
                <a:solidFill>
                  <a:srgbClr val="FF6600"/>
                </a:solidFill>
              </a:rPr>
              <a:t> </a:t>
            </a:r>
            <a:r>
              <a:rPr lang="en-GB" dirty="0"/>
              <a:t>and what’s </a:t>
            </a:r>
            <a:r>
              <a:rPr lang="en-GB" dirty="0" smtClean="0"/>
              <a:t>fantasy</a:t>
            </a:r>
          </a:p>
          <a:p>
            <a:pPr lvl="0"/>
            <a:r>
              <a:rPr lang="en-GB" dirty="0" smtClean="0"/>
              <a:t>Tell </a:t>
            </a:r>
            <a:r>
              <a:rPr lang="en-GB" dirty="0"/>
              <a:t>them </a:t>
            </a:r>
            <a:r>
              <a:rPr lang="en-GB" dirty="0">
                <a:solidFill>
                  <a:srgbClr val="00B0F0"/>
                </a:solidFill>
              </a:rPr>
              <a:t>what you want them </a:t>
            </a:r>
            <a:r>
              <a:rPr lang="en-GB" dirty="0"/>
              <a:t>to do</a:t>
            </a:r>
            <a:endParaRPr lang="fr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8354" y="4014564"/>
            <a:ext cx="3147293" cy="2366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020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Selecting Visuals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Visuals should be </a:t>
            </a:r>
            <a:r>
              <a:rPr lang="en-US" sz="2800" dirty="0">
                <a:solidFill>
                  <a:srgbClr val="00B0F0"/>
                </a:solidFill>
              </a:rPr>
              <a:t>relevant and appropriate </a:t>
            </a:r>
            <a:r>
              <a:rPr lang="en-US" sz="2800" dirty="0"/>
              <a:t>for your audience</a:t>
            </a:r>
          </a:p>
          <a:p>
            <a:r>
              <a:rPr lang="en-US" sz="2800" dirty="0" smtClean="0"/>
              <a:t>Type </a:t>
            </a:r>
            <a:r>
              <a:rPr lang="en-US" sz="2800" dirty="0"/>
              <a:t>of visuals</a:t>
            </a:r>
          </a:p>
          <a:p>
            <a:pPr lvl="1"/>
            <a:r>
              <a:rPr lang="en-US" sz="2800" dirty="0"/>
              <a:t>Your prototype</a:t>
            </a:r>
          </a:p>
          <a:p>
            <a:pPr lvl="1"/>
            <a:r>
              <a:rPr lang="en-US" sz="2800" dirty="0"/>
              <a:t>Images</a:t>
            </a:r>
          </a:p>
          <a:p>
            <a:pPr lvl="1"/>
            <a:r>
              <a:rPr lang="en-US" sz="2800" dirty="0"/>
              <a:t>Graphs, charts</a:t>
            </a:r>
          </a:p>
          <a:p>
            <a:pPr lvl="1"/>
            <a:r>
              <a:rPr lang="en-US" sz="2800" dirty="0"/>
              <a:t>Bulleted texts</a:t>
            </a:r>
          </a:p>
          <a:p>
            <a:r>
              <a:rPr lang="en-US" sz="2800" dirty="0" smtClean="0"/>
              <a:t>Keep </a:t>
            </a:r>
            <a:r>
              <a:rPr lang="en-US" sz="2800" dirty="0"/>
              <a:t>visual aids </a:t>
            </a:r>
            <a:r>
              <a:rPr lang="en-US" sz="2800" dirty="0">
                <a:solidFill>
                  <a:srgbClr val="00B0F0"/>
                </a:solidFill>
              </a:rPr>
              <a:t>uncluttered</a:t>
            </a:r>
          </a:p>
          <a:p>
            <a:endParaRPr lang="fr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2296" y="2132856"/>
            <a:ext cx="4105554" cy="3277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752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Practice, Practice, Practice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68760"/>
            <a:ext cx="7772400" cy="3886200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Don’t memorize </a:t>
            </a:r>
            <a:r>
              <a:rPr lang="en-US" dirty="0"/>
              <a:t>your pitch</a:t>
            </a:r>
          </a:p>
          <a:p>
            <a:r>
              <a:rPr lang="en-US" dirty="0"/>
              <a:t>Know the </a:t>
            </a:r>
            <a:r>
              <a:rPr lang="en-US" dirty="0">
                <a:solidFill>
                  <a:srgbClr val="00B0F0"/>
                </a:solidFill>
              </a:rPr>
              <a:t>key messages </a:t>
            </a:r>
            <a:r>
              <a:rPr lang="en-US" dirty="0"/>
              <a:t>and </a:t>
            </a:r>
            <a:r>
              <a:rPr lang="en-US" dirty="0" smtClean="0">
                <a:solidFill>
                  <a:srgbClr val="00B0F0"/>
                </a:solidFill>
              </a:rPr>
              <a:t>takeaways</a:t>
            </a:r>
            <a:endParaRPr lang="en-US" dirty="0">
              <a:solidFill>
                <a:srgbClr val="00B0F0"/>
              </a:solidFill>
            </a:endParaRPr>
          </a:p>
          <a:p>
            <a:r>
              <a:rPr lang="en-US" dirty="0"/>
              <a:t>Include a </a:t>
            </a:r>
            <a:r>
              <a:rPr lang="en-US" dirty="0">
                <a:solidFill>
                  <a:srgbClr val="00B0F0"/>
                </a:solidFill>
              </a:rPr>
              <a:t>story</a:t>
            </a:r>
          </a:p>
          <a:p>
            <a:r>
              <a:rPr lang="en-US" dirty="0"/>
              <a:t>Ensure </a:t>
            </a:r>
            <a:r>
              <a:rPr lang="en-US" dirty="0">
                <a:solidFill>
                  <a:srgbClr val="00B050"/>
                </a:solidFill>
              </a:rPr>
              <a:t>smooth</a:t>
            </a:r>
            <a:r>
              <a:rPr lang="en-US" dirty="0"/>
              <a:t> transitions between </a:t>
            </a:r>
            <a:r>
              <a:rPr lang="en-US" dirty="0" smtClean="0"/>
              <a:t>teammates</a:t>
            </a:r>
            <a:endParaRPr lang="en-US" dirty="0"/>
          </a:p>
          <a:p>
            <a:r>
              <a:rPr lang="en-US" dirty="0"/>
              <a:t>Practice in front of </a:t>
            </a:r>
            <a:r>
              <a:rPr lang="en-US" dirty="0">
                <a:solidFill>
                  <a:srgbClr val="00B0F0"/>
                </a:solidFill>
              </a:rPr>
              <a:t>mirror</a:t>
            </a:r>
          </a:p>
          <a:p>
            <a:r>
              <a:rPr lang="en-US" dirty="0">
                <a:solidFill>
                  <a:srgbClr val="00B050"/>
                </a:solidFill>
              </a:rPr>
              <a:t>Record</a:t>
            </a:r>
            <a:r>
              <a:rPr lang="en-US" dirty="0"/>
              <a:t> yourself</a:t>
            </a:r>
          </a:p>
          <a:p>
            <a:endParaRPr lang="fr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3645024"/>
            <a:ext cx="2725866" cy="2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586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Answering Questions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Anticipate</a:t>
            </a:r>
            <a:r>
              <a:rPr lang="en-US" dirty="0"/>
              <a:t> questions audience might have and </a:t>
            </a:r>
            <a:r>
              <a:rPr lang="en-US" dirty="0">
                <a:solidFill>
                  <a:srgbClr val="00B050"/>
                </a:solidFill>
              </a:rPr>
              <a:t>prepare</a:t>
            </a:r>
            <a:r>
              <a:rPr lang="en-US" dirty="0"/>
              <a:t> answers for each of </a:t>
            </a:r>
            <a:r>
              <a:rPr lang="en-US" dirty="0" smtClean="0"/>
              <a:t>them</a:t>
            </a:r>
            <a:endParaRPr lang="en-US" dirty="0"/>
          </a:p>
          <a:p>
            <a:r>
              <a:rPr lang="en-US" dirty="0">
                <a:solidFill>
                  <a:srgbClr val="00B050"/>
                </a:solidFill>
              </a:rPr>
              <a:t>Listen</a:t>
            </a:r>
            <a:r>
              <a:rPr lang="en-US" dirty="0"/>
              <a:t> to each question </a:t>
            </a:r>
            <a:r>
              <a:rPr lang="en-US" dirty="0">
                <a:solidFill>
                  <a:srgbClr val="00B0F0"/>
                </a:solidFill>
              </a:rPr>
              <a:t>carefully</a:t>
            </a:r>
            <a:r>
              <a:rPr lang="en-US" dirty="0"/>
              <a:t> before responding to make sure you understand the </a:t>
            </a:r>
            <a:r>
              <a:rPr lang="en-US" dirty="0" smtClean="0"/>
              <a:t>question</a:t>
            </a:r>
            <a:endParaRPr lang="en-US" dirty="0"/>
          </a:p>
          <a:p>
            <a:r>
              <a:rPr lang="en-US" dirty="0">
                <a:solidFill>
                  <a:srgbClr val="00B050"/>
                </a:solidFill>
              </a:rPr>
              <a:t>Repeat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/>
              <a:t>each question before you respond to ensure that the entire audience has heard </a:t>
            </a:r>
            <a:r>
              <a:rPr lang="en-US" dirty="0" smtClean="0"/>
              <a:t>them</a:t>
            </a:r>
            <a:endParaRPr lang="en-US" dirty="0"/>
          </a:p>
          <a:p>
            <a:r>
              <a:rPr lang="en-US" dirty="0"/>
              <a:t>Keep your responses </a:t>
            </a:r>
            <a:r>
              <a:rPr lang="en-US" dirty="0">
                <a:solidFill>
                  <a:srgbClr val="00B0F0"/>
                </a:solidFill>
              </a:rPr>
              <a:t>brief </a:t>
            </a:r>
            <a:r>
              <a:rPr lang="en-US" dirty="0"/>
              <a:t>and don’t deviate</a:t>
            </a:r>
          </a:p>
          <a:p>
            <a:r>
              <a:rPr lang="en-US" dirty="0">
                <a:solidFill>
                  <a:srgbClr val="00B0F0"/>
                </a:solidFill>
              </a:rPr>
              <a:t>Be honest</a:t>
            </a:r>
            <a:r>
              <a:rPr lang="en-US" dirty="0"/>
              <a:t>: if you don</a:t>
            </a:r>
            <a:r>
              <a:rPr lang="fr-FR" dirty="0"/>
              <a:t>’</a:t>
            </a:r>
            <a:r>
              <a:rPr lang="en-US" dirty="0"/>
              <a:t>t know the answer, say so 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603612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Design 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Design day</a:t>
            </a:r>
            <a:r>
              <a:rPr lang="en-US" dirty="0" smtClean="0"/>
              <a:t> is a day where you will showcase your projects.</a:t>
            </a:r>
          </a:p>
          <a:p>
            <a:r>
              <a:rPr lang="en-US" dirty="0" smtClean="0"/>
              <a:t>Participation in design day is </a:t>
            </a:r>
            <a:r>
              <a:rPr lang="en-US" dirty="0" smtClean="0">
                <a:solidFill>
                  <a:srgbClr val="3366FF"/>
                </a:solidFill>
              </a:rPr>
              <a:t>mandatory</a:t>
            </a:r>
            <a:r>
              <a:rPr lang="en-US" dirty="0" smtClean="0">
                <a:solidFill>
                  <a:srgbClr val="00CC99"/>
                </a:solidFill>
              </a:rPr>
              <a:t>.</a:t>
            </a:r>
            <a:endParaRPr lang="en-US" dirty="0" smtClean="0">
              <a:solidFill>
                <a:srgbClr val="00CC99"/>
              </a:solidFill>
            </a:endParaRPr>
          </a:p>
          <a:p>
            <a:r>
              <a:rPr lang="en-US" dirty="0" smtClean="0"/>
              <a:t>There will be a group of judges who will </a:t>
            </a:r>
            <a:r>
              <a:rPr lang="en-US" dirty="0" smtClean="0">
                <a:solidFill>
                  <a:srgbClr val="00CC99"/>
                </a:solidFill>
              </a:rPr>
              <a:t>judge</a:t>
            </a:r>
            <a:r>
              <a:rPr lang="en-US" dirty="0" smtClean="0"/>
              <a:t> your project.</a:t>
            </a:r>
          </a:p>
          <a:p>
            <a:r>
              <a:rPr lang="en-US" dirty="0" smtClean="0"/>
              <a:t>The judges include </a:t>
            </a:r>
            <a:r>
              <a:rPr lang="en-US" dirty="0" smtClean="0">
                <a:solidFill>
                  <a:srgbClr val="00CC99"/>
                </a:solidFill>
              </a:rPr>
              <a:t>clients/users and professors</a:t>
            </a:r>
            <a:r>
              <a:rPr lang="en-US" dirty="0" smtClean="0"/>
              <a:t>.</a:t>
            </a:r>
          </a:p>
          <a:p>
            <a:r>
              <a:rPr lang="en-US" dirty="0" smtClean="0">
                <a:solidFill>
                  <a:srgbClr val="3366FF"/>
                </a:solidFill>
              </a:rPr>
              <a:t>Each</a:t>
            </a:r>
            <a:r>
              <a:rPr lang="en-US" dirty="0" smtClean="0"/>
              <a:t> team will have a </a:t>
            </a:r>
            <a:r>
              <a:rPr lang="en-US" dirty="0">
                <a:solidFill>
                  <a:srgbClr val="0000FF"/>
                </a:solidFill>
              </a:rPr>
              <a:t>2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min. </a:t>
            </a:r>
            <a:r>
              <a:rPr lang="en-US" dirty="0" smtClean="0"/>
              <a:t>to present followed by a question period of </a:t>
            </a:r>
            <a:r>
              <a:rPr lang="en-US" dirty="0" smtClean="0">
                <a:solidFill>
                  <a:schemeClr val="accent1"/>
                </a:solidFill>
              </a:rPr>
              <a:t>3 min.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3745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Qualities of an Effective Presenter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Confident</a:t>
            </a:r>
          </a:p>
          <a:p>
            <a:r>
              <a:rPr lang="en-US" dirty="0"/>
              <a:t>Knowledgeable</a:t>
            </a:r>
          </a:p>
          <a:p>
            <a:r>
              <a:rPr lang="en-US" dirty="0"/>
              <a:t>Relaxed</a:t>
            </a:r>
          </a:p>
          <a:p>
            <a:r>
              <a:rPr lang="en-US" dirty="0"/>
              <a:t>Clear and Concise</a:t>
            </a:r>
          </a:p>
          <a:p>
            <a:r>
              <a:rPr lang="en-US" dirty="0"/>
              <a:t>Believe in what they are saying</a:t>
            </a:r>
          </a:p>
          <a:p>
            <a:endParaRPr lang="fr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2492" y="2348880"/>
            <a:ext cx="3573016" cy="357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555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20688"/>
            <a:ext cx="7342584" cy="674712"/>
          </a:xfrm>
        </p:spPr>
        <p:txBody>
          <a:bodyPr/>
          <a:lstStyle/>
          <a:p>
            <a:r>
              <a:rPr lang="en-CA" dirty="0" smtClean="0"/>
              <a:t>How to Be an Effective Communicator?</a:t>
            </a:r>
            <a:endParaRPr lang="fr-CA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8980429"/>
              </p:ext>
            </p:extLst>
          </p:nvPr>
        </p:nvGraphicFramePr>
        <p:xfrm>
          <a:off x="108316" y="1484784"/>
          <a:ext cx="8927368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53455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Nonverbal Communication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/>
              <a:t>A form of communication without using any words</a:t>
            </a:r>
          </a:p>
          <a:p>
            <a:pPr lvl="1"/>
            <a:r>
              <a:rPr lang="en-US" sz="2800" dirty="0"/>
              <a:t>Eye contact</a:t>
            </a:r>
          </a:p>
          <a:p>
            <a:pPr lvl="1"/>
            <a:r>
              <a:rPr lang="en-US" sz="2800" dirty="0"/>
              <a:t>Hand gestures</a:t>
            </a:r>
          </a:p>
          <a:p>
            <a:pPr lvl="1"/>
            <a:r>
              <a:rPr lang="en-US" sz="2800" dirty="0"/>
              <a:t>Movement</a:t>
            </a:r>
          </a:p>
          <a:p>
            <a:pPr lvl="1"/>
            <a:r>
              <a:rPr lang="en-US" sz="2800" dirty="0"/>
              <a:t>Posture</a:t>
            </a:r>
          </a:p>
          <a:p>
            <a:pPr lvl="1"/>
            <a:r>
              <a:rPr lang="en-US" sz="2800" dirty="0"/>
              <a:t>Facial expression</a:t>
            </a:r>
          </a:p>
          <a:p>
            <a:endParaRPr lang="fr-CA" dirty="0"/>
          </a:p>
        </p:txBody>
      </p:sp>
      <p:sp>
        <p:nvSpPr>
          <p:cNvPr id="4" name="Rounded Rectangle 3"/>
          <p:cNvSpPr/>
          <p:nvPr/>
        </p:nvSpPr>
        <p:spPr bwMode="auto">
          <a:xfrm>
            <a:off x="1547664" y="5085184"/>
            <a:ext cx="6480720" cy="936104"/>
          </a:xfrm>
          <a:prstGeom prst="round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dirty="0" smtClean="0">
                <a:latin typeface="+mn-lt"/>
              </a:rPr>
              <a:t>Nonverbal communications has a cultural meaning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2224" y="2016224"/>
            <a:ext cx="1959432" cy="3068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351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Eye Contact and Facial Expressions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70992"/>
            <a:ext cx="7772400" cy="3886200"/>
          </a:xfrm>
        </p:spPr>
        <p:txBody>
          <a:bodyPr/>
          <a:lstStyle/>
          <a:p>
            <a:r>
              <a:rPr lang="en-US" dirty="0"/>
              <a:t>Establish eye contact with your audience</a:t>
            </a:r>
          </a:p>
          <a:p>
            <a:r>
              <a:rPr lang="en-US" dirty="0"/>
              <a:t>Avoid talking to your notes</a:t>
            </a:r>
          </a:p>
          <a:p>
            <a:r>
              <a:rPr lang="en-US" dirty="0"/>
              <a:t>Don’t scan faces, </a:t>
            </a:r>
            <a:r>
              <a:rPr lang="en-US" dirty="0">
                <a:solidFill>
                  <a:srgbClr val="3366FF"/>
                </a:solidFill>
              </a:rPr>
              <a:t>focus on one face</a:t>
            </a:r>
            <a:r>
              <a:rPr lang="en-US" dirty="0"/>
              <a:t> per thought</a:t>
            </a:r>
          </a:p>
          <a:p>
            <a:r>
              <a:rPr lang="en-US" dirty="0"/>
              <a:t>Seek out </a:t>
            </a:r>
            <a:r>
              <a:rPr lang="en-US" dirty="0">
                <a:solidFill>
                  <a:srgbClr val="3366FF"/>
                </a:solidFill>
              </a:rPr>
              <a:t>friendly</a:t>
            </a:r>
            <a:r>
              <a:rPr lang="en-US" dirty="0"/>
              <a:t> faces</a:t>
            </a:r>
          </a:p>
          <a:p>
            <a:r>
              <a:rPr lang="en-US" dirty="0"/>
              <a:t>Develop </a:t>
            </a:r>
            <a:r>
              <a:rPr lang="en-US" dirty="0">
                <a:solidFill>
                  <a:schemeClr val="accent1"/>
                </a:solidFill>
              </a:rPr>
              <a:t>appropriate</a:t>
            </a:r>
            <a:r>
              <a:rPr lang="en-US" dirty="0"/>
              <a:t> facial expressions</a:t>
            </a:r>
          </a:p>
          <a:p>
            <a:endParaRPr lang="fr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4293096"/>
            <a:ext cx="1944216" cy="19442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5844" t="50810" r="25086"/>
          <a:stretch/>
        </p:blipFill>
        <p:spPr>
          <a:xfrm>
            <a:off x="3805439" y="4077072"/>
            <a:ext cx="3446113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089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Hand Gestures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98984"/>
            <a:ext cx="7772400" cy="3886200"/>
          </a:xfrm>
        </p:spPr>
        <p:txBody>
          <a:bodyPr/>
          <a:lstStyle/>
          <a:p>
            <a:r>
              <a:rPr lang="en-CA" dirty="0">
                <a:solidFill>
                  <a:srgbClr val="00B050"/>
                </a:solidFill>
              </a:rPr>
              <a:t>Show</a:t>
            </a:r>
            <a:r>
              <a:rPr lang="en-CA" dirty="0"/>
              <a:t> what you are saying</a:t>
            </a:r>
          </a:p>
          <a:p>
            <a:r>
              <a:rPr lang="en-CA" dirty="0">
                <a:solidFill>
                  <a:srgbClr val="00B050"/>
                </a:solidFill>
              </a:rPr>
              <a:t>Enhance</a:t>
            </a:r>
            <a:r>
              <a:rPr lang="en-CA" dirty="0"/>
              <a:t> your message</a:t>
            </a:r>
          </a:p>
          <a:p>
            <a:r>
              <a:rPr lang="en-CA" dirty="0"/>
              <a:t>Avoid </a:t>
            </a:r>
            <a:r>
              <a:rPr lang="en-CA" dirty="0">
                <a:solidFill>
                  <a:srgbClr val="FF0000"/>
                </a:solidFill>
              </a:rPr>
              <a:t>closed</a:t>
            </a:r>
            <a:r>
              <a:rPr lang="en-CA" dirty="0"/>
              <a:t> hand position</a:t>
            </a:r>
          </a:p>
          <a:p>
            <a:r>
              <a:rPr lang="en-CA" dirty="0" smtClean="0"/>
              <a:t>Novice speakers may have issues with (</a:t>
            </a:r>
            <a:r>
              <a:rPr lang="en-CA" dirty="0" smtClean="0">
                <a:solidFill>
                  <a:srgbClr val="00B0F0"/>
                </a:solidFill>
              </a:rPr>
              <a:t>and should try to avoid</a:t>
            </a:r>
            <a:r>
              <a:rPr lang="en-CA" dirty="0" smtClean="0"/>
              <a:t>):</a:t>
            </a:r>
          </a:p>
          <a:p>
            <a:pPr lvl="1"/>
            <a:r>
              <a:rPr lang="en-CA" dirty="0"/>
              <a:t>Stuffing their hands in their pockets</a:t>
            </a:r>
          </a:p>
          <a:p>
            <a:pPr lvl="1"/>
            <a:r>
              <a:rPr lang="en-CA" dirty="0" smtClean="0"/>
              <a:t>Fidgeting</a:t>
            </a:r>
          </a:p>
          <a:p>
            <a:pPr lvl="1"/>
            <a:r>
              <a:rPr lang="en-CA" dirty="0" smtClean="0"/>
              <a:t>Tugging </a:t>
            </a:r>
            <a:r>
              <a:rPr lang="en-CA" dirty="0"/>
              <a:t>at </a:t>
            </a:r>
            <a:r>
              <a:rPr lang="en-CA" dirty="0" smtClean="0"/>
              <a:t>their hair</a:t>
            </a:r>
          </a:p>
          <a:p>
            <a:endParaRPr lang="fr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0469" y="316656"/>
            <a:ext cx="3895515" cy="25922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2931" y="4149080"/>
            <a:ext cx="4990757" cy="2468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77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6629" r="11672"/>
          <a:stretch/>
        </p:blipFill>
        <p:spPr>
          <a:xfrm>
            <a:off x="7092280" y="260648"/>
            <a:ext cx="2016224" cy="35283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Posture and Movement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Posture: Stand up straight</a:t>
            </a:r>
          </a:p>
          <a:p>
            <a:r>
              <a:rPr lang="en-US" sz="2800" dirty="0" smtClean="0"/>
              <a:t>Movement</a:t>
            </a:r>
            <a:r>
              <a:rPr lang="en-US" sz="2800" dirty="0"/>
              <a:t>:</a:t>
            </a:r>
          </a:p>
          <a:p>
            <a:pPr lvl="1"/>
            <a:r>
              <a:rPr lang="en-US" sz="2800" dirty="0"/>
              <a:t>Move with purpose</a:t>
            </a:r>
          </a:p>
          <a:p>
            <a:pPr lvl="1"/>
            <a:r>
              <a:rPr lang="en-US" sz="2800" dirty="0"/>
              <a:t>Stop when delivering key messages</a:t>
            </a:r>
          </a:p>
          <a:p>
            <a:pPr lvl="1"/>
            <a:r>
              <a:rPr lang="en-US" sz="2800" dirty="0"/>
              <a:t>Avoid pacing, swaying from side to </a:t>
            </a:r>
            <a:r>
              <a:rPr lang="en-US" sz="2800" dirty="0" smtClean="0"/>
              <a:t>side, </a:t>
            </a:r>
            <a:r>
              <a:rPr lang="en-US" sz="2800" dirty="0" err="1" smtClean="0"/>
              <a:t>etc</a:t>
            </a:r>
            <a:r>
              <a:rPr lang="en-US" sz="2800" dirty="0"/>
              <a:t>…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223225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heme/theme1.xml><?xml version="1.0" encoding="utf-8"?>
<a:theme xmlns:a="http://schemas.openxmlformats.org/drawingml/2006/main" name="uOttawa-powerpoint-template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FFC000"/>
      </a:hlink>
      <a:folHlink>
        <a:srgbClr val="B2B2B2"/>
      </a:folHlink>
    </a:clrScheme>
    <a:fontScheme name="Garne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10" charset="0"/>
          </a:defRPr>
        </a:defPPr>
      </a:lstStyle>
    </a:lnDef>
  </a:objectDefaults>
  <a:extraClrSchemeLst>
    <a:extraClrScheme>
      <a:clrScheme name="Garne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rne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rne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rne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rne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rne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rne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77199</TotalTime>
  <Words>1362</Words>
  <Application>Microsoft Macintosh PowerPoint</Application>
  <PresentationFormat>On-screen Show (4:3)</PresentationFormat>
  <Paragraphs>222</Paragraphs>
  <Slides>27</Slides>
  <Notes>9</Notes>
  <HiddenSlides>1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uOttawa-powerpoint-template</vt:lpstr>
      <vt:lpstr>PowerPoint Presentation</vt:lpstr>
      <vt:lpstr>Why Are Presentation Skills Important?</vt:lpstr>
      <vt:lpstr>Design Day</vt:lpstr>
      <vt:lpstr>Qualities of an Effective Presenter</vt:lpstr>
      <vt:lpstr>How to Be an Effective Communicator?</vt:lpstr>
      <vt:lpstr>Nonverbal Communication</vt:lpstr>
      <vt:lpstr>Eye Contact and Facial Expressions</vt:lpstr>
      <vt:lpstr>Hand Gestures</vt:lpstr>
      <vt:lpstr>Posture and Movement</vt:lpstr>
      <vt:lpstr>Examples of Bad Presentations</vt:lpstr>
      <vt:lpstr>Verbal Communication</vt:lpstr>
      <vt:lpstr>Pitch Content</vt:lpstr>
      <vt:lpstr>So What Motivated YOU to Buy?</vt:lpstr>
      <vt:lpstr>Buying is ONLY motivated by improved…</vt:lpstr>
      <vt:lpstr>I Will Takeaway Improved…</vt:lpstr>
      <vt:lpstr>T I R E S in Summary</vt:lpstr>
      <vt:lpstr>Optional Affirmation</vt:lpstr>
      <vt:lpstr>Developing Your Presentation Skills</vt:lpstr>
      <vt:lpstr>Planning Your Talk</vt:lpstr>
      <vt:lpstr>Preparing Your Talk</vt:lpstr>
      <vt:lpstr>General Structure of a Presentation</vt:lpstr>
      <vt:lpstr>Tips on presentations</vt:lpstr>
      <vt:lpstr>Pitch Structure</vt:lpstr>
      <vt:lpstr>Pitch Structure (Continued)</vt:lpstr>
      <vt:lpstr>Selecting Visuals</vt:lpstr>
      <vt:lpstr>Practice, Practice, Practice</vt:lpstr>
      <vt:lpstr>Answering Questions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Droit des délits &amp; rédaction juridique</dc:title>
  <dc:creator>yz</dc:creator>
  <cp:lastModifiedBy>hanan anis</cp:lastModifiedBy>
  <cp:revision>1341</cp:revision>
  <cp:lastPrinted>2017-02-08T19:08:10Z</cp:lastPrinted>
  <dcterms:created xsi:type="dcterms:W3CDTF">2012-09-05T01:50:28Z</dcterms:created>
  <dcterms:modified xsi:type="dcterms:W3CDTF">2018-03-10T22:50:08Z</dcterms:modified>
</cp:coreProperties>
</file>