
<file path=[Content_Types].xml><?xml version="1.0" encoding="utf-8"?>
<Types xmlns="http://schemas.openxmlformats.org/package/2006/content-types">
  <Default Extension="jpeg" ContentType="image/jpeg"/>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13"/>
  </p:notesMasterIdLst>
  <p:sldIdLst>
    <p:sldId id="256" r:id="rId5"/>
    <p:sldId id="257" r:id="rId6"/>
    <p:sldId id="265" r:id="rId7"/>
    <p:sldId id="258" r:id="rId8"/>
    <p:sldId id="260" r:id="rId9"/>
    <p:sldId id="259" r:id="rId10"/>
    <p:sldId id="262" r:id="rId11"/>
    <p:sldId id="263"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EDDAC783-4E39-4ED7-BA89-2678A8B1468F}" v="1" dt="2024-09-17T19:27:28.476"/>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52" autoAdjust="0"/>
    <p:restoredTop sz="82583" autoAdjust="0"/>
  </p:normalViewPr>
  <p:slideViewPr>
    <p:cSldViewPr snapToGrid="0">
      <p:cViewPr varScale="1">
        <p:scale>
          <a:sx n="90" d="100"/>
          <a:sy n="90" d="100"/>
        </p:scale>
        <p:origin x="1368" y="18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notesMaster" Target="notesMasters/notesMaster1.xml"/><Relationship Id="rId18" Type="http://schemas.microsoft.com/office/2015/10/relationships/revisionInfo" Target="revisionInfo.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media/image1.png>
</file>

<file path=ppt/media/image2.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CA"/>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B0EA73E-3D10-4ED2-BAAD-DA33B26FB521}" type="datetimeFigureOut">
              <a:rPr lang="en-CA" smtClean="0"/>
              <a:t>2024-09-18</a:t>
            </a:fld>
            <a:endParaRPr lang="en-CA"/>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CA"/>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CA"/>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040E0EF-9341-4A0E-94C1-AAB6EECFB50D}" type="slidenum">
              <a:rPr lang="en-CA" smtClean="0"/>
              <a:t>‹#›</a:t>
            </a:fld>
            <a:endParaRPr lang="en-CA"/>
          </a:p>
        </p:txBody>
      </p:sp>
    </p:spTree>
    <p:extLst>
      <p:ext uri="{BB962C8B-B14F-4D97-AF65-F5344CB8AC3E}">
        <p14:creationId xmlns:p14="http://schemas.microsoft.com/office/powerpoint/2010/main" val="19745644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CA" dirty="0"/>
          </a:p>
        </p:txBody>
      </p:sp>
      <p:sp>
        <p:nvSpPr>
          <p:cNvPr id="4" name="Slide Number Placeholder 3"/>
          <p:cNvSpPr>
            <a:spLocks noGrp="1"/>
          </p:cNvSpPr>
          <p:nvPr>
            <p:ph type="sldNum" sz="quarter" idx="5"/>
          </p:nvPr>
        </p:nvSpPr>
        <p:spPr/>
        <p:txBody>
          <a:bodyPr/>
          <a:lstStyle/>
          <a:p>
            <a:fld id="{4040E0EF-9341-4A0E-94C1-AAB6EECFB50D}" type="slidenum">
              <a:rPr lang="en-CA" smtClean="0"/>
              <a:t>1</a:t>
            </a:fld>
            <a:endParaRPr lang="en-CA"/>
          </a:p>
        </p:txBody>
      </p:sp>
    </p:spTree>
    <p:extLst>
      <p:ext uri="{BB962C8B-B14F-4D97-AF65-F5344CB8AC3E}">
        <p14:creationId xmlns:p14="http://schemas.microsoft.com/office/powerpoint/2010/main" val="291042158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Mines Action Canada</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Mines Action Canada is a humanitarian disarmament organization. </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HD is means looking at what weapons do to people </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We do advocacy, research and capacity building in Canada and globally. Two of our focuses are on youth engagement and gender. </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We work on five major global campaigns - the International Campaign to Ban Landmines and the International Campaign to Abolish Nuclear Weapons (both of which are Nobel Peace Laureates), the Cluster Munition Coalition, the International Network on Explosive Weapons and Stop Killer Robots.</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Stop Killer Robots is working to prohibit the use of autonomous weapons in armed conflict and beyond and that what this problem focuses on. </a:t>
            </a:r>
          </a:p>
          <a:p>
            <a:endParaRPr lang="en-CA" dirty="0"/>
          </a:p>
        </p:txBody>
      </p:sp>
      <p:sp>
        <p:nvSpPr>
          <p:cNvPr id="4" name="Slide Number Placeholder 3"/>
          <p:cNvSpPr>
            <a:spLocks noGrp="1"/>
          </p:cNvSpPr>
          <p:nvPr>
            <p:ph type="sldNum" sz="quarter" idx="5"/>
          </p:nvPr>
        </p:nvSpPr>
        <p:spPr/>
        <p:txBody>
          <a:bodyPr/>
          <a:lstStyle/>
          <a:p>
            <a:fld id="{4040E0EF-9341-4A0E-94C1-AAB6EECFB50D}" type="slidenum">
              <a:rPr lang="en-CA" smtClean="0"/>
              <a:t>2</a:t>
            </a:fld>
            <a:endParaRPr lang="en-CA"/>
          </a:p>
        </p:txBody>
      </p:sp>
    </p:spTree>
    <p:extLst>
      <p:ext uri="{BB962C8B-B14F-4D97-AF65-F5344CB8AC3E}">
        <p14:creationId xmlns:p14="http://schemas.microsoft.com/office/powerpoint/2010/main" val="77762811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rtl="0" fontAlgn="base">
              <a:spcBef>
                <a:spcPts val="0"/>
              </a:spcBef>
              <a:spcAft>
                <a:spcPts val="0"/>
              </a:spcAft>
              <a:buFont typeface="Arial" panose="020B0604020202020204" pitchFamily="34" charset="0"/>
              <a:buChar char="•"/>
            </a:pPr>
            <a:r>
              <a:rPr lang="en-US" sz="1800" b="0" i="0" u="none" strike="noStrike" dirty="0">
                <a:solidFill>
                  <a:srgbClr val="000000"/>
                </a:solidFill>
                <a:effectLst/>
                <a:latin typeface="Arial" panose="020B0604020202020204" pitchFamily="34" charset="0"/>
              </a:rPr>
              <a:t>When we talk about autonomous weapons we mean systems that detect and apply force to a target based on the processing of data from sensor inputs. Killer robots change the relationship between people and technology by handing over life and death decision making to machines. They disempower, disconnect and dislocate humans in the use of force and raise fundamental ethical and legal concerns. In these systems, upon activation, there is a period of time where the weapon system can apply force to a target without additional human approval. The specific object to be attacked, and the exact time and place of the attack, are determined by sensor processing, instead of an immediate human command. </a:t>
            </a:r>
          </a:p>
          <a:p>
            <a:pPr rtl="0" fontAlgn="base">
              <a:spcBef>
                <a:spcPts val="0"/>
              </a:spcBef>
              <a:spcAft>
                <a:spcPts val="0"/>
              </a:spcAft>
              <a:buFont typeface="Arial" panose="020B0604020202020204" pitchFamily="34" charset="0"/>
              <a:buChar char="•"/>
            </a:pPr>
            <a:r>
              <a:rPr lang="en-US" dirty="0"/>
              <a:t>This means the human operator does not determine specifically where, when or against what force is applied.</a:t>
            </a:r>
            <a:endParaRPr lang="en-CA" dirty="0"/>
          </a:p>
          <a:p>
            <a:pPr rtl="0" fontAlgn="base">
              <a:spcBef>
                <a:spcPts val="0"/>
              </a:spcBef>
              <a:spcAft>
                <a:spcPts val="0"/>
              </a:spcAft>
              <a:buFont typeface="Arial" panose="020B0604020202020204" pitchFamily="34" charset="0"/>
              <a:buChar char="•"/>
            </a:pPr>
            <a:r>
              <a:rPr lang="en-CA" dirty="0"/>
              <a:t>We see a lot of precursor technology but we are still in a point where the tech has not been used. </a:t>
            </a:r>
            <a:endParaRPr lang="en-US" dirty="0"/>
          </a:p>
        </p:txBody>
      </p:sp>
      <p:sp>
        <p:nvSpPr>
          <p:cNvPr id="4" name="Slide Number Placeholder 3"/>
          <p:cNvSpPr>
            <a:spLocks noGrp="1"/>
          </p:cNvSpPr>
          <p:nvPr>
            <p:ph type="sldNum" sz="quarter" idx="5"/>
          </p:nvPr>
        </p:nvSpPr>
        <p:spPr/>
        <p:txBody>
          <a:bodyPr/>
          <a:lstStyle/>
          <a:p>
            <a:fld id="{4040E0EF-9341-4A0E-94C1-AAB6EECFB50D}" type="slidenum">
              <a:rPr lang="en-CA" smtClean="0"/>
              <a:t>3</a:t>
            </a:fld>
            <a:endParaRPr lang="en-CA"/>
          </a:p>
        </p:txBody>
      </p:sp>
    </p:spTree>
    <p:extLst>
      <p:ext uri="{BB962C8B-B14F-4D97-AF65-F5344CB8AC3E}">
        <p14:creationId xmlns:p14="http://schemas.microsoft.com/office/powerpoint/2010/main" val="126632297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Background context</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There are rules to war - international humanitarian law which is also known as LOAC or laws of war</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There are the Geneva Conventions which dictate who is a valid target in armed conflict (combatants vs civilians or person hors de combat) and how the sick and wounded, the shipwrecked, the prisoners of war and the civilians are to be treated.</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There is also a branch of these laws called Hague Law made up of a bunch of different treaties and it concerns the methods of war or how countries fight</a:t>
            </a:r>
          </a:p>
          <a:p>
            <a:pPr marL="1143000" lvl="2" indent="-22860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Two main principles: proportionality and distinction</a:t>
            </a:r>
          </a:p>
          <a:p>
            <a:pPr marL="1143000" lvl="2" indent="-22860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Distinction is a key one for this project because you must always distinguish between combatants and civilians and military objectives and civilian objects. </a:t>
            </a:r>
          </a:p>
          <a:p>
            <a:pPr marL="1143000" lvl="2" indent="-22860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Proportionality means that if you anticipate some accidental harm to civilians/civilian objects when attacking a military target/combatants you must ensure that the civilian harm is proportional to the military advantage achieved. </a:t>
            </a:r>
          </a:p>
          <a:p>
            <a:pPr marL="1143000" lvl="2" indent="-22860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Also can’t cause unnecessary suffering</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When it comes to policing and border control there are other international and local laws that come in to play about human rights and migration.</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There have been international discussions about what the UN refers to as Lethal Autonomous Weapons Systems since 2014 in a treaty body called the Convention on Conventional Weapons (CCW) which has 130 states but the issue can also be discussed in the United Nations General Assembly which includes all states.</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The CCW operates under a version of consensus rule where essentially one state can veto everything </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The UNGA has a majority vote option</a:t>
            </a:r>
          </a:p>
          <a:p>
            <a:endParaRPr lang="en-CA" dirty="0"/>
          </a:p>
        </p:txBody>
      </p:sp>
      <p:sp>
        <p:nvSpPr>
          <p:cNvPr id="4" name="Slide Number Placeholder 3"/>
          <p:cNvSpPr>
            <a:spLocks noGrp="1"/>
          </p:cNvSpPr>
          <p:nvPr>
            <p:ph type="sldNum" sz="quarter" idx="5"/>
          </p:nvPr>
        </p:nvSpPr>
        <p:spPr/>
        <p:txBody>
          <a:bodyPr/>
          <a:lstStyle/>
          <a:p>
            <a:fld id="{4040E0EF-9341-4A0E-94C1-AAB6EECFB50D}" type="slidenum">
              <a:rPr lang="en-CA" smtClean="0"/>
              <a:t>4</a:t>
            </a:fld>
            <a:endParaRPr lang="en-CA"/>
          </a:p>
        </p:txBody>
      </p:sp>
    </p:spTree>
    <p:extLst>
      <p:ext uri="{BB962C8B-B14F-4D97-AF65-F5344CB8AC3E}">
        <p14:creationId xmlns:p14="http://schemas.microsoft.com/office/powerpoint/2010/main" val="374260775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CA" dirty="0"/>
              <a:t>Major disconnect</a:t>
            </a:r>
          </a:p>
        </p:txBody>
      </p:sp>
      <p:sp>
        <p:nvSpPr>
          <p:cNvPr id="4" name="Slide Number Placeholder 3"/>
          <p:cNvSpPr>
            <a:spLocks noGrp="1"/>
          </p:cNvSpPr>
          <p:nvPr>
            <p:ph type="sldNum" sz="quarter" idx="5"/>
          </p:nvPr>
        </p:nvSpPr>
        <p:spPr/>
        <p:txBody>
          <a:bodyPr/>
          <a:lstStyle/>
          <a:p>
            <a:fld id="{4040E0EF-9341-4A0E-94C1-AAB6EECFB50D}" type="slidenum">
              <a:rPr lang="en-CA" smtClean="0"/>
              <a:t>5</a:t>
            </a:fld>
            <a:endParaRPr lang="en-CA"/>
          </a:p>
        </p:txBody>
      </p:sp>
    </p:spTree>
    <p:extLst>
      <p:ext uri="{BB962C8B-B14F-4D97-AF65-F5344CB8AC3E}">
        <p14:creationId xmlns:p14="http://schemas.microsoft.com/office/powerpoint/2010/main" val="343186570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So what exactly are our concerns about autonomous weapons?</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Digital dehumanization – reduces us to our data, are you just your biometric/cell phone/location data?</a:t>
            </a:r>
          </a:p>
          <a:p>
            <a:pPr marL="742950" lvl="1" indent="-285750" rtl="0" fontAlgn="base">
              <a:spcBef>
                <a:spcPts val="0"/>
              </a:spcBef>
              <a:spcAft>
                <a:spcPts val="0"/>
              </a:spcAft>
              <a:buFont typeface="Arial" panose="020B0604020202020204" pitchFamily="34" charset="0"/>
              <a:buChar char="•"/>
            </a:pPr>
            <a:r>
              <a:rPr lang="en-US" sz="1100" b="0" i="0" u="none" strike="noStrike" dirty="0">
                <a:solidFill>
                  <a:srgbClr val="000000"/>
                </a:solidFill>
                <a:effectLst/>
                <a:latin typeface="Arial" panose="020B0604020202020204" pitchFamily="34" charset="0"/>
              </a:rPr>
              <a:t>Algorithmic biases - </a:t>
            </a:r>
            <a:r>
              <a:rPr lang="en-US" sz="1600" b="0" i="0" dirty="0">
                <a:solidFill>
                  <a:srgbClr val="FFFFFF"/>
                </a:solidFill>
                <a:effectLst/>
                <a:latin typeface="Reckless"/>
              </a:rPr>
              <a:t>The prejudices in our society live in our data-sets, our categories, our labels and our algorithms and are amplified by them.</a:t>
            </a:r>
          </a:p>
          <a:p>
            <a:pPr marL="742950" lvl="1" indent="-285750" rtl="0" fontAlgn="base">
              <a:spcBef>
                <a:spcPts val="0"/>
              </a:spcBef>
              <a:spcAft>
                <a:spcPts val="0"/>
              </a:spcAft>
              <a:buFont typeface="Arial" panose="020B0604020202020204" pitchFamily="34" charset="0"/>
              <a:buChar char="•"/>
            </a:pPr>
            <a:r>
              <a:rPr lang="en-US" sz="1600" b="0" i="0" dirty="0">
                <a:solidFill>
                  <a:srgbClr val="FFFFFF"/>
                </a:solidFill>
                <a:effectLst/>
                <a:latin typeface="Reckless"/>
              </a:rPr>
              <a:t>Loss of MHC – our world is based on human control. </a:t>
            </a:r>
            <a:r>
              <a:rPr lang="en-US" sz="2400" b="0" i="0" dirty="0">
                <a:solidFill>
                  <a:srgbClr val="FFFFFF"/>
                </a:solidFill>
                <a:effectLst/>
                <a:latin typeface="Reckless"/>
              </a:rPr>
              <a:t>Ensuring meaningful human control means understanding the technologies we use, understanding where we are using them, and being fully engaged with the consequences of our actions.</a:t>
            </a:r>
            <a:endParaRPr lang="en-US" sz="1600" b="0" i="0" dirty="0">
              <a:solidFill>
                <a:srgbClr val="FFFFFF"/>
              </a:solidFill>
              <a:effectLst/>
              <a:latin typeface="Reckless"/>
            </a:endParaRPr>
          </a:p>
          <a:p>
            <a:pPr marL="742950" lvl="1" indent="-285750" rtl="0" fontAlgn="base">
              <a:spcBef>
                <a:spcPts val="0"/>
              </a:spcBef>
              <a:spcAft>
                <a:spcPts val="0"/>
              </a:spcAft>
              <a:buFont typeface="Arial" panose="020B0604020202020204" pitchFamily="34" charset="0"/>
              <a:buChar char="•"/>
            </a:pPr>
            <a:r>
              <a:rPr lang="en-US" sz="1600" b="0" i="0" u="none" strike="noStrike" dirty="0">
                <a:solidFill>
                  <a:srgbClr val="FFFFFF"/>
                </a:solidFill>
                <a:effectLst/>
                <a:latin typeface="Reckless"/>
              </a:rPr>
              <a:t>Lack of human judgement – Gerry in Afghanistan – need to judge each situation based on proportionality, distinction and necessity</a:t>
            </a:r>
          </a:p>
          <a:p>
            <a:pPr marL="742950" lvl="1" indent="-285750" rtl="0" fontAlgn="base">
              <a:spcBef>
                <a:spcPts val="0"/>
              </a:spcBef>
              <a:spcAft>
                <a:spcPts val="0"/>
              </a:spcAft>
              <a:buFont typeface="Arial" panose="020B0604020202020204" pitchFamily="34" charset="0"/>
              <a:buChar char="•"/>
            </a:pPr>
            <a:r>
              <a:rPr lang="en-US" sz="1600" b="0" i="0" u="none" strike="noStrike" dirty="0">
                <a:solidFill>
                  <a:srgbClr val="FFFFFF"/>
                </a:solidFill>
                <a:effectLst/>
                <a:latin typeface="Reckless"/>
              </a:rPr>
              <a:t>Lack of accountability – IHL now has accountability for war crimes with individuals who order or commit them, what if a system malfunctions? Is the coder? The person who bought it? The person who deployed it?</a:t>
            </a:r>
          </a:p>
          <a:p>
            <a:pPr marL="742950" lvl="1" indent="-285750" rtl="0" fontAlgn="base">
              <a:spcBef>
                <a:spcPts val="0"/>
              </a:spcBef>
              <a:spcAft>
                <a:spcPts val="0"/>
              </a:spcAft>
              <a:buFont typeface="Arial" panose="020B0604020202020204" pitchFamily="34" charset="0"/>
              <a:buChar char="•"/>
            </a:pPr>
            <a:r>
              <a:rPr lang="en-US" sz="1600" b="0" i="0" u="none" strike="noStrike" dirty="0">
                <a:solidFill>
                  <a:srgbClr val="FFFFFF"/>
                </a:solidFill>
                <a:effectLst/>
                <a:latin typeface="Reckless"/>
              </a:rPr>
              <a:t>Lack of explanation – contributes to lack of accountability and reduces everyone’s human right to remedy when things go wrong</a:t>
            </a:r>
          </a:p>
          <a:p>
            <a:pPr marL="742950" lvl="1" indent="-285750" rtl="0" fontAlgn="base">
              <a:spcBef>
                <a:spcPts val="0"/>
              </a:spcBef>
              <a:spcAft>
                <a:spcPts val="0"/>
              </a:spcAft>
              <a:buFont typeface="Arial" panose="020B0604020202020204" pitchFamily="34" charset="0"/>
              <a:buChar char="•"/>
            </a:pPr>
            <a:r>
              <a:rPr lang="en-US" sz="1600" b="0" i="0" u="none" strike="noStrike" dirty="0">
                <a:solidFill>
                  <a:srgbClr val="FFFFFF"/>
                </a:solidFill>
                <a:effectLst/>
                <a:latin typeface="Reckless"/>
              </a:rPr>
              <a:t>Lowering threshold to war – robots are cheaper than lives so if all you are risking is tech what is the barrier to going to war and it shifts the burden on the conflict from those fighting to the civilians caught in the middle</a:t>
            </a:r>
          </a:p>
          <a:p>
            <a:pPr marL="742950" lvl="1" indent="-285750" rtl="0" fontAlgn="base">
              <a:spcBef>
                <a:spcPts val="0"/>
              </a:spcBef>
              <a:spcAft>
                <a:spcPts val="0"/>
              </a:spcAft>
              <a:buFont typeface="Arial" panose="020B0604020202020204" pitchFamily="34" charset="0"/>
              <a:buChar char="•"/>
            </a:pPr>
            <a:r>
              <a:rPr lang="en-US" sz="1600" b="0" i="0" u="none" strike="noStrike" dirty="0">
                <a:solidFill>
                  <a:srgbClr val="FFFFFF"/>
                </a:solidFill>
                <a:effectLst/>
                <a:latin typeface="Reckless"/>
              </a:rPr>
              <a:t>Destabilizing arms race - </a:t>
            </a:r>
            <a:r>
              <a:rPr lang="en-US" sz="1600" b="0" i="0" dirty="0">
                <a:solidFill>
                  <a:srgbClr val="FFFFFF"/>
                </a:solidFill>
                <a:effectLst/>
                <a:latin typeface="Reckless"/>
              </a:rPr>
              <a:t>Weapons manufacturers are eager to encourage the rhetoric that our enemy is developing these so we must too in order to boost profits. But for the reset of us the result is wasting money on unnecessary military expenditures, building tensions and increasing the risk of conflict (whether deliberate or from an accidental autonomous response). </a:t>
            </a:r>
          </a:p>
          <a:p>
            <a:pPr marL="742950" lvl="1" indent="-285750" rtl="0" fontAlgn="base">
              <a:spcBef>
                <a:spcPts val="0"/>
              </a:spcBef>
              <a:spcAft>
                <a:spcPts val="0"/>
              </a:spcAft>
              <a:buFont typeface="Arial" panose="020B0604020202020204" pitchFamily="34" charset="0"/>
              <a:buChar char="•"/>
            </a:pPr>
            <a:r>
              <a:rPr lang="en-US" sz="1600" b="0" i="0" u="none" strike="noStrike" dirty="0">
                <a:solidFill>
                  <a:srgbClr val="FFFFFF"/>
                </a:solidFill>
                <a:effectLst/>
                <a:latin typeface="Reckless"/>
              </a:rPr>
              <a:t>Our relationship to tech – got into this to build cool things right? What would the development of autonomous weapons systems mean for public trust in the cool things you are going to design?</a:t>
            </a:r>
            <a:endParaRPr lang="en-US" sz="1100" b="0" i="0" u="none" strike="noStrike" dirty="0">
              <a:solidFill>
                <a:srgbClr val="000000"/>
              </a:solidFill>
              <a:effectLst/>
              <a:latin typeface="Arial" panose="020B0604020202020204" pitchFamily="34" charset="0"/>
            </a:endParaRPr>
          </a:p>
          <a:p>
            <a:pPr marL="742950" lvl="1" indent="-285750" rtl="0" fontAlgn="base">
              <a:spcBef>
                <a:spcPts val="0"/>
              </a:spcBef>
              <a:spcAft>
                <a:spcPts val="0"/>
              </a:spcAft>
              <a:buFont typeface="Arial" panose="020B0604020202020204" pitchFamily="34" charset="0"/>
              <a:buChar char="•"/>
            </a:pPr>
            <a:endParaRPr lang="en-US" sz="1100" b="0" i="0" u="none" strike="noStrike" dirty="0">
              <a:solidFill>
                <a:srgbClr val="000000"/>
              </a:solidFill>
              <a:effectLst/>
              <a:latin typeface="Arial" panose="020B0604020202020204" pitchFamily="34" charset="0"/>
            </a:endParaRPr>
          </a:p>
        </p:txBody>
      </p:sp>
      <p:sp>
        <p:nvSpPr>
          <p:cNvPr id="4" name="Slide Number Placeholder 3"/>
          <p:cNvSpPr>
            <a:spLocks noGrp="1"/>
          </p:cNvSpPr>
          <p:nvPr>
            <p:ph type="sldNum" sz="quarter" idx="5"/>
          </p:nvPr>
        </p:nvSpPr>
        <p:spPr/>
        <p:txBody>
          <a:bodyPr/>
          <a:lstStyle/>
          <a:p>
            <a:fld id="{4040E0EF-9341-4A0E-94C1-AAB6EECFB50D}" type="slidenum">
              <a:rPr lang="en-CA" smtClean="0"/>
              <a:t>6</a:t>
            </a:fld>
            <a:endParaRPr lang="en-CA"/>
          </a:p>
        </p:txBody>
      </p:sp>
    </p:spTree>
    <p:extLst>
      <p:ext uri="{BB962C8B-B14F-4D97-AF65-F5344CB8AC3E}">
        <p14:creationId xmlns:p14="http://schemas.microsoft.com/office/powerpoint/2010/main" val="8487025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CA" dirty="0"/>
              <a:t>Mines Action Canada does a lot of youth engagement on disarmament issues so this experience should target your peers – think senior grades of high school to about age 25.</a:t>
            </a:r>
          </a:p>
          <a:p>
            <a:endParaRPr lang="en-CA" dirty="0"/>
          </a:p>
          <a:p>
            <a:r>
              <a:rPr lang="en-CA" dirty="0"/>
              <a:t>SKR in the past has carried out engagement activities at music festivals, global scout jamborees and other public events so ideally your project is something that could be played in an information booth for such an event. </a:t>
            </a:r>
          </a:p>
        </p:txBody>
      </p:sp>
      <p:sp>
        <p:nvSpPr>
          <p:cNvPr id="4" name="Slide Number Placeholder 3"/>
          <p:cNvSpPr>
            <a:spLocks noGrp="1"/>
          </p:cNvSpPr>
          <p:nvPr>
            <p:ph type="sldNum" sz="quarter" idx="5"/>
          </p:nvPr>
        </p:nvSpPr>
        <p:spPr/>
        <p:txBody>
          <a:bodyPr/>
          <a:lstStyle/>
          <a:p>
            <a:fld id="{4040E0EF-9341-4A0E-94C1-AAB6EECFB50D}" type="slidenum">
              <a:rPr lang="en-CA" smtClean="0"/>
              <a:t>7</a:t>
            </a:fld>
            <a:endParaRPr lang="en-CA"/>
          </a:p>
        </p:txBody>
      </p:sp>
    </p:spTree>
    <p:extLst>
      <p:ext uri="{BB962C8B-B14F-4D97-AF65-F5344CB8AC3E}">
        <p14:creationId xmlns:p14="http://schemas.microsoft.com/office/powerpoint/2010/main" val="3582442793"/>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B2E76E-A52A-AFA5-F986-C172B1296480}"/>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CA"/>
          </a:p>
        </p:txBody>
      </p:sp>
      <p:sp>
        <p:nvSpPr>
          <p:cNvPr id="3" name="Subtitle 2">
            <a:extLst>
              <a:ext uri="{FF2B5EF4-FFF2-40B4-BE49-F238E27FC236}">
                <a16:creationId xmlns:a16="http://schemas.microsoft.com/office/drawing/2014/main" id="{3E83C5B1-851A-35E7-805E-DBC94BEA7E4A}"/>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CA"/>
          </a:p>
        </p:txBody>
      </p:sp>
      <p:sp>
        <p:nvSpPr>
          <p:cNvPr id="5" name="Footer Placeholder 4">
            <a:extLst>
              <a:ext uri="{FF2B5EF4-FFF2-40B4-BE49-F238E27FC236}">
                <a16:creationId xmlns:a16="http://schemas.microsoft.com/office/drawing/2014/main" id="{32F4EFB1-2A81-6FB5-9B25-7E80EA8A336C}"/>
              </a:ext>
            </a:extLst>
          </p:cNvPr>
          <p:cNvSpPr>
            <a:spLocks noGrp="1"/>
          </p:cNvSpPr>
          <p:nvPr>
            <p:ph type="ftr" sz="quarter" idx="11"/>
          </p:nvPr>
        </p:nvSpPr>
        <p:spPr/>
        <p:txBody>
          <a:bodyPr/>
          <a:lstStyle/>
          <a:p>
            <a:r>
              <a:rPr lang="en-CA"/>
              <a:t>Ordinary People, Extraordinary Impact</a:t>
            </a:r>
          </a:p>
        </p:txBody>
      </p:sp>
      <p:pic>
        <p:nvPicPr>
          <p:cNvPr id="7" name="Picture 6">
            <a:extLst>
              <a:ext uri="{FF2B5EF4-FFF2-40B4-BE49-F238E27FC236}">
                <a16:creationId xmlns:a16="http://schemas.microsoft.com/office/drawing/2014/main" id="{35090929-7676-D516-1DE6-4B74849AF632}"/>
              </a:ext>
            </a:extLst>
          </p:cNvPr>
          <p:cNvPicPr>
            <a:picLocks noChangeAspect="1"/>
          </p:cNvPicPr>
          <p:nvPr userDrawn="1"/>
        </p:nvPicPr>
        <p:blipFill>
          <a:blip r:embed="rId2"/>
          <a:stretch>
            <a:fillRect/>
          </a:stretch>
        </p:blipFill>
        <p:spPr>
          <a:xfrm>
            <a:off x="0" y="19594"/>
            <a:ext cx="2664183" cy="1261981"/>
          </a:xfrm>
          <a:prstGeom prst="rect">
            <a:avLst/>
          </a:prstGeom>
        </p:spPr>
      </p:pic>
    </p:spTree>
    <p:extLst>
      <p:ext uri="{BB962C8B-B14F-4D97-AF65-F5344CB8AC3E}">
        <p14:creationId xmlns:p14="http://schemas.microsoft.com/office/powerpoint/2010/main" val="84293550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A6A252-925A-5617-DCF7-011FC5AECB79}"/>
              </a:ext>
            </a:extLst>
          </p:cNvPr>
          <p:cNvSpPr>
            <a:spLocks noGrp="1"/>
          </p:cNvSpPr>
          <p:nvPr>
            <p:ph type="title"/>
          </p:nvPr>
        </p:nvSpPr>
        <p:spPr/>
        <p:txBody>
          <a:bodyPr/>
          <a:lstStyle/>
          <a:p>
            <a:r>
              <a:rPr lang="en-US"/>
              <a:t>Click to edit Master title style</a:t>
            </a:r>
            <a:endParaRPr lang="en-CA"/>
          </a:p>
        </p:txBody>
      </p:sp>
      <p:sp>
        <p:nvSpPr>
          <p:cNvPr id="3" name="Vertical Text Placeholder 2">
            <a:extLst>
              <a:ext uri="{FF2B5EF4-FFF2-40B4-BE49-F238E27FC236}">
                <a16:creationId xmlns:a16="http://schemas.microsoft.com/office/drawing/2014/main" id="{7310E718-2796-F0D6-D8D5-2A1E85B0197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4" name="Date Placeholder 3">
            <a:extLst>
              <a:ext uri="{FF2B5EF4-FFF2-40B4-BE49-F238E27FC236}">
                <a16:creationId xmlns:a16="http://schemas.microsoft.com/office/drawing/2014/main" id="{4968AC28-B7A1-8656-2743-016875B71DDD}"/>
              </a:ext>
            </a:extLst>
          </p:cNvPr>
          <p:cNvSpPr>
            <a:spLocks noGrp="1"/>
          </p:cNvSpPr>
          <p:nvPr>
            <p:ph type="dt" sz="half" idx="10"/>
          </p:nvPr>
        </p:nvSpPr>
        <p:spPr>
          <a:xfrm>
            <a:off x="838200" y="6356350"/>
            <a:ext cx="2743200" cy="365125"/>
          </a:xfrm>
          <a:prstGeom prst="rect">
            <a:avLst/>
          </a:prstGeom>
        </p:spPr>
        <p:txBody>
          <a:bodyPr/>
          <a:lstStyle/>
          <a:p>
            <a:fld id="{C68E7526-A42B-46BE-A7EF-8859A6D643ED}" type="datetime1">
              <a:rPr lang="en-CA" smtClean="0"/>
              <a:t>2024-09-18</a:t>
            </a:fld>
            <a:endParaRPr lang="en-CA"/>
          </a:p>
        </p:txBody>
      </p:sp>
      <p:sp>
        <p:nvSpPr>
          <p:cNvPr id="5" name="Footer Placeholder 4">
            <a:extLst>
              <a:ext uri="{FF2B5EF4-FFF2-40B4-BE49-F238E27FC236}">
                <a16:creationId xmlns:a16="http://schemas.microsoft.com/office/drawing/2014/main" id="{E723D845-9A33-E70C-5A2D-075FB0F03FDF}"/>
              </a:ext>
            </a:extLst>
          </p:cNvPr>
          <p:cNvSpPr>
            <a:spLocks noGrp="1"/>
          </p:cNvSpPr>
          <p:nvPr>
            <p:ph type="ftr" sz="quarter" idx="11"/>
          </p:nvPr>
        </p:nvSpPr>
        <p:spPr/>
        <p:txBody>
          <a:bodyPr/>
          <a:lstStyle/>
          <a:p>
            <a:r>
              <a:rPr lang="en-CA"/>
              <a:t>Ordinary People, Extraordinary Impact</a:t>
            </a:r>
          </a:p>
        </p:txBody>
      </p:sp>
      <p:sp>
        <p:nvSpPr>
          <p:cNvPr id="6" name="Slide Number Placeholder 5">
            <a:extLst>
              <a:ext uri="{FF2B5EF4-FFF2-40B4-BE49-F238E27FC236}">
                <a16:creationId xmlns:a16="http://schemas.microsoft.com/office/drawing/2014/main" id="{B0FAA919-972F-8A94-B425-8935EC2D9FB5}"/>
              </a:ext>
            </a:extLst>
          </p:cNvPr>
          <p:cNvSpPr>
            <a:spLocks noGrp="1"/>
          </p:cNvSpPr>
          <p:nvPr>
            <p:ph type="sldNum" sz="quarter" idx="12"/>
          </p:nvPr>
        </p:nvSpPr>
        <p:spPr>
          <a:xfrm>
            <a:off x="8610600" y="6356350"/>
            <a:ext cx="2743200" cy="365125"/>
          </a:xfrm>
          <a:prstGeom prst="rect">
            <a:avLst/>
          </a:prstGeom>
        </p:spPr>
        <p:txBody>
          <a:bodyPr/>
          <a:lstStyle/>
          <a:p>
            <a:fld id="{8BCC1DE3-1805-4298-820F-6C092170DEEF}" type="slidenum">
              <a:rPr lang="en-CA" smtClean="0"/>
              <a:t>‹#›</a:t>
            </a:fld>
            <a:endParaRPr lang="en-CA"/>
          </a:p>
        </p:txBody>
      </p:sp>
    </p:spTree>
    <p:extLst>
      <p:ext uri="{BB962C8B-B14F-4D97-AF65-F5344CB8AC3E}">
        <p14:creationId xmlns:p14="http://schemas.microsoft.com/office/powerpoint/2010/main" val="25631661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B6E732E7-50E3-83DA-27E5-A783EC791301}"/>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CA"/>
          </a:p>
        </p:txBody>
      </p:sp>
      <p:sp>
        <p:nvSpPr>
          <p:cNvPr id="3" name="Vertical Text Placeholder 2">
            <a:extLst>
              <a:ext uri="{FF2B5EF4-FFF2-40B4-BE49-F238E27FC236}">
                <a16:creationId xmlns:a16="http://schemas.microsoft.com/office/drawing/2014/main" id="{9B3F4D8C-7F73-FB3B-FBF7-8E5ED069BF7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4" name="Date Placeholder 3">
            <a:extLst>
              <a:ext uri="{FF2B5EF4-FFF2-40B4-BE49-F238E27FC236}">
                <a16:creationId xmlns:a16="http://schemas.microsoft.com/office/drawing/2014/main" id="{A701FE20-0CF2-CF07-04E6-3EA61D023681}"/>
              </a:ext>
            </a:extLst>
          </p:cNvPr>
          <p:cNvSpPr>
            <a:spLocks noGrp="1"/>
          </p:cNvSpPr>
          <p:nvPr>
            <p:ph type="dt" sz="half" idx="10"/>
          </p:nvPr>
        </p:nvSpPr>
        <p:spPr>
          <a:xfrm>
            <a:off x="838200" y="6356350"/>
            <a:ext cx="2743200" cy="365125"/>
          </a:xfrm>
          <a:prstGeom prst="rect">
            <a:avLst/>
          </a:prstGeom>
        </p:spPr>
        <p:txBody>
          <a:bodyPr/>
          <a:lstStyle/>
          <a:p>
            <a:fld id="{5D48A2FC-F5AE-4A78-866D-5B1872DA6BFB}" type="datetime1">
              <a:rPr lang="en-CA" smtClean="0"/>
              <a:t>2024-09-18</a:t>
            </a:fld>
            <a:endParaRPr lang="en-CA"/>
          </a:p>
        </p:txBody>
      </p:sp>
      <p:sp>
        <p:nvSpPr>
          <p:cNvPr id="5" name="Footer Placeholder 4">
            <a:extLst>
              <a:ext uri="{FF2B5EF4-FFF2-40B4-BE49-F238E27FC236}">
                <a16:creationId xmlns:a16="http://schemas.microsoft.com/office/drawing/2014/main" id="{FA23C7B1-930F-053D-2160-9F3251723607}"/>
              </a:ext>
            </a:extLst>
          </p:cNvPr>
          <p:cNvSpPr>
            <a:spLocks noGrp="1"/>
          </p:cNvSpPr>
          <p:nvPr>
            <p:ph type="ftr" sz="quarter" idx="11"/>
          </p:nvPr>
        </p:nvSpPr>
        <p:spPr/>
        <p:txBody>
          <a:bodyPr/>
          <a:lstStyle/>
          <a:p>
            <a:r>
              <a:rPr lang="en-CA"/>
              <a:t>Ordinary People, Extraordinary Impact</a:t>
            </a:r>
          </a:p>
        </p:txBody>
      </p:sp>
      <p:sp>
        <p:nvSpPr>
          <p:cNvPr id="6" name="Slide Number Placeholder 5">
            <a:extLst>
              <a:ext uri="{FF2B5EF4-FFF2-40B4-BE49-F238E27FC236}">
                <a16:creationId xmlns:a16="http://schemas.microsoft.com/office/drawing/2014/main" id="{57E2C5F1-25D1-E461-5601-10806715CCF8}"/>
              </a:ext>
            </a:extLst>
          </p:cNvPr>
          <p:cNvSpPr>
            <a:spLocks noGrp="1"/>
          </p:cNvSpPr>
          <p:nvPr>
            <p:ph type="sldNum" sz="quarter" idx="12"/>
          </p:nvPr>
        </p:nvSpPr>
        <p:spPr>
          <a:xfrm>
            <a:off x="8610600" y="6356350"/>
            <a:ext cx="2743200" cy="365125"/>
          </a:xfrm>
          <a:prstGeom prst="rect">
            <a:avLst/>
          </a:prstGeom>
        </p:spPr>
        <p:txBody>
          <a:bodyPr/>
          <a:lstStyle/>
          <a:p>
            <a:fld id="{8BCC1DE3-1805-4298-820F-6C092170DEEF}" type="slidenum">
              <a:rPr lang="en-CA" smtClean="0"/>
              <a:t>‹#›</a:t>
            </a:fld>
            <a:endParaRPr lang="en-CA"/>
          </a:p>
        </p:txBody>
      </p:sp>
    </p:spTree>
    <p:extLst>
      <p:ext uri="{BB962C8B-B14F-4D97-AF65-F5344CB8AC3E}">
        <p14:creationId xmlns:p14="http://schemas.microsoft.com/office/powerpoint/2010/main" val="377936392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76AA4B-8307-BE60-A875-43C3E8A63EFF}"/>
              </a:ext>
            </a:extLst>
          </p:cNvPr>
          <p:cNvSpPr>
            <a:spLocks noGrp="1"/>
          </p:cNvSpPr>
          <p:nvPr>
            <p:ph type="title"/>
          </p:nvPr>
        </p:nvSpPr>
        <p:spPr>
          <a:xfrm>
            <a:off x="2666528" y="365125"/>
            <a:ext cx="8687272" cy="1325563"/>
          </a:xfrm>
        </p:spPr>
        <p:txBody>
          <a:bodyPr/>
          <a:lstStyle/>
          <a:p>
            <a:r>
              <a:rPr lang="en-US" dirty="0"/>
              <a:t>Click to edit Master title style</a:t>
            </a:r>
            <a:endParaRPr lang="en-CA" dirty="0"/>
          </a:p>
        </p:txBody>
      </p:sp>
      <p:sp>
        <p:nvSpPr>
          <p:cNvPr id="3" name="Content Placeholder 2">
            <a:extLst>
              <a:ext uri="{FF2B5EF4-FFF2-40B4-BE49-F238E27FC236}">
                <a16:creationId xmlns:a16="http://schemas.microsoft.com/office/drawing/2014/main" id="{8B8FD2B5-02D9-4707-884A-3BF2574EFF21}"/>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5" name="Footer Placeholder 4">
            <a:extLst>
              <a:ext uri="{FF2B5EF4-FFF2-40B4-BE49-F238E27FC236}">
                <a16:creationId xmlns:a16="http://schemas.microsoft.com/office/drawing/2014/main" id="{D29D8DDB-5BA8-76E6-AEDC-8C3FB9F26B12}"/>
              </a:ext>
            </a:extLst>
          </p:cNvPr>
          <p:cNvSpPr>
            <a:spLocks noGrp="1"/>
          </p:cNvSpPr>
          <p:nvPr>
            <p:ph type="ftr" sz="quarter" idx="11"/>
          </p:nvPr>
        </p:nvSpPr>
        <p:spPr/>
        <p:txBody>
          <a:bodyPr/>
          <a:lstStyle/>
          <a:p>
            <a:r>
              <a:rPr lang="en-CA"/>
              <a:t>Ordinary People, Extraordinary Impact</a:t>
            </a:r>
          </a:p>
        </p:txBody>
      </p:sp>
      <p:pic>
        <p:nvPicPr>
          <p:cNvPr id="7" name="Picture 6" descr="Logo&#10;&#10;Description automatically generated">
            <a:extLst>
              <a:ext uri="{FF2B5EF4-FFF2-40B4-BE49-F238E27FC236}">
                <a16:creationId xmlns:a16="http://schemas.microsoft.com/office/drawing/2014/main" id="{BDE0040F-E889-36D0-5D7F-CA7CE7421B18}"/>
              </a:ext>
            </a:extLst>
          </p:cNvPr>
          <p:cNvPicPr>
            <a:picLocks noChangeAspect="1"/>
          </p:cNvPicPr>
          <p:nvPr userDrawn="1"/>
        </p:nvPicPr>
        <p:blipFill rotWithShape="1">
          <a:blip r:embed="rId2">
            <a:extLst>
              <a:ext uri="{28A0092B-C50C-407E-A947-70E740481C1C}">
                <a14:useLocalDpi xmlns:a14="http://schemas.microsoft.com/office/drawing/2010/main" val="0"/>
              </a:ext>
            </a:extLst>
          </a:blip>
          <a:srcRect r="59027"/>
          <a:stretch/>
        </p:blipFill>
        <p:spPr>
          <a:xfrm>
            <a:off x="0" y="90170"/>
            <a:ext cx="2666527" cy="1258197"/>
          </a:xfrm>
          <a:prstGeom prst="rect">
            <a:avLst/>
          </a:prstGeom>
        </p:spPr>
      </p:pic>
    </p:spTree>
    <p:extLst>
      <p:ext uri="{BB962C8B-B14F-4D97-AF65-F5344CB8AC3E}">
        <p14:creationId xmlns:p14="http://schemas.microsoft.com/office/powerpoint/2010/main" val="9045512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D05A5C-DE95-324C-9AE8-E6214A177EE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CA"/>
          </a:p>
        </p:txBody>
      </p:sp>
      <p:sp>
        <p:nvSpPr>
          <p:cNvPr id="3" name="Text Placeholder 2">
            <a:extLst>
              <a:ext uri="{FF2B5EF4-FFF2-40B4-BE49-F238E27FC236}">
                <a16:creationId xmlns:a16="http://schemas.microsoft.com/office/drawing/2014/main" id="{51CB4B4F-E9F4-94CE-15AC-0ADA009F12B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815E5659-BFB1-26B1-666E-573DE18AE79C}"/>
              </a:ext>
            </a:extLst>
          </p:cNvPr>
          <p:cNvSpPr>
            <a:spLocks noGrp="1"/>
          </p:cNvSpPr>
          <p:nvPr>
            <p:ph type="dt" sz="half" idx="10"/>
          </p:nvPr>
        </p:nvSpPr>
        <p:spPr>
          <a:xfrm>
            <a:off x="838200" y="6356350"/>
            <a:ext cx="2743200" cy="365125"/>
          </a:xfrm>
          <a:prstGeom prst="rect">
            <a:avLst/>
          </a:prstGeom>
        </p:spPr>
        <p:txBody>
          <a:bodyPr/>
          <a:lstStyle/>
          <a:p>
            <a:fld id="{956689C7-C57F-42E3-9369-1B54234D25B1}" type="datetime1">
              <a:rPr lang="en-CA" smtClean="0"/>
              <a:t>2024-09-18</a:t>
            </a:fld>
            <a:endParaRPr lang="en-CA"/>
          </a:p>
        </p:txBody>
      </p:sp>
      <p:sp>
        <p:nvSpPr>
          <p:cNvPr id="5" name="Footer Placeholder 4">
            <a:extLst>
              <a:ext uri="{FF2B5EF4-FFF2-40B4-BE49-F238E27FC236}">
                <a16:creationId xmlns:a16="http://schemas.microsoft.com/office/drawing/2014/main" id="{6FE93D74-7A27-643C-8B2F-1A0F79E94D3B}"/>
              </a:ext>
            </a:extLst>
          </p:cNvPr>
          <p:cNvSpPr>
            <a:spLocks noGrp="1"/>
          </p:cNvSpPr>
          <p:nvPr>
            <p:ph type="ftr" sz="quarter" idx="11"/>
          </p:nvPr>
        </p:nvSpPr>
        <p:spPr/>
        <p:txBody>
          <a:bodyPr/>
          <a:lstStyle/>
          <a:p>
            <a:r>
              <a:rPr lang="en-CA"/>
              <a:t>Ordinary People, Extraordinary Impact</a:t>
            </a:r>
          </a:p>
        </p:txBody>
      </p:sp>
      <p:sp>
        <p:nvSpPr>
          <p:cNvPr id="6" name="Slide Number Placeholder 5">
            <a:extLst>
              <a:ext uri="{FF2B5EF4-FFF2-40B4-BE49-F238E27FC236}">
                <a16:creationId xmlns:a16="http://schemas.microsoft.com/office/drawing/2014/main" id="{C7C905CC-DACB-4170-4282-7A9642432ACD}"/>
              </a:ext>
            </a:extLst>
          </p:cNvPr>
          <p:cNvSpPr>
            <a:spLocks noGrp="1"/>
          </p:cNvSpPr>
          <p:nvPr>
            <p:ph type="sldNum" sz="quarter" idx="12"/>
          </p:nvPr>
        </p:nvSpPr>
        <p:spPr>
          <a:xfrm>
            <a:off x="8610600" y="6356350"/>
            <a:ext cx="2743200" cy="365125"/>
          </a:xfrm>
          <a:prstGeom prst="rect">
            <a:avLst/>
          </a:prstGeom>
        </p:spPr>
        <p:txBody>
          <a:bodyPr/>
          <a:lstStyle/>
          <a:p>
            <a:fld id="{8BCC1DE3-1805-4298-820F-6C092170DEEF}" type="slidenum">
              <a:rPr lang="en-CA" smtClean="0"/>
              <a:t>‹#›</a:t>
            </a:fld>
            <a:endParaRPr lang="en-CA"/>
          </a:p>
        </p:txBody>
      </p:sp>
    </p:spTree>
    <p:extLst>
      <p:ext uri="{BB962C8B-B14F-4D97-AF65-F5344CB8AC3E}">
        <p14:creationId xmlns:p14="http://schemas.microsoft.com/office/powerpoint/2010/main" val="58993102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F5CE5EB-997D-CAA4-46FF-1D19E08C2932}"/>
              </a:ext>
            </a:extLst>
          </p:cNvPr>
          <p:cNvSpPr>
            <a:spLocks noGrp="1"/>
          </p:cNvSpPr>
          <p:nvPr>
            <p:ph type="title"/>
          </p:nvPr>
        </p:nvSpPr>
        <p:spPr/>
        <p:txBody>
          <a:bodyPr/>
          <a:lstStyle/>
          <a:p>
            <a:r>
              <a:rPr lang="en-US"/>
              <a:t>Click to edit Master title style</a:t>
            </a:r>
            <a:endParaRPr lang="en-CA"/>
          </a:p>
        </p:txBody>
      </p:sp>
      <p:sp>
        <p:nvSpPr>
          <p:cNvPr id="3" name="Content Placeholder 2">
            <a:extLst>
              <a:ext uri="{FF2B5EF4-FFF2-40B4-BE49-F238E27FC236}">
                <a16:creationId xmlns:a16="http://schemas.microsoft.com/office/drawing/2014/main" id="{519195B0-F2B2-9B8C-42B0-D8E03AF8EAD2}"/>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4" name="Content Placeholder 3">
            <a:extLst>
              <a:ext uri="{FF2B5EF4-FFF2-40B4-BE49-F238E27FC236}">
                <a16:creationId xmlns:a16="http://schemas.microsoft.com/office/drawing/2014/main" id="{29CE2D1C-2239-70F7-A165-B4FEE6DDAA51}"/>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5" name="Date Placeholder 4">
            <a:extLst>
              <a:ext uri="{FF2B5EF4-FFF2-40B4-BE49-F238E27FC236}">
                <a16:creationId xmlns:a16="http://schemas.microsoft.com/office/drawing/2014/main" id="{0745B106-8B8F-348A-C6D2-D446C70555BD}"/>
              </a:ext>
            </a:extLst>
          </p:cNvPr>
          <p:cNvSpPr>
            <a:spLocks noGrp="1"/>
          </p:cNvSpPr>
          <p:nvPr>
            <p:ph type="dt" sz="half" idx="10"/>
          </p:nvPr>
        </p:nvSpPr>
        <p:spPr>
          <a:xfrm>
            <a:off x="838200" y="6356350"/>
            <a:ext cx="2743200" cy="365125"/>
          </a:xfrm>
          <a:prstGeom prst="rect">
            <a:avLst/>
          </a:prstGeom>
        </p:spPr>
        <p:txBody>
          <a:bodyPr/>
          <a:lstStyle/>
          <a:p>
            <a:fld id="{F41A8051-DE1B-4F89-8BA5-F5EB55360C94}" type="datetime1">
              <a:rPr lang="en-CA" smtClean="0"/>
              <a:t>2024-09-18</a:t>
            </a:fld>
            <a:endParaRPr lang="en-CA"/>
          </a:p>
        </p:txBody>
      </p:sp>
      <p:sp>
        <p:nvSpPr>
          <p:cNvPr id="6" name="Footer Placeholder 5">
            <a:extLst>
              <a:ext uri="{FF2B5EF4-FFF2-40B4-BE49-F238E27FC236}">
                <a16:creationId xmlns:a16="http://schemas.microsoft.com/office/drawing/2014/main" id="{99AF775A-99B5-A387-E52C-2001F9E60DD8}"/>
              </a:ext>
            </a:extLst>
          </p:cNvPr>
          <p:cNvSpPr>
            <a:spLocks noGrp="1"/>
          </p:cNvSpPr>
          <p:nvPr>
            <p:ph type="ftr" sz="quarter" idx="11"/>
          </p:nvPr>
        </p:nvSpPr>
        <p:spPr/>
        <p:txBody>
          <a:bodyPr/>
          <a:lstStyle/>
          <a:p>
            <a:r>
              <a:rPr lang="en-CA"/>
              <a:t>Ordinary People, Extraordinary Impact</a:t>
            </a:r>
          </a:p>
        </p:txBody>
      </p:sp>
      <p:sp>
        <p:nvSpPr>
          <p:cNvPr id="7" name="Slide Number Placeholder 6">
            <a:extLst>
              <a:ext uri="{FF2B5EF4-FFF2-40B4-BE49-F238E27FC236}">
                <a16:creationId xmlns:a16="http://schemas.microsoft.com/office/drawing/2014/main" id="{03524D0D-AFFF-0689-FE1E-0CF87AEE2CD6}"/>
              </a:ext>
            </a:extLst>
          </p:cNvPr>
          <p:cNvSpPr>
            <a:spLocks noGrp="1"/>
          </p:cNvSpPr>
          <p:nvPr>
            <p:ph type="sldNum" sz="quarter" idx="12"/>
          </p:nvPr>
        </p:nvSpPr>
        <p:spPr>
          <a:xfrm>
            <a:off x="8610600" y="6356350"/>
            <a:ext cx="2743200" cy="365125"/>
          </a:xfrm>
          <a:prstGeom prst="rect">
            <a:avLst/>
          </a:prstGeom>
        </p:spPr>
        <p:txBody>
          <a:bodyPr/>
          <a:lstStyle/>
          <a:p>
            <a:fld id="{8BCC1DE3-1805-4298-820F-6C092170DEEF}" type="slidenum">
              <a:rPr lang="en-CA" smtClean="0"/>
              <a:t>‹#›</a:t>
            </a:fld>
            <a:endParaRPr lang="en-CA"/>
          </a:p>
        </p:txBody>
      </p:sp>
    </p:spTree>
    <p:extLst>
      <p:ext uri="{BB962C8B-B14F-4D97-AF65-F5344CB8AC3E}">
        <p14:creationId xmlns:p14="http://schemas.microsoft.com/office/powerpoint/2010/main" val="7965031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2B1D8E-D4BE-166F-FC35-4F41C67579A8}"/>
              </a:ext>
            </a:extLst>
          </p:cNvPr>
          <p:cNvSpPr>
            <a:spLocks noGrp="1"/>
          </p:cNvSpPr>
          <p:nvPr>
            <p:ph type="title"/>
          </p:nvPr>
        </p:nvSpPr>
        <p:spPr>
          <a:xfrm>
            <a:off x="839788" y="365125"/>
            <a:ext cx="10515600" cy="1325563"/>
          </a:xfrm>
        </p:spPr>
        <p:txBody>
          <a:bodyPr/>
          <a:lstStyle/>
          <a:p>
            <a:r>
              <a:rPr lang="en-US"/>
              <a:t>Click to edit Master title style</a:t>
            </a:r>
            <a:endParaRPr lang="en-CA"/>
          </a:p>
        </p:txBody>
      </p:sp>
      <p:sp>
        <p:nvSpPr>
          <p:cNvPr id="3" name="Text Placeholder 2">
            <a:extLst>
              <a:ext uri="{FF2B5EF4-FFF2-40B4-BE49-F238E27FC236}">
                <a16:creationId xmlns:a16="http://schemas.microsoft.com/office/drawing/2014/main" id="{C4A41D82-6597-5D84-3490-84FEAD552D4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8E2739F2-11DF-2D98-4349-227C0F670945}"/>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5" name="Text Placeholder 4">
            <a:extLst>
              <a:ext uri="{FF2B5EF4-FFF2-40B4-BE49-F238E27FC236}">
                <a16:creationId xmlns:a16="http://schemas.microsoft.com/office/drawing/2014/main" id="{3E7A6720-C74D-2495-DC83-18ED5838E51D}"/>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37B2675D-EDA6-F825-899E-95781095F874}"/>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7" name="Date Placeholder 6">
            <a:extLst>
              <a:ext uri="{FF2B5EF4-FFF2-40B4-BE49-F238E27FC236}">
                <a16:creationId xmlns:a16="http://schemas.microsoft.com/office/drawing/2014/main" id="{272514EC-0D6B-2C0B-0AEE-6D9AC0DA44E8}"/>
              </a:ext>
            </a:extLst>
          </p:cNvPr>
          <p:cNvSpPr>
            <a:spLocks noGrp="1"/>
          </p:cNvSpPr>
          <p:nvPr>
            <p:ph type="dt" sz="half" idx="10"/>
          </p:nvPr>
        </p:nvSpPr>
        <p:spPr>
          <a:xfrm>
            <a:off x="838200" y="6356350"/>
            <a:ext cx="2743200" cy="365125"/>
          </a:xfrm>
          <a:prstGeom prst="rect">
            <a:avLst/>
          </a:prstGeom>
        </p:spPr>
        <p:txBody>
          <a:bodyPr/>
          <a:lstStyle/>
          <a:p>
            <a:fld id="{2C8278C4-5F10-4A26-89C7-DE44DD4478C2}" type="datetime1">
              <a:rPr lang="en-CA" smtClean="0"/>
              <a:t>2024-09-18</a:t>
            </a:fld>
            <a:endParaRPr lang="en-CA"/>
          </a:p>
        </p:txBody>
      </p:sp>
      <p:sp>
        <p:nvSpPr>
          <p:cNvPr id="8" name="Footer Placeholder 7">
            <a:extLst>
              <a:ext uri="{FF2B5EF4-FFF2-40B4-BE49-F238E27FC236}">
                <a16:creationId xmlns:a16="http://schemas.microsoft.com/office/drawing/2014/main" id="{AAEB0932-7578-0159-B80D-BB290C6686E4}"/>
              </a:ext>
            </a:extLst>
          </p:cNvPr>
          <p:cNvSpPr>
            <a:spLocks noGrp="1"/>
          </p:cNvSpPr>
          <p:nvPr>
            <p:ph type="ftr" sz="quarter" idx="11"/>
          </p:nvPr>
        </p:nvSpPr>
        <p:spPr/>
        <p:txBody>
          <a:bodyPr/>
          <a:lstStyle/>
          <a:p>
            <a:r>
              <a:rPr lang="en-CA"/>
              <a:t>Ordinary People, Extraordinary Impact</a:t>
            </a:r>
          </a:p>
        </p:txBody>
      </p:sp>
      <p:sp>
        <p:nvSpPr>
          <p:cNvPr id="9" name="Slide Number Placeholder 8">
            <a:extLst>
              <a:ext uri="{FF2B5EF4-FFF2-40B4-BE49-F238E27FC236}">
                <a16:creationId xmlns:a16="http://schemas.microsoft.com/office/drawing/2014/main" id="{959E234F-BE64-218F-0E32-63E60DC24418}"/>
              </a:ext>
            </a:extLst>
          </p:cNvPr>
          <p:cNvSpPr>
            <a:spLocks noGrp="1"/>
          </p:cNvSpPr>
          <p:nvPr>
            <p:ph type="sldNum" sz="quarter" idx="12"/>
          </p:nvPr>
        </p:nvSpPr>
        <p:spPr>
          <a:xfrm>
            <a:off x="8610600" y="6356350"/>
            <a:ext cx="2743200" cy="365125"/>
          </a:xfrm>
          <a:prstGeom prst="rect">
            <a:avLst/>
          </a:prstGeom>
        </p:spPr>
        <p:txBody>
          <a:bodyPr/>
          <a:lstStyle/>
          <a:p>
            <a:fld id="{8BCC1DE3-1805-4298-820F-6C092170DEEF}" type="slidenum">
              <a:rPr lang="en-CA" smtClean="0"/>
              <a:t>‹#›</a:t>
            </a:fld>
            <a:endParaRPr lang="en-CA"/>
          </a:p>
        </p:txBody>
      </p:sp>
    </p:spTree>
    <p:extLst>
      <p:ext uri="{BB962C8B-B14F-4D97-AF65-F5344CB8AC3E}">
        <p14:creationId xmlns:p14="http://schemas.microsoft.com/office/powerpoint/2010/main" val="139930729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40AC9C-2BF9-6A41-4C25-610B39A4FEDF}"/>
              </a:ext>
            </a:extLst>
          </p:cNvPr>
          <p:cNvSpPr>
            <a:spLocks noGrp="1"/>
          </p:cNvSpPr>
          <p:nvPr>
            <p:ph type="title"/>
          </p:nvPr>
        </p:nvSpPr>
        <p:spPr/>
        <p:txBody>
          <a:bodyPr/>
          <a:lstStyle/>
          <a:p>
            <a:r>
              <a:rPr lang="en-US"/>
              <a:t>Click to edit Master title style</a:t>
            </a:r>
            <a:endParaRPr lang="en-CA"/>
          </a:p>
        </p:txBody>
      </p:sp>
      <p:sp>
        <p:nvSpPr>
          <p:cNvPr id="3" name="Date Placeholder 2">
            <a:extLst>
              <a:ext uri="{FF2B5EF4-FFF2-40B4-BE49-F238E27FC236}">
                <a16:creationId xmlns:a16="http://schemas.microsoft.com/office/drawing/2014/main" id="{FAFCFA45-65E1-C6B8-52B3-43553A9D6804}"/>
              </a:ext>
            </a:extLst>
          </p:cNvPr>
          <p:cNvSpPr>
            <a:spLocks noGrp="1"/>
          </p:cNvSpPr>
          <p:nvPr>
            <p:ph type="dt" sz="half" idx="10"/>
          </p:nvPr>
        </p:nvSpPr>
        <p:spPr>
          <a:xfrm>
            <a:off x="838200" y="6356350"/>
            <a:ext cx="2743200" cy="365125"/>
          </a:xfrm>
          <a:prstGeom prst="rect">
            <a:avLst/>
          </a:prstGeom>
        </p:spPr>
        <p:txBody>
          <a:bodyPr/>
          <a:lstStyle/>
          <a:p>
            <a:fld id="{F7758E75-C34B-4637-972E-BD555253E870}" type="datetime1">
              <a:rPr lang="en-CA" smtClean="0"/>
              <a:t>2024-09-18</a:t>
            </a:fld>
            <a:endParaRPr lang="en-CA"/>
          </a:p>
        </p:txBody>
      </p:sp>
      <p:sp>
        <p:nvSpPr>
          <p:cNvPr id="4" name="Footer Placeholder 3">
            <a:extLst>
              <a:ext uri="{FF2B5EF4-FFF2-40B4-BE49-F238E27FC236}">
                <a16:creationId xmlns:a16="http://schemas.microsoft.com/office/drawing/2014/main" id="{2F343F27-4627-4CAC-3F73-628FA07DD0C9}"/>
              </a:ext>
            </a:extLst>
          </p:cNvPr>
          <p:cNvSpPr>
            <a:spLocks noGrp="1"/>
          </p:cNvSpPr>
          <p:nvPr>
            <p:ph type="ftr" sz="quarter" idx="11"/>
          </p:nvPr>
        </p:nvSpPr>
        <p:spPr/>
        <p:txBody>
          <a:bodyPr/>
          <a:lstStyle/>
          <a:p>
            <a:r>
              <a:rPr lang="en-CA"/>
              <a:t>Ordinary People, Extraordinary Impact</a:t>
            </a:r>
          </a:p>
        </p:txBody>
      </p:sp>
      <p:sp>
        <p:nvSpPr>
          <p:cNvPr id="5" name="Slide Number Placeholder 4">
            <a:extLst>
              <a:ext uri="{FF2B5EF4-FFF2-40B4-BE49-F238E27FC236}">
                <a16:creationId xmlns:a16="http://schemas.microsoft.com/office/drawing/2014/main" id="{4050C9AA-82D3-2FD8-C706-2B8CC1BA6F2F}"/>
              </a:ext>
            </a:extLst>
          </p:cNvPr>
          <p:cNvSpPr>
            <a:spLocks noGrp="1"/>
          </p:cNvSpPr>
          <p:nvPr>
            <p:ph type="sldNum" sz="quarter" idx="12"/>
          </p:nvPr>
        </p:nvSpPr>
        <p:spPr>
          <a:xfrm>
            <a:off x="8610600" y="6356350"/>
            <a:ext cx="2743200" cy="365125"/>
          </a:xfrm>
          <a:prstGeom prst="rect">
            <a:avLst/>
          </a:prstGeom>
        </p:spPr>
        <p:txBody>
          <a:bodyPr/>
          <a:lstStyle/>
          <a:p>
            <a:fld id="{8BCC1DE3-1805-4298-820F-6C092170DEEF}" type="slidenum">
              <a:rPr lang="en-CA" smtClean="0"/>
              <a:t>‹#›</a:t>
            </a:fld>
            <a:endParaRPr lang="en-CA"/>
          </a:p>
        </p:txBody>
      </p:sp>
    </p:spTree>
    <p:extLst>
      <p:ext uri="{BB962C8B-B14F-4D97-AF65-F5344CB8AC3E}">
        <p14:creationId xmlns:p14="http://schemas.microsoft.com/office/powerpoint/2010/main" val="40006295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56E3500-CB61-4D91-7085-DD56FEBDEFE3}"/>
              </a:ext>
            </a:extLst>
          </p:cNvPr>
          <p:cNvSpPr>
            <a:spLocks noGrp="1"/>
          </p:cNvSpPr>
          <p:nvPr>
            <p:ph type="dt" sz="half" idx="10"/>
          </p:nvPr>
        </p:nvSpPr>
        <p:spPr>
          <a:xfrm>
            <a:off x="838200" y="6356350"/>
            <a:ext cx="2743200" cy="365125"/>
          </a:xfrm>
          <a:prstGeom prst="rect">
            <a:avLst/>
          </a:prstGeom>
        </p:spPr>
        <p:txBody>
          <a:bodyPr/>
          <a:lstStyle/>
          <a:p>
            <a:fld id="{D8B0650F-D675-41C8-90CE-E654B18B19BC}" type="datetime1">
              <a:rPr lang="en-CA" smtClean="0"/>
              <a:t>2024-09-18</a:t>
            </a:fld>
            <a:endParaRPr lang="en-CA"/>
          </a:p>
        </p:txBody>
      </p:sp>
      <p:sp>
        <p:nvSpPr>
          <p:cNvPr id="3" name="Footer Placeholder 2">
            <a:extLst>
              <a:ext uri="{FF2B5EF4-FFF2-40B4-BE49-F238E27FC236}">
                <a16:creationId xmlns:a16="http://schemas.microsoft.com/office/drawing/2014/main" id="{0DC462F1-3AD4-A00E-AF84-6EA7B97F2204}"/>
              </a:ext>
            </a:extLst>
          </p:cNvPr>
          <p:cNvSpPr>
            <a:spLocks noGrp="1"/>
          </p:cNvSpPr>
          <p:nvPr>
            <p:ph type="ftr" sz="quarter" idx="11"/>
          </p:nvPr>
        </p:nvSpPr>
        <p:spPr/>
        <p:txBody>
          <a:bodyPr/>
          <a:lstStyle/>
          <a:p>
            <a:r>
              <a:rPr lang="en-CA"/>
              <a:t>Ordinary People, Extraordinary Impact</a:t>
            </a:r>
          </a:p>
        </p:txBody>
      </p:sp>
      <p:sp>
        <p:nvSpPr>
          <p:cNvPr id="4" name="Slide Number Placeholder 3">
            <a:extLst>
              <a:ext uri="{FF2B5EF4-FFF2-40B4-BE49-F238E27FC236}">
                <a16:creationId xmlns:a16="http://schemas.microsoft.com/office/drawing/2014/main" id="{DAAD59D7-2234-875D-2146-1130542F2D65}"/>
              </a:ext>
            </a:extLst>
          </p:cNvPr>
          <p:cNvSpPr>
            <a:spLocks noGrp="1"/>
          </p:cNvSpPr>
          <p:nvPr>
            <p:ph type="sldNum" sz="quarter" idx="12"/>
          </p:nvPr>
        </p:nvSpPr>
        <p:spPr>
          <a:xfrm>
            <a:off x="8610600" y="6356350"/>
            <a:ext cx="2743200" cy="365125"/>
          </a:xfrm>
          <a:prstGeom prst="rect">
            <a:avLst/>
          </a:prstGeom>
        </p:spPr>
        <p:txBody>
          <a:bodyPr/>
          <a:lstStyle/>
          <a:p>
            <a:fld id="{8BCC1DE3-1805-4298-820F-6C092170DEEF}" type="slidenum">
              <a:rPr lang="en-CA" smtClean="0"/>
              <a:t>‹#›</a:t>
            </a:fld>
            <a:endParaRPr lang="en-CA"/>
          </a:p>
        </p:txBody>
      </p:sp>
    </p:spTree>
    <p:extLst>
      <p:ext uri="{BB962C8B-B14F-4D97-AF65-F5344CB8AC3E}">
        <p14:creationId xmlns:p14="http://schemas.microsoft.com/office/powerpoint/2010/main" val="151657152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0AD254-B750-17F1-C619-538D215DD002}"/>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CA"/>
          </a:p>
        </p:txBody>
      </p:sp>
      <p:sp>
        <p:nvSpPr>
          <p:cNvPr id="3" name="Content Placeholder 2">
            <a:extLst>
              <a:ext uri="{FF2B5EF4-FFF2-40B4-BE49-F238E27FC236}">
                <a16:creationId xmlns:a16="http://schemas.microsoft.com/office/drawing/2014/main" id="{B2B89DED-AA1C-865F-5D1A-37C707BA9CFD}"/>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4" name="Text Placeholder 3">
            <a:extLst>
              <a:ext uri="{FF2B5EF4-FFF2-40B4-BE49-F238E27FC236}">
                <a16:creationId xmlns:a16="http://schemas.microsoft.com/office/drawing/2014/main" id="{49B12959-6EA5-1AAE-7C26-61E451EA1EC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D39B103-4548-0374-5C0E-812222334983}"/>
              </a:ext>
            </a:extLst>
          </p:cNvPr>
          <p:cNvSpPr>
            <a:spLocks noGrp="1"/>
          </p:cNvSpPr>
          <p:nvPr>
            <p:ph type="dt" sz="half" idx="10"/>
          </p:nvPr>
        </p:nvSpPr>
        <p:spPr>
          <a:xfrm>
            <a:off x="838200" y="6356350"/>
            <a:ext cx="2743200" cy="365125"/>
          </a:xfrm>
          <a:prstGeom prst="rect">
            <a:avLst/>
          </a:prstGeom>
        </p:spPr>
        <p:txBody>
          <a:bodyPr/>
          <a:lstStyle/>
          <a:p>
            <a:fld id="{1445A5A5-F129-4558-902E-D394BA9F797D}" type="datetime1">
              <a:rPr lang="en-CA" smtClean="0"/>
              <a:t>2024-09-18</a:t>
            </a:fld>
            <a:endParaRPr lang="en-CA"/>
          </a:p>
        </p:txBody>
      </p:sp>
      <p:sp>
        <p:nvSpPr>
          <p:cNvPr id="6" name="Footer Placeholder 5">
            <a:extLst>
              <a:ext uri="{FF2B5EF4-FFF2-40B4-BE49-F238E27FC236}">
                <a16:creationId xmlns:a16="http://schemas.microsoft.com/office/drawing/2014/main" id="{4D934D33-E8F9-F15C-F21B-D81B4DED2AB1}"/>
              </a:ext>
            </a:extLst>
          </p:cNvPr>
          <p:cNvSpPr>
            <a:spLocks noGrp="1"/>
          </p:cNvSpPr>
          <p:nvPr>
            <p:ph type="ftr" sz="quarter" idx="11"/>
          </p:nvPr>
        </p:nvSpPr>
        <p:spPr/>
        <p:txBody>
          <a:bodyPr/>
          <a:lstStyle/>
          <a:p>
            <a:r>
              <a:rPr lang="en-CA"/>
              <a:t>Ordinary People, Extraordinary Impact</a:t>
            </a:r>
          </a:p>
        </p:txBody>
      </p:sp>
      <p:sp>
        <p:nvSpPr>
          <p:cNvPr id="7" name="Slide Number Placeholder 6">
            <a:extLst>
              <a:ext uri="{FF2B5EF4-FFF2-40B4-BE49-F238E27FC236}">
                <a16:creationId xmlns:a16="http://schemas.microsoft.com/office/drawing/2014/main" id="{733B8C02-D128-23C8-6AE8-92C3BBB68030}"/>
              </a:ext>
            </a:extLst>
          </p:cNvPr>
          <p:cNvSpPr>
            <a:spLocks noGrp="1"/>
          </p:cNvSpPr>
          <p:nvPr>
            <p:ph type="sldNum" sz="quarter" idx="12"/>
          </p:nvPr>
        </p:nvSpPr>
        <p:spPr>
          <a:xfrm>
            <a:off x="8610600" y="6356350"/>
            <a:ext cx="2743200" cy="365125"/>
          </a:xfrm>
          <a:prstGeom prst="rect">
            <a:avLst/>
          </a:prstGeom>
        </p:spPr>
        <p:txBody>
          <a:bodyPr/>
          <a:lstStyle/>
          <a:p>
            <a:fld id="{8BCC1DE3-1805-4298-820F-6C092170DEEF}" type="slidenum">
              <a:rPr lang="en-CA" smtClean="0"/>
              <a:t>‹#›</a:t>
            </a:fld>
            <a:endParaRPr lang="en-CA"/>
          </a:p>
        </p:txBody>
      </p:sp>
    </p:spTree>
    <p:extLst>
      <p:ext uri="{BB962C8B-B14F-4D97-AF65-F5344CB8AC3E}">
        <p14:creationId xmlns:p14="http://schemas.microsoft.com/office/powerpoint/2010/main" val="34435318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157EF81-C8E1-8C6C-8A3B-8D1B3993518C}"/>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CA"/>
          </a:p>
        </p:txBody>
      </p:sp>
      <p:sp>
        <p:nvSpPr>
          <p:cNvPr id="3" name="Picture Placeholder 2">
            <a:extLst>
              <a:ext uri="{FF2B5EF4-FFF2-40B4-BE49-F238E27FC236}">
                <a16:creationId xmlns:a16="http://schemas.microsoft.com/office/drawing/2014/main" id="{544A7AA1-37C1-E770-E829-885DB737B9E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CA"/>
          </a:p>
        </p:txBody>
      </p:sp>
      <p:sp>
        <p:nvSpPr>
          <p:cNvPr id="4" name="Text Placeholder 3">
            <a:extLst>
              <a:ext uri="{FF2B5EF4-FFF2-40B4-BE49-F238E27FC236}">
                <a16:creationId xmlns:a16="http://schemas.microsoft.com/office/drawing/2014/main" id="{FD635F55-BC68-1842-AA6D-A3BBD97E6CC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F6E64E03-820A-15F5-C973-EBD3678CBF17}"/>
              </a:ext>
            </a:extLst>
          </p:cNvPr>
          <p:cNvSpPr>
            <a:spLocks noGrp="1"/>
          </p:cNvSpPr>
          <p:nvPr>
            <p:ph type="dt" sz="half" idx="10"/>
          </p:nvPr>
        </p:nvSpPr>
        <p:spPr>
          <a:xfrm>
            <a:off x="838200" y="6356350"/>
            <a:ext cx="2743200" cy="365125"/>
          </a:xfrm>
          <a:prstGeom prst="rect">
            <a:avLst/>
          </a:prstGeom>
        </p:spPr>
        <p:txBody>
          <a:bodyPr/>
          <a:lstStyle/>
          <a:p>
            <a:fld id="{BADE3B23-E90D-4CC7-BF61-C10EFD558529}" type="datetime1">
              <a:rPr lang="en-CA" smtClean="0"/>
              <a:t>2024-09-18</a:t>
            </a:fld>
            <a:endParaRPr lang="en-CA"/>
          </a:p>
        </p:txBody>
      </p:sp>
      <p:sp>
        <p:nvSpPr>
          <p:cNvPr id="6" name="Footer Placeholder 5">
            <a:extLst>
              <a:ext uri="{FF2B5EF4-FFF2-40B4-BE49-F238E27FC236}">
                <a16:creationId xmlns:a16="http://schemas.microsoft.com/office/drawing/2014/main" id="{18FF0106-9381-2B8C-6A22-1E6C154D05CA}"/>
              </a:ext>
            </a:extLst>
          </p:cNvPr>
          <p:cNvSpPr>
            <a:spLocks noGrp="1"/>
          </p:cNvSpPr>
          <p:nvPr>
            <p:ph type="ftr" sz="quarter" idx="11"/>
          </p:nvPr>
        </p:nvSpPr>
        <p:spPr/>
        <p:txBody>
          <a:bodyPr/>
          <a:lstStyle/>
          <a:p>
            <a:r>
              <a:rPr lang="en-CA"/>
              <a:t>Ordinary People, Extraordinary Impact</a:t>
            </a:r>
          </a:p>
        </p:txBody>
      </p:sp>
      <p:sp>
        <p:nvSpPr>
          <p:cNvPr id="7" name="Slide Number Placeholder 6">
            <a:extLst>
              <a:ext uri="{FF2B5EF4-FFF2-40B4-BE49-F238E27FC236}">
                <a16:creationId xmlns:a16="http://schemas.microsoft.com/office/drawing/2014/main" id="{A86E3B87-5C9D-88BE-C778-D09F0C12979E}"/>
              </a:ext>
            </a:extLst>
          </p:cNvPr>
          <p:cNvSpPr>
            <a:spLocks noGrp="1"/>
          </p:cNvSpPr>
          <p:nvPr>
            <p:ph type="sldNum" sz="quarter" idx="12"/>
          </p:nvPr>
        </p:nvSpPr>
        <p:spPr>
          <a:xfrm>
            <a:off x="8610600" y="6356350"/>
            <a:ext cx="2743200" cy="365125"/>
          </a:xfrm>
          <a:prstGeom prst="rect">
            <a:avLst/>
          </a:prstGeom>
        </p:spPr>
        <p:txBody>
          <a:bodyPr/>
          <a:lstStyle/>
          <a:p>
            <a:fld id="{8BCC1DE3-1805-4298-820F-6C092170DEEF}" type="slidenum">
              <a:rPr lang="en-CA" smtClean="0"/>
              <a:t>‹#›</a:t>
            </a:fld>
            <a:endParaRPr lang="en-CA"/>
          </a:p>
        </p:txBody>
      </p:sp>
    </p:spTree>
    <p:extLst>
      <p:ext uri="{BB962C8B-B14F-4D97-AF65-F5344CB8AC3E}">
        <p14:creationId xmlns:p14="http://schemas.microsoft.com/office/powerpoint/2010/main" val="41084526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593F857-E2FF-7751-E17A-0CA4E29FB5F0}"/>
              </a:ext>
            </a:extLst>
          </p:cNvPr>
          <p:cNvSpPr>
            <a:spLocks noGrp="1"/>
          </p:cNvSpPr>
          <p:nvPr>
            <p:ph type="title"/>
          </p:nvPr>
        </p:nvSpPr>
        <p:spPr>
          <a:xfrm>
            <a:off x="3396342" y="365125"/>
            <a:ext cx="7957457" cy="1325563"/>
          </a:xfrm>
          <a:prstGeom prst="rect">
            <a:avLst/>
          </a:prstGeom>
        </p:spPr>
        <p:txBody>
          <a:bodyPr vert="horz" lIns="91440" tIns="45720" rIns="91440" bIns="45720" rtlCol="0" anchor="ctr">
            <a:normAutofit/>
          </a:bodyPr>
          <a:lstStyle/>
          <a:p>
            <a:r>
              <a:rPr lang="en-US" dirty="0"/>
              <a:t>Click to edit Master title style</a:t>
            </a:r>
            <a:endParaRPr lang="en-CA" dirty="0"/>
          </a:p>
        </p:txBody>
      </p:sp>
      <p:sp>
        <p:nvSpPr>
          <p:cNvPr id="3" name="Text Placeholder 2">
            <a:extLst>
              <a:ext uri="{FF2B5EF4-FFF2-40B4-BE49-F238E27FC236}">
                <a16:creationId xmlns:a16="http://schemas.microsoft.com/office/drawing/2014/main" id="{F939BD6E-7711-273B-8DED-C186D5B9782E}"/>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CA" dirty="0"/>
          </a:p>
        </p:txBody>
      </p:sp>
      <p:sp>
        <p:nvSpPr>
          <p:cNvPr id="5" name="Footer Placeholder 4">
            <a:extLst>
              <a:ext uri="{FF2B5EF4-FFF2-40B4-BE49-F238E27FC236}">
                <a16:creationId xmlns:a16="http://schemas.microsoft.com/office/drawing/2014/main" id="{7CF3C329-C35A-DDC4-6076-95A9B55133C2}"/>
              </a:ext>
            </a:extLst>
          </p:cNvPr>
          <p:cNvSpPr>
            <a:spLocks noGrp="1"/>
          </p:cNvSpPr>
          <p:nvPr>
            <p:ph type="ftr" sz="quarter" idx="3"/>
          </p:nvPr>
        </p:nvSpPr>
        <p:spPr>
          <a:xfrm>
            <a:off x="838200" y="6356350"/>
            <a:ext cx="10515600" cy="365125"/>
          </a:xfrm>
          <a:prstGeom prst="rect">
            <a:avLst/>
          </a:prstGeom>
        </p:spPr>
        <p:txBody>
          <a:bodyPr vert="horz" lIns="91440" tIns="45720" rIns="91440" bIns="45720" rtlCol="0" anchor="ctr"/>
          <a:lstStyle>
            <a:lvl1pPr algn="ctr">
              <a:defRPr sz="2000">
                <a:solidFill>
                  <a:schemeClr val="tx1">
                    <a:tint val="75000"/>
                  </a:schemeClr>
                </a:solidFill>
              </a:defRPr>
            </a:lvl1pPr>
          </a:lstStyle>
          <a:p>
            <a:r>
              <a:rPr lang="en-CA" dirty="0"/>
              <a:t>Ordinary People, Extraordinary Impact</a:t>
            </a:r>
          </a:p>
        </p:txBody>
      </p:sp>
    </p:spTree>
    <p:extLst>
      <p:ext uri="{BB962C8B-B14F-4D97-AF65-F5344CB8AC3E}">
        <p14:creationId xmlns:p14="http://schemas.microsoft.com/office/powerpoint/2010/main" val="1670649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www.stopkillerrobots.org/" TargetMode="External"/><Relationship Id="rId2" Type="http://schemas.openxmlformats.org/officeDocument/2006/relationships/hyperlink" Target="http://www.minesactioncanada.org/" TargetMode="External"/><Relationship Id="rId1" Type="http://schemas.openxmlformats.org/officeDocument/2006/relationships/slideLayout" Target="../slideLayouts/slideLayout2.xml"/><Relationship Id="rId6" Type="http://schemas.openxmlformats.org/officeDocument/2006/relationships/hyperlink" Target="mailto:erin@minesactioncanada.org" TargetMode="External"/><Relationship Id="rId5" Type="http://schemas.openxmlformats.org/officeDocument/2006/relationships/hyperlink" Target="https://www.stopkillerrobots.org/take-action/immoral-code/" TargetMode="External"/><Relationship Id="rId4" Type="http://schemas.openxmlformats.org/officeDocument/2006/relationships/hyperlink" Target="http://www.icrac.net/"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85D8BA9-A743-072F-324E-2F934705B859}"/>
              </a:ext>
            </a:extLst>
          </p:cNvPr>
          <p:cNvSpPr>
            <a:spLocks noGrp="1"/>
          </p:cNvSpPr>
          <p:nvPr>
            <p:ph type="ctrTitle"/>
          </p:nvPr>
        </p:nvSpPr>
        <p:spPr>
          <a:xfrm>
            <a:off x="1523999" y="2235200"/>
            <a:ext cx="9144000" cy="2387600"/>
          </a:xfrm>
        </p:spPr>
        <p:txBody>
          <a:bodyPr>
            <a:normAutofit/>
          </a:bodyPr>
          <a:lstStyle/>
          <a:p>
            <a:r>
              <a:rPr lang="en-CA" sz="7200" b="1" dirty="0" err="1"/>
              <a:t>RoboMaster</a:t>
            </a:r>
            <a:r>
              <a:rPr lang="en-CA" sz="7200" b="1" dirty="0"/>
              <a:t> S1</a:t>
            </a:r>
            <a:br>
              <a:rPr lang="en-CA" sz="7200" b="1" dirty="0"/>
            </a:br>
            <a:r>
              <a:rPr lang="en-CA" sz="7200" b="1" dirty="0"/>
              <a:t>Experience</a:t>
            </a:r>
          </a:p>
        </p:txBody>
      </p:sp>
      <p:pic>
        <p:nvPicPr>
          <p:cNvPr id="5" name="Picture 4" descr="Logo&#10;&#10;Description automatically generated">
            <a:extLst>
              <a:ext uri="{FF2B5EF4-FFF2-40B4-BE49-F238E27FC236}">
                <a16:creationId xmlns:a16="http://schemas.microsoft.com/office/drawing/2014/main" id="{17F1B79F-0EFA-4D8F-24AD-08012F891B6F}"/>
              </a:ext>
            </a:extLst>
          </p:cNvPr>
          <p:cNvPicPr>
            <a:picLocks noChangeAspect="1"/>
          </p:cNvPicPr>
          <p:nvPr/>
        </p:nvPicPr>
        <p:blipFill rotWithShape="1">
          <a:blip r:embed="rId3">
            <a:extLst>
              <a:ext uri="{28A0092B-C50C-407E-A947-70E740481C1C}">
                <a14:useLocalDpi xmlns:a14="http://schemas.microsoft.com/office/drawing/2010/main" val="0"/>
              </a:ext>
            </a:extLst>
          </a:blip>
          <a:srcRect r="59027"/>
          <a:stretch/>
        </p:blipFill>
        <p:spPr>
          <a:xfrm>
            <a:off x="0" y="49627"/>
            <a:ext cx="2666527" cy="1258197"/>
          </a:xfrm>
          <a:prstGeom prst="rect">
            <a:avLst/>
          </a:prstGeom>
        </p:spPr>
      </p:pic>
      <p:sp>
        <p:nvSpPr>
          <p:cNvPr id="6" name="Footer Placeholder 5">
            <a:extLst>
              <a:ext uri="{FF2B5EF4-FFF2-40B4-BE49-F238E27FC236}">
                <a16:creationId xmlns:a16="http://schemas.microsoft.com/office/drawing/2014/main" id="{9991B57D-0D6E-121B-B726-F5448C6E14D6}"/>
              </a:ext>
            </a:extLst>
          </p:cNvPr>
          <p:cNvSpPr>
            <a:spLocks noGrp="1"/>
          </p:cNvSpPr>
          <p:nvPr>
            <p:ph type="ftr" sz="quarter" idx="11"/>
          </p:nvPr>
        </p:nvSpPr>
        <p:spPr>
          <a:xfrm>
            <a:off x="1523999" y="6356350"/>
            <a:ext cx="9143999" cy="365125"/>
          </a:xfrm>
        </p:spPr>
        <p:txBody>
          <a:bodyPr/>
          <a:lstStyle/>
          <a:p>
            <a:r>
              <a:rPr lang="en-CA" sz="2400" dirty="0"/>
              <a:t>Ordinary People, Extraordinary Impact</a:t>
            </a:r>
          </a:p>
        </p:txBody>
      </p:sp>
    </p:spTree>
    <p:extLst>
      <p:ext uri="{BB962C8B-B14F-4D97-AF65-F5344CB8AC3E}">
        <p14:creationId xmlns:p14="http://schemas.microsoft.com/office/powerpoint/2010/main" val="313606792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E4A7C8-4A1A-4866-C614-5EEDF23A2ED5}"/>
              </a:ext>
            </a:extLst>
          </p:cNvPr>
          <p:cNvSpPr>
            <a:spLocks noGrp="1"/>
          </p:cNvSpPr>
          <p:nvPr>
            <p:ph type="title"/>
          </p:nvPr>
        </p:nvSpPr>
        <p:spPr>
          <a:xfrm>
            <a:off x="2584174" y="365125"/>
            <a:ext cx="8769626" cy="1325563"/>
          </a:xfrm>
        </p:spPr>
        <p:txBody>
          <a:bodyPr>
            <a:normAutofit/>
          </a:bodyPr>
          <a:lstStyle/>
          <a:p>
            <a:pPr algn="ctr"/>
            <a:r>
              <a:rPr lang="en-CA" sz="4800" b="1" dirty="0"/>
              <a:t>Who is Mines Action Canada?</a:t>
            </a:r>
          </a:p>
        </p:txBody>
      </p:sp>
      <p:sp>
        <p:nvSpPr>
          <p:cNvPr id="3" name="Content Placeholder 2">
            <a:extLst>
              <a:ext uri="{FF2B5EF4-FFF2-40B4-BE49-F238E27FC236}">
                <a16:creationId xmlns:a16="http://schemas.microsoft.com/office/drawing/2014/main" id="{EFB4B8C8-841A-EA9B-CC19-900BCB231166}"/>
              </a:ext>
            </a:extLst>
          </p:cNvPr>
          <p:cNvSpPr>
            <a:spLocks noGrp="1"/>
          </p:cNvSpPr>
          <p:nvPr>
            <p:ph idx="1"/>
          </p:nvPr>
        </p:nvSpPr>
        <p:spPr/>
        <p:txBody>
          <a:bodyPr>
            <a:normAutofit lnSpcReduction="10000"/>
          </a:bodyPr>
          <a:lstStyle/>
          <a:p>
            <a:r>
              <a:rPr lang="en-CA" dirty="0"/>
              <a:t>Canada’s leading humanitarian disarmament organization</a:t>
            </a:r>
          </a:p>
          <a:p>
            <a:r>
              <a:rPr lang="en-CA" dirty="0"/>
              <a:t>Advocacy, research, capacity building, youth engagement and gender</a:t>
            </a:r>
          </a:p>
          <a:p>
            <a:r>
              <a:rPr lang="en-CA" dirty="0"/>
              <a:t>Small team but working in five major humanitarian disarmament campaigns</a:t>
            </a:r>
          </a:p>
          <a:p>
            <a:pPr lvl="1"/>
            <a:r>
              <a:rPr lang="en-CA" dirty="0"/>
              <a:t>International Campaign to Ban Landmines*</a:t>
            </a:r>
          </a:p>
          <a:p>
            <a:pPr lvl="1"/>
            <a:r>
              <a:rPr lang="en-CA" dirty="0"/>
              <a:t>International Campaign to Abolish Nuclear Weapons* </a:t>
            </a:r>
          </a:p>
          <a:p>
            <a:pPr lvl="1"/>
            <a:r>
              <a:rPr lang="en-CA" dirty="0"/>
              <a:t>Cluster Munition Coalition</a:t>
            </a:r>
          </a:p>
          <a:p>
            <a:pPr lvl="1"/>
            <a:r>
              <a:rPr lang="en-CA" dirty="0"/>
              <a:t>International Network on Explosive Weapons</a:t>
            </a:r>
          </a:p>
          <a:p>
            <a:pPr lvl="1"/>
            <a:r>
              <a:rPr lang="en-CA" dirty="0"/>
              <a:t>Stop Killer Robots</a:t>
            </a:r>
          </a:p>
          <a:p>
            <a:pPr lvl="1"/>
            <a:endParaRPr lang="en-CA" dirty="0"/>
          </a:p>
          <a:p>
            <a:pPr marL="457200" lvl="1" indent="0" algn="r">
              <a:buNone/>
            </a:pPr>
            <a:r>
              <a:rPr lang="en-CA" sz="2000" dirty="0"/>
              <a:t>*Nobel Peace Laureate</a:t>
            </a:r>
          </a:p>
        </p:txBody>
      </p:sp>
      <p:sp>
        <p:nvSpPr>
          <p:cNvPr id="4" name="Footer Placeholder 3">
            <a:extLst>
              <a:ext uri="{FF2B5EF4-FFF2-40B4-BE49-F238E27FC236}">
                <a16:creationId xmlns:a16="http://schemas.microsoft.com/office/drawing/2014/main" id="{29D73CE1-F425-5ED0-855D-DE5D5EB352FE}"/>
              </a:ext>
            </a:extLst>
          </p:cNvPr>
          <p:cNvSpPr>
            <a:spLocks noGrp="1"/>
          </p:cNvSpPr>
          <p:nvPr>
            <p:ph type="ftr" sz="quarter" idx="11"/>
          </p:nvPr>
        </p:nvSpPr>
        <p:spPr/>
        <p:txBody>
          <a:bodyPr/>
          <a:lstStyle/>
          <a:p>
            <a:r>
              <a:rPr lang="en-CA"/>
              <a:t>Ordinary People, Extraordinary Impact</a:t>
            </a:r>
          </a:p>
        </p:txBody>
      </p:sp>
    </p:spTree>
    <p:extLst>
      <p:ext uri="{BB962C8B-B14F-4D97-AF65-F5344CB8AC3E}">
        <p14:creationId xmlns:p14="http://schemas.microsoft.com/office/powerpoint/2010/main" val="79467840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E4A7C8-4A1A-4866-C614-5EEDF23A2ED5}"/>
              </a:ext>
            </a:extLst>
          </p:cNvPr>
          <p:cNvSpPr>
            <a:spLocks noGrp="1"/>
          </p:cNvSpPr>
          <p:nvPr>
            <p:ph type="title"/>
          </p:nvPr>
        </p:nvSpPr>
        <p:spPr>
          <a:xfrm>
            <a:off x="2584174" y="365125"/>
            <a:ext cx="8769626" cy="1325563"/>
          </a:xfrm>
        </p:spPr>
        <p:txBody>
          <a:bodyPr>
            <a:normAutofit/>
          </a:bodyPr>
          <a:lstStyle/>
          <a:p>
            <a:pPr algn="ctr"/>
            <a:r>
              <a:rPr lang="en-CA" sz="4800" b="1" dirty="0"/>
              <a:t>What are autonomous weapons?</a:t>
            </a:r>
          </a:p>
        </p:txBody>
      </p:sp>
      <p:sp>
        <p:nvSpPr>
          <p:cNvPr id="3" name="Content Placeholder 2">
            <a:extLst>
              <a:ext uri="{FF2B5EF4-FFF2-40B4-BE49-F238E27FC236}">
                <a16:creationId xmlns:a16="http://schemas.microsoft.com/office/drawing/2014/main" id="{EFB4B8C8-841A-EA9B-CC19-900BCB231166}"/>
              </a:ext>
            </a:extLst>
          </p:cNvPr>
          <p:cNvSpPr>
            <a:spLocks noGrp="1"/>
          </p:cNvSpPr>
          <p:nvPr>
            <p:ph idx="1"/>
          </p:nvPr>
        </p:nvSpPr>
        <p:spPr/>
        <p:txBody>
          <a:bodyPr>
            <a:normAutofit/>
          </a:bodyPr>
          <a:lstStyle/>
          <a:p>
            <a:r>
              <a:rPr lang="en-US" sz="2400" dirty="0">
                <a:solidFill>
                  <a:srgbClr val="000000"/>
                </a:solidFill>
                <a:latin typeface="Arial" panose="020B0604020202020204" pitchFamily="34" charset="0"/>
              </a:rPr>
              <a:t>S</a:t>
            </a:r>
            <a:r>
              <a:rPr lang="en-US" sz="2400" b="0" i="0" u="none" strike="noStrike" dirty="0">
                <a:solidFill>
                  <a:srgbClr val="000000"/>
                </a:solidFill>
                <a:effectLst/>
                <a:latin typeface="Arial" panose="020B0604020202020204" pitchFamily="34" charset="0"/>
              </a:rPr>
              <a:t>ystems that detect and apply force to a target based on the processing of data from sensor inputs. </a:t>
            </a:r>
          </a:p>
          <a:p>
            <a:r>
              <a:rPr lang="en-US" sz="2400" b="0" i="0" u="none" strike="noStrike" dirty="0">
                <a:solidFill>
                  <a:srgbClr val="000000"/>
                </a:solidFill>
                <a:effectLst/>
                <a:latin typeface="Arial" panose="020B0604020202020204" pitchFamily="34" charset="0"/>
              </a:rPr>
              <a:t>In these systems, upon activation, there is a period of time where the weapon system can apply force to a target without additional human approval. </a:t>
            </a:r>
          </a:p>
          <a:p>
            <a:r>
              <a:rPr lang="en-US" sz="2400" b="0" i="0" u="none" strike="noStrike" dirty="0">
                <a:solidFill>
                  <a:srgbClr val="000000"/>
                </a:solidFill>
                <a:effectLst/>
                <a:latin typeface="Arial" panose="020B0604020202020204" pitchFamily="34" charset="0"/>
              </a:rPr>
              <a:t>The specific object to be attacked, and the exact time and place of the attack, are determined by sensor processing, instead of an immediate human command. </a:t>
            </a:r>
          </a:p>
          <a:p>
            <a:r>
              <a:rPr lang="en-US" sz="2400" b="0" i="0" u="none" strike="noStrike" dirty="0">
                <a:solidFill>
                  <a:srgbClr val="000000"/>
                </a:solidFill>
                <a:effectLst/>
                <a:latin typeface="Arial" panose="020B0604020202020204" pitchFamily="34" charset="0"/>
              </a:rPr>
              <a:t>Decision support systems are not autonomous weapons (but they are con</a:t>
            </a:r>
            <a:r>
              <a:rPr lang="en-US" sz="2400" dirty="0">
                <a:solidFill>
                  <a:srgbClr val="000000"/>
                </a:solidFill>
                <a:latin typeface="Arial" panose="020B0604020202020204" pitchFamily="34" charset="0"/>
              </a:rPr>
              <a:t>cerning for many reasons).</a:t>
            </a:r>
            <a:endParaRPr lang="en-US" sz="2400" b="0" i="0" u="none" strike="noStrike" dirty="0">
              <a:solidFill>
                <a:srgbClr val="000000"/>
              </a:solidFill>
              <a:effectLst/>
              <a:latin typeface="Arial" panose="020B0604020202020204" pitchFamily="34" charset="0"/>
            </a:endParaRPr>
          </a:p>
          <a:p>
            <a:pPr marL="0" indent="0">
              <a:buNone/>
            </a:pPr>
            <a:endParaRPr lang="en-CA" sz="2400" dirty="0"/>
          </a:p>
        </p:txBody>
      </p:sp>
      <p:sp>
        <p:nvSpPr>
          <p:cNvPr id="4" name="Footer Placeholder 3">
            <a:extLst>
              <a:ext uri="{FF2B5EF4-FFF2-40B4-BE49-F238E27FC236}">
                <a16:creationId xmlns:a16="http://schemas.microsoft.com/office/drawing/2014/main" id="{29D73CE1-F425-5ED0-855D-DE5D5EB352FE}"/>
              </a:ext>
            </a:extLst>
          </p:cNvPr>
          <p:cNvSpPr>
            <a:spLocks noGrp="1"/>
          </p:cNvSpPr>
          <p:nvPr>
            <p:ph type="ftr" sz="quarter" idx="11"/>
          </p:nvPr>
        </p:nvSpPr>
        <p:spPr/>
        <p:txBody>
          <a:bodyPr/>
          <a:lstStyle/>
          <a:p>
            <a:r>
              <a:rPr lang="en-CA"/>
              <a:t>Ordinary People, Extraordinary Impact</a:t>
            </a:r>
          </a:p>
        </p:txBody>
      </p:sp>
    </p:spTree>
    <p:extLst>
      <p:ext uri="{BB962C8B-B14F-4D97-AF65-F5344CB8AC3E}">
        <p14:creationId xmlns:p14="http://schemas.microsoft.com/office/powerpoint/2010/main" val="309612883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9B7F4B8-9C7F-6D09-53F8-68EB480795A9}"/>
              </a:ext>
            </a:extLst>
          </p:cNvPr>
          <p:cNvSpPr>
            <a:spLocks noGrp="1"/>
          </p:cNvSpPr>
          <p:nvPr>
            <p:ph type="title"/>
          </p:nvPr>
        </p:nvSpPr>
        <p:spPr/>
        <p:txBody>
          <a:bodyPr>
            <a:normAutofit/>
          </a:bodyPr>
          <a:lstStyle/>
          <a:p>
            <a:pPr algn="ctr"/>
            <a:r>
              <a:rPr lang="en-CA" sz="4800" b="1" dirty="0"/>
              <a:t>Background Information</a:t>
            </a:r>
          </a:p>
        </p:txBody>
      </p:sp>
      <p:sp>
        <p:nvSpPr>
          <p:cNvPr id="3" name="Content Placeholder 2">
            <a:extLst>
              <a:ext uri="{FF2B5EF4-FFF2-40B4-BE49-F238E27FC236}">
                <a16:creationId xmlns:a16="http://schemas.microsoft.com/office/drawing/2014/main" id="{FC4E06F1-5831-DF87-FCAE-BED8B670F8C5}"/>
              </a:ext>
            </a:extLst>
          </p:cNvPr>
          <p:cNvSpPr>
            <a:spLocks noGrp="1"/>
          </p:cNvSpPr>
          <p:nvPr>
            <p:ph idx="1"/>
          </p:nvPr>
        </p:nvSpPr>
        <p:spPr/>
        <p:txBody>
          <a:bodyPr/>
          <a:lstStyle/>
          <a:p>
            <a:r>
              <a:rPr lang="en-CA" dirty="0"/>
              <a:t>There are rules to armed conflict – International Humanitarian Law</a:t>
            </a:r>
          </a:p>
          <a:p>
            <a:pPr lvl="1"/>
            <a:r>
              <a:rPr lang="en-CA" dirty="0"/>
              <a:t>Geneva Conventions</a:t>
            </a:r>
          </a:p>
          <a:p>
            <a:pPr lvl="1"/>
            <a:r>
              <a:rPr lang="en-CA" dirty="0"/>
              <a:t>Hague Law</a:t>
            </a:r>
          </a:p>
          <a:p>
            <a:pPr lvl="2"/>
            <a:r>
              <a:rPr lang="en-CA" dirty="0"/>
              <a:t>Proportionality and Distinction</a:t>
            </a:r>
          </a:p>
          <a:p>
            <a:r>
              <a:rPr lang="en-CA" dirty="0"/>
              <a:t>Policing and border control fall under human rights laws</a:t>
            </a:r>
          </a:p>
          <a:p>
            <a:r>
              <a:rPr lang="en-CA" dirty="0"/>
              <a:t>Potential new international law about autonomous weapons being discussed in:</a:t>
            </a:r>
          </a:p>
          <a:p>
            <a:pPr lvl="1"/>
            <a:r>
              <a:rPr lang="en-CA" dirty="0"/>
              <a:t>Convention on Conventional Weapons </a:t>
            </a:r>
          </a:p>
          <a:p>
            <a:pPr lvl="1"/>
            <a:r>
              <a:rPr lang="en-CA" dirty="0"/>
              <a:t>United Nations General Assembly</a:t>
            </a:r>
          </a:p>
          <a:p>
            <a:pPr lvl="1"/>
            <a:r>
              <a:rPr lang="en-CA" dirty="0"/>
              <a:t>Parliaments around the world</a:t>
            </a:r>
          </a:p>
        </p:txBody>
      </p:sp>
      <p:sp>
        <p:nvSpPr>
          <p:cNvPr id="4" name="Footer Placeholder 3">
            <a:extLst>
              <a:ext uri="{FF2B5EF4-FFF2-40B4-BE49-F238E27FC236}">
                <a16:creationId xmlns:a16="http://schemas.microsoft.com/office/drawing/2014/main" id="{E6194D81-6AD2-9D5E-1DEC-AE813E3E3F02}"/>
              </a:ext>
            </a:extLst>
          </p:cNvPr>
          <p:cNvSpPr>
            <a:spLocks noGrp="1"/>
          </p:cNvSpPr>
          <p:nvPr>
            <p:ph type="ftr" sz="quarter" idx="11"/>
          </p:nvPr>
        </p:nvSpPr>
        <p:spPr/>
        <p:txBody>
          <a:bodyPr/>
          <a:lstStyle/>
          <a:p>
            <a:r>
              <a:rPr lang="en-CA"/>
              <a:t>Ordinary People, Extraordinary Impact</a:t>
            </a:r>
          </a:p>
        </p:txBody>
      </p:sp>
    </p:spTree>
    <p:extLst>
      <p:ext uri="{BB962C8B-B14F-4D97-AF65-F5344CB8AC3E}">
        <p14:creationId xmlns:p14="http://schemas.microsoft.com/office/powerpoint/2010/main" val="367457159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3478CC-8E7D-54B1-0ED4-2598BEFC74B0}"/>
              </a:ext>
            </a:extLst>
          </p:cNvPr>
          <p:cNvSpPr>
            <a:spLocks noGrp="1"/>
          </p:cNvSpPr>
          <p:nvPr>
            <p:ph type="title"/>
          </p:nvPr>
        </p:nvSpPr>
        <p:spPr>
          <a:xfrm>
            <a:off x="2994990" y="365125"/>
            <a:ext cx="8360397" cy="1325563"/>
          </a:xfrm>
        </p:spPr>
        <p:txBody>
          <a:bodyPr>
            <a:normAutofit/>
          </a:bodyPr>
          <a:lstStyle/>
          <a:p>
            <a:pPr algn="ctr"/>
            <a:r>
              <a:rPr lang="en-CA" sz="4800" b="1" dirty="0"/>
              <a:t>Prominent Voices</a:t>
            </a:r>
          </a:p>
        </p:txBody>
      </p:sp>
      <p:sp>
        <p:nvSpPr>
          <p:cNvPr id="3" name="Text Placeholder 2">
            <a:extLst>
              <a:ext uri="{FF2B5EF4-FFF2-40B4-BE49-F238E27FC236}">
                <a16:creationId xmlns:a16="http://schemas.microsoft.com/office/drawing/2014/main" id="{25398998-828D-A453-37EC-D71217CC550C}"/>
              </a:ext>
            </a:extLst>
          </p:cNvPr>
          <p:cNvSpPr>
            <a:spLocks noGrp="1"/>
          </p:cNvSpPr>
          <p:nvPr>
            <p:ph type="body" idx="1"/>
          </p:nvPr>
        </p:nvSpPr>
        <p:spPr/>
        <p:txBody>
          <a:bodyPr/>
          <a:lstStyle/>
          <a:p>
            <a:r>
              <a:rPr lang="en-CA" dirty="0"/>
              <a:t>Opposed to Autonomous Weapons </a:t>
            </a:r>
          </a:p>
        </p:txBody>
      </p:sp>
      <p:sp>
        <p:nvSpPr>
          <p:cNvPr id="4" name="Content Placeholder 3">
            <a:extLst>
              <a:ext uri="{FF2B5EF4-FFF2-40B4-BE49-F238E27FC236}">
                <a16:creationId xmlns:a16="http://schemas.microsoft.com/office/drawing/2014/main" id="{6D0A9DC8-9EF1-BDB2-05B8-9F2CF35538D5}"/>
              </a:ext>
            </a:extLst>
          </p:cNvPr>
          <p:cNvSpPr>
            <a:spLocks noGrp="1"/>
          </p:cNvSpPr>
          <p:nvPr>
            <p:ph sz="half" idx="2"/>
          </p:nvPr>
        </p:nvSpPr>
        <p:spPr/>
        <p:txBody>
          <a:bodyPr>
            <a:normAutofit fontScale="70000" lnSpcReduction="20000"/>
          </a:bodyPr>
          <a:lstStyle/>
          <a:p>
            <a:r>
              <a:rPr lang="en-CA" dirty="0"/>
              <a:t>General Public</a:t>
            </a:r>
          </a:p>
          <a:p>
            <a:r>
              <a:rPr lang="en-CA" dirty="0"/>
              <a:t>United Nations</a:t>
            </a:r>
          </a:p>
          <a:p>
            <a:r>
              <a:rPr lang="en-CA" dirty="0"/>
              <a:t>Red Cross/Red Crescent </a:t>
            </a:r>
          </a:p>
          <a:p>
            <a:r>
              <a:rPr lang="en-CA" dirty="0"/>
              <a:t>Tech community (companies &amp; experts)</a:t>
            </a:r>
          </a:p>
          <a:p>
            <a:r>
              <a:rPr lang="en-CA" dirty="0"/>
              <a:t>Military communities and veterans</a:t>
            </a:r>
          </a:p>
          <a:p>
            <a:r>
              <a:rPr lang="en-CA" dirty="0"/>
              <a:t>Human rights and humanitarian organizations</a:t>
            </a:r>
          </a:p>
          <a:p>
            <a:r>
              <a:rPr lang="en-CA" dirty="0"/>
              <a:t>Faith communities</a:t>
            </a:r>
          </a:p>
          <a:p>
            <a:r>
              <a:rPr lang="en-CA" dirty="0"/>
              <a:t>Feminists, anti-racists, disability rights advocates</a:t>
            </a:r>
          </a:p>
          <a:p>
            <a:r>
              <a:rPr lang="en-CA" dirty="0"/>
              <a:t>Disarmament advocates</a:t>
            </a:r>
          </a:p>
          <a:p>
            <a:endParaRPr lang="en-CA" dirty="0"/>
          </a:p>
          <a:p>
            <a:endParaRPr lang="en-CA" dirty="0"/>
          </a:p>
          <a:p>
            <a:endParaRPr lang="en-CA" dirty="0"/>
          </a:p>
        </p:txBody>
      </p:sp>
      <p:sp>
        <p:nvSpPr>
          <p:cNvPr id="5" name="Text Placeholder 4">
            <a:extLst>
              <a:ext uri="{FF2B5EF4-FFF2-40B4-BE49-F238E27FC236}">
                <a16:creationId xmlns:a16="http://schemas.microsoft.com/office/drawing/2014/main" id="{167332AF-22DA-3401-F5F4-0C4AEE9996A4}"/>
              </a:ext>
            </a:extLst>
          </p:cNvPr>
          <p:cNvSpPr>
            <a:spLocks noGrp="1"/>
          </p:cNvSpPr>
          <p:nvPr>
            <p:ph type="body" sz="quarter" idx="3"/>
          </p:nvPr>
        </p:nvSpPr>
        <p:spPr/>
        <p:txBody>
          <a:bodyPr/>
          <a:lstStyle/>
          <a:p>
            <a:r>
              <a:rPr lang="en-CA" dirty="0"/>
              <a:t>Promoting Autonomous Weapons</a:t>
            </a:r>
          </a:p>
        </p:txBody>
      </p:sp>
      <p:sp>
        <p:nvSpPr>
          <p:cNvPr id="6" name="Content Placeholder 5">
            <a:extLst>
              <a:ext uri="{FF2B5EF4-FFF2-40B4-BE49-F238E27FC236}">
                <a16:creationId xmlns:a16="http://schemas.microsoft.com/office/drawing/2014/main" id="{4A13DB93-354D-95B0-28B2-A113B5CBB51A}"/>
              </a:ext>
            </a:extLst>
          </p:cNvPr>
          <p:cNvSpPr>
            <a:spLocks noGrp="1"/>
          </p:cNvSpPr>
          <p:nvPr>
            <p:ph sz="quarter" idx="4"/>
          </p:nvPr>
        </p:nvSpPr>
        <p:spPr/>
        <p:txBody>
          <a:bodyPr>
            <a:normAutofit fontScale="70000" lnSpcReduction="20000"/>
          </a:bodyPr>
          <a:lstStyle/>
          <a:p>
            <a:r>
              <a:rPr lang="en-CA" dirty="0"/>
              <a:t>Defense and security theorists</a:t>
            </a:r>
          </a:p>
          <a:p>
            <a:r>
              <a:rPr lang="en-CA" dirty="0"/>
              <a:t>Weapons Manufacturers</a:t>
            </a:r>
          </a:p>
          <a:p>
            <a:pPr marL="0" indent="0">
              <a:buNone/>
            </a:pPr>
            <a:endParaRPr lang="en-CA" dirty="0"/>
          </a:p>
        </p:txBody>
      </p:sp>
      <p:sp>
        <p:nvSpPr>
          <p:cNvPr id="7" name="Footer Placeholder 6">
            <a:extLst>
              <a:ext uri="{FF2B5EF4-FFF2-40B4-BE49-F238E27FC236}">
                <a16:creationId xmlns:a16="http://schemas.microsoft.com/office/drawing/2014/main" id="{8CA0D78E-69EC-7EA9-DD0B-83FB2DC3D23F}"/>
              </a:ext>
            </a:extLst>
          </p:cNvPr>
          <p:cNvSpPr>
            <a:spLocks noGrp="1"/>
          </p:cNvSpPr>
          <p:nvPr>
            <p:ph type="ftr" sz="quarter" idx="11"/>
          </p:nvPr>
        </p:nvSpPr>
        <p:spPr/>
        <p:txBody>
          <a:bodyPr/>
          <a:lstStyle/>
          <a:p>
            <a:r>
              <a:rPr lang="en-CA"/>
              <a:t>Ordinary People, Extraordinary Impact</a:t>
            </a:r>
          </a:p>
        </p:txBody>
      </p:sp>
      <p:pic>
        <p:nvPicPr>
          <p:cNvPr id="8" name="Picture 7" descr="Logo&#10;&#10;Description automatically generated">
            <a:extLst>
              <a:ext uri="{FF2B5EF4-FFF2-40B4-BE49-F238E27FC236}">
                <a16:creationId xmlns:a16="http://schemas.microsoft.com/office/drawing/2014/main" id="{4F3CB274-1BA8-8287-E1E4-D71490094FEC}"/>
              </a:ext>
            </a:extLst>
          </p:cNvPr>
          <p:cNvPicPr>
            <a:picLocks noChangeAspect="1"/>
          </p:cNvPicPr>
          <p:nvPr/>
        </p:nvPicPr>
        <p:blipFill rotWithShape="1">
          <a:blip r:embed="rId3">
            <a:extLst>
              <a:ext uri="{28A0092B-C50C-407E-A947-70E740481C1C}">
                <a14:useLocalDpi xmlns:a14="http://schemas.microsoft.com/office/drawing/2010/main" val="0"/>
              </a:ext>
            </a:extLst>
          </a:blip>
          <a:srcRect r="59027"/>
          <a:stretch/>
        </p:blipFill>
        <p:spPr>
          <a:xfrm>
            <a:off x="0" y="49627"/>
            <a:ext cx="2666527" cy="1258197"/>
          </a:xfrm>
          <a:prstGeom prst="rect">
            <a:avLst/>
          </a:prstGeom>
        </p:spPr>
      </p:pic>
    </p:spTree>
    <p:extLst>
      <p:ext uri="{BB962C8B-B14F-4D97-AF65-F5344CB8AC3E}">
        <p14:creationId xmlns:p14="http://schemas.microsoft.com/office/powerpoint/2010/main" val="298358874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3DD669-7533-4FDE-4AAA-FAE788397409}"/>
              </a:ext>
            </a:extLst>
          </p:cNvPr>
          <p:cNvSpPr>
            <a:spLocks noGrp="1"/>
          </p:cNvSpPr>
          <p:nvPr>
            <p:ph type="title"/>
          </p:nvPr>
        </p:nvSpPr>
        <p:spPr/>
        <p:txBody>
          <a:bodyPr/>
          <a:lstStyle/>
          <a:p>
            <a:pPr algn="ctr"/>
            <a:r>
              <a:rPr lang="en-CA" dirty="0"/>
              <a:t>Our Concerns about Autonomous Weapons</a:t>
            </a:r>
          </a:p>
        </p:txBody>
      </p:sp>
      <p:sp>
        <p:nvSpPr>
          <p:cNvPr id="3" name="Content Placeholder 2">
            <a:extLst>
              <a:ext uri="{FF2B5EF4-FFF2-40B4-BE49-F238E27FC236}">
                <a16:creationId xmlns:a16="http://schemas.microsoft.com/office/drawing/2014/main" id="{212AB46C-C1EA-BBBC-5388-A7CA41BD1F18}"/>
              </a:ext>
            </a:extLst>
          </p:cNvPr>
          <p:cNvSpPr>
            <a:spLocks noGrp="1"/>
          </p:cNvSpPr>
          <p:nvPr>
            <p:ph idx="1"/>
          </p:nvPr>
        </p:nvSpPr>
        <p:spPr/>
        <p:txBody>
          <a:bodyPr>
            <a:normAutofit lnSpcReduction="10000"/>
          </a:bodyPr>
          <a:lstStyle/>
          <a:p>
            <a:r>
              <a:rPr lang="en-CA" dirty="0"/>
              <a:t>Digital Dehumanization</a:t>
            </a:r>
          </a:p>
          <a:p>
            <a:r>
              <a:rPr lang="en-CA" dirty="0"/>
              <a:t>Algorithmic biases</a:t>
            </a:r>
          </a:p>
          <a:p>
            <a:r>
              <a:rPr lang="en-CA" dirty="0"/>
              <a:t>Loss of meaningful human control</a:t>
            </a:r>
          </a:p>
          <a:p>
            <a:r>
              <a:rPr lang="en-CA" dirty="0"/>
              <a:t>Lack of human judgement and understanding</a:t>
            </a:r>
          </a:p>
          <a:p>
            <a:r>
              <a:rPr lang="en-CA" dirty="0"/>
              <a:t>Lack of accountability</a:t>
            </a:r>
          </a:p>
          <a:p>
            <a:r>
              <a:rPr lang="en-CA" dirty="0"/>
              <a:t>Inability to explain what happened or why</a:t>
            </a:r>
          </a:p>
          <a:p>
            <a:r>
              <a:rPr lang="en-CA" dirty="0"/>
              <a:t>Lowering the threshold to war</a:t>
            </a:r>
          </a:p>
          <a:p>
            <a:r>
              <a:rPr lang="en-CA" dirty="0"/>
              <a:t>A destabilizing arms race</a:t>
            </a:r>
          </a:p>
          <a:p>
            <a:r>
              <a:rPr lang="en-CA" dirty="0"/>
              <a:t>Impact on our relationship to technology</a:t>
            </a:r>
          </a:p>
          <a:p>
            <a:endParaRPr lang="en-CA" dirty="0"/>
          </a:p>
        </p:txBody>
      </p:sp>
      <p:sp>
        <p:nvSpPr>
          <p:cNvPr id="4" name="Footer Placeholder 3">
            <a:extLst>
              <a:ext uri="{FF2B5EF4-FFF2-40B4-BE49-F238E27FC236}">
                <a16:creationId xmlns:a16="http://schemas.microsoft.com/office/drawing/2014/main" id="{F7D6F725-E40B-7D1A-E7F8-F01CB106C182}"/>
              </a:ext>
            </a:extLst>
          </p:cNvPr>
          <p:cNvSpPr>
            <a:spLocks noGrp="1"/>
          </p:cNvSpPr>
          <p:nvPr>
            <p:ph type="ftr" sz="quarter" idx="11"/>
          </p:nvPr>
        </p:nvSpPr>
        <p:spPr/>
        <p:txBody>
          <a:bodyPr/>
          <a:lstStyle/>
          <a:p>
            <a:r>
              <a:rPr lang="en-CA"/>
              <a:t>Ordinary People, Extraordinary Impact</a:t>
            </a:r>
          </a:p>
        </p:txBody>
      </p:sp>
    </p:spTree>
    <p:extLst>
      <p:ext uri="{BB962C8B-B14F-4D97-AF65-F5344CB8AC3E}">
        <p14:creationId xmlns:p14="http://schemas.microsoft.com/office/powerpoint/2010/main" val="72665294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629748-A30E-9D97-1A45-CA8A48B2DDB0}"/>
              </a:ext>
            </a:extLst>
          </p:cNvPr>
          <p:cNvSpPr>
            <a:spLocks noGrp="1"/>
          </p:cNvSpPr>
          <p:nvPr>
            <p:ph type="title"/>
          </p:nvPr>
        </p:nvSpPr>
        <p:spPr/>
        <p:txBody>
          <a:bodyPr>
            <a:normAutofit/>
          </a:bodyPr>
          <a:lstStyle/>
          <a:p>
            <a:pPr algn="ctr"/>
            <a:r>
              <a:rPr lang="en-CA" sz="4800" b="1" dirty="0"/>
              <a:t>The Problem</a:t>
            </a:r>
          </a:p>
        </p:txBody>
      </p:sp>
      <p:sp>
        <p:nvSpPr>
          <p:cNvPr id="3" name="Content Placeholder 2">
            <a:extLst>
              <a:ext uri="{FF2B5EF4-FFF2-40B4-BE49-F238E27FC236}">
                <a16:creationId xmlns:a16="http://schemas.microsoft.com/office/drawing/2014/main" id="{966BFE9B-C987-4394-BCEC-13C64E5B6514}"/>
              </a:ext>
            </a:extLst>
          </p:cNvPr>
          <p:cNvSpPr>
            <a:spLocks noGrp="1"/>
          </p:cNvSpPr>
          <p:nvPr>
            <p:ph idx="1"/>
          </p:nvPr>
        </p:nvSpPr>
        <p:spPr/>
        <p:txBody>
          <a:bodyPr>
            <a:normAutofit/>
          </a:bodyPr>
          <a:lstStyle/>
          <a:p>
            <a:pPr algn="just" fontAlgn="base"/>
            <a:r>
              <a:rPr lang="en-CA" sz="1800" dirty="0">
                <a:effectLst/>
                <a:latin typeface="Arial" panose="020B0604020202020204" pitchFamily="34" charset="0"/>
                <a:ea typeface="Times New Roman" panose="02020603050405020304" pitchFamily="18" charset="0"/>
                <a:cs typeface="Arial" panose="020B0604020202020204" pitchFamily="34" charset="0"/>
              </a:rPr>
              <a:t>Your task is to develop an interactive, immersive experience using a </a:t>
            </a:r>
            <a:r>
              <a:rPr lang="en-CA" sz="1800" dirty="0" err="1">
                <a:effectLst/>
                <a:latin typeface="Arial" panose="020B0604020202020204" pitchFamily="34" charset="0"/>
                <a:ea typeface="Times New Roman" panose="02020603050405020304" pitchFamily="18" charset="0"/>
                <a:cs typeface="Arial" panose="020B0604020202020204" pitchFamily="34" charset="0"/>
              </a:rPr>
              <a:t>RoboMaster</a:t>
            </a:r>
            <a:r>
              <a:rPr lang="en-CA" sz="1800" dirty="0">
                <a:effectLst/>
                <a:latin typeface="Arial" panose="020B0604020202020204" pitchFamily="34" charset="0"/>
                <a:ea typeface="Times New Roman" panose="02020603050405020304" pitchFamily="18" charset="0"/>
                <a:cs typeface="Arial" panose="020B0604020202020204" pitchFamily="34" charset="0"/>
              </a:rPr>
              <a:t> S1, in which participants (players) engage in a high stakes game of survival against an autonomous weapons system (the </a:t>
            </a:r>
            <a:r>
              <a:rPr lang="en-CA" sz="1800" dirty="0" err="1">
                <a:effectLst/>
                <a:latin typeface="Arial" panose="020B0604020202020204" pitchFamily="34" charset="0"/>
                <a:ea typeface="Times New Roman" panose="02020603050405020304" pitchFamily="18" charset="0"/>
                <a:cs typeface="Arial" panose="020B0604020202020204" pitchFamily="34" charset="0"/>
              </a:rPr>
              <a:t>RoboMaster</a:t>
            </a:r>
            <a:r>
              <a:rPr lang="en-CA" sz="1800" dirty="0">
                <a:effectLst/>
                <a:latin typeface="Arial" panose="020B0604020202020204" pitchFamily="34" charset="0"/>
                <a:ea typeface="Times New Roman" panose="02020603050405020304" pitchFamily="18" charset="0"/>
                <a:cs typeface="Arial" panose="020B0604020202020204" pitchFamily="34" charset="0"/>
              </a:rPr>
              <a:t> S1). This experience should illustrate the ethical concerns associated with Autonomous Weapons Systems to help convince policymakers and governmental officials that </a:t>
            </a:r>
            <a:r>
              <a:rPr lang="en-CA" sz="1800" dirty="0">
                <a:latin typeface="Arial" panose="020B0604020202020204" pitchFamily="34" charset="0"/>
                <a:ea typeface="Times New Roman" panose="02020603050405020304" pitchFamily="18" charset="0"/>
                <a:cs typeface="Arial" panose="020B0604020202020204" pitchFamily="34" charset="0"/>
              </a:rPr>
              <a:t>Autonomous Weapons Systems</a:t>
            </a:r>
            <a:r>
              <a:rPr lang="en-CA" sz="1800" dirty="0">
                <a:effectLst/>
                <a:latin typeface="Arial" panose="020B0604020202020204" pitchFamily="34" charset="0"/>
                <a:ea typeface="Times New Roman" panose="02020603050405020304" pitchFamily="18" charset="0"/>
                <a:cs typeface="Arial" panose="020B0604020202020204" pitchFamily="34" charset="0"/>
              </a:rPr>
              <a:t> should be pre-emptively banned.  </a:t>
            </a:r>
          </a:p>
          <a:p>
            <a:pPr algn="just" fontAlgn="base"/>
            <a:r>
              <a:rPr lang="en-CA" sz="1800" dirty="0">
                <a:effectLst/>
                <a:latin typeface="Arial" panose="020B0604020202020204" pitchFamily="34" charset="0"/>
                <a:ea typeface="Times New Roman" panose="02020603050405020304" pitchFamily="18" charset="0"/>
                <a:cs typeface="Arial" panose="020B0604020202020204" pitchFamily="34" charset="0"/>
              </a:rPr>
              <a:t>This immersive experience challenges participants to survive interactions with Autonomous Weapons Systems. This experience should exemplify no fewer than three of the nine ethical concerns outlined above, challenge participants to reverse engineer the targeting logic, encourage participants to think through ways of disrupting the technology, facilitate co-operation between parties, and should be engaging and immersive. </a:t>
            </a:r>
          </a:p>
          <a:p>
            <a:pPr algn="just" fontAlgn="base"/>
            <a:r>
              <a:rPr lang="en-CA" sz="1800" dirty="0">
                <a:effectLst/>
                <a:latin typeface="Arial" panose="020B0604020202020204" pitchFamily="34" charset="0"/>
                <a:ea typeface="Times New Roman" panose="02020603050405020304" pitchFamily="18" charset="0"/>
                <a:cs typeface="Arial" panose="020B0604020202020204" pitchFamily="34" charset="0"/>
              </a:rPr>
              <a:t>NOTE: You can think of the immersive experience as a “game”, but the goal here is to have participants (i.e. players) leave the experience feeling like they have lost, regardless of how successfully they participated. </a:t>
            </a:r>
          </a:p>
          <a:p>
            <a:pPr marL="0" indent="0" rtl="0">
              <a:spcBef>
                <a:spcPts val="0"/>
              </a:spcBef>
              <a:spcAft>
                <a:spcPts val="0"/>
              </a:spcAft>
              <a:buNone/>
            </a:pPr>
            <a:endParaRPr lang="en-US" sz="2000" dirty="0">
              <a:latin typeface="Arial" panose="020B0604020202020204" pitchFamily="34" charset="0"/>
            </a:endParaRPr>
          </a:p>
          <a:p>
            <a:pPr marL="0" indent="0" rtl="0">
              <a:spcBef>
                <a:spcPts val="0"/>
              </a:spcBef>
              <a:spcAft>
                <a:spcPts val="0"/>
              </a:spcAft>
              <a:buNone/>
            </a:pPr>
            <a:endParaRPr lang="en-US" sz="2000" b="0" dirty="0">
              <a:effectLst/>
            </a:endParaRPr>
          </a:p>
        </p:txBody>
      </p:sp>
      <p:sp>
        <p:nvSpPr>
          <p:cNvPr id="4" name="Footer Placeholder 3">
            <a:extLst>
              <a:ext uri="{FF2B5EF4-FFF2-40B4-BE49-F238E27FC236}">
                <a16:creationId xmlns:a16="http://schemas.microsoft.com/office/drawing/2014/main" id="{F996EF2A-BF4C-8B7A-02F0-AE52049C543B}"/>
              </a:ext>
            </a:extLst>
          </p:cNvPr>
          <p:cNvSpPr>
            <a:spLocks noGrp="1"/>
          </p:cNvSpPr>
          <p:nvPr>
            <p:ph type="ftr" sz="quarter" idx="11"/>
          </p:nvPr>
        </p:nvSpPr>
        <p:spPr/>
        <p:txBody>
          <a:bodyPr/>
          <a:lstStyle/>
          <a:p>
            <a:r>
              <a:rPr lang="en-CA"/>
              <a:t>Ordinary People, Extraordinary Impact</a:t>
            </a:r>
          </a:p>
        </p:txBody>
      </p:sp>
    </p:spTree>
    <p:extLst>
      <p:ext uri="{BB962C8B-B14F-4D97-AF65-F5344CB8AC3E}">
        <p14:creationId xmlns:p14="http://schemas.microsoft.com/office/powerpoint/2010/main" val="395736977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9763133-629F-BDBC-ED69-53F9D74D9F6F}"/>
              </a:ext>
            </a:extLst>
          </p:cNvPr>
          <p:cNvSpPr>
            <a:spLocks noGrp="1"/>
          </p:cNvSpPr>
          <p:nvPr>
            <p:ph type="title"/>
          </p:nvPr>
        </p:nvSpPr>
        <p:spPr/>
        <p:txBody>
          <a:bodyPr>
            <a:normAutofit/>
          </a:bodyPr>
          <a:lstStyle/>
          <a:p>
            <a:pPr algn="ctr"/>
            <a:r>
              <a:rPr lang="en-CA" sz="4800" b="1" dirty="0"/>
              <a:t>Resources and Contact </a:t>
            </a:r>
          </a:p>
        </p:txBody>
      </p:sp>
      <p:sp>
        <p:nvSpPr>
          <p:cNvPr id="3" name="Content Placeholder 2">
            <a:extLst>
              <a:ext uri="{FF2B5EF4-FFF2-40B4-BE49-F238E27FC236}">
                <a16:creationId xmlns:a16="http://schemas.microsoft.com/office/drawing/2014/main" id="{6DB4A652-10F6-AD80-AE59-528A53C2AFA3}"/>
              </a:ext>
            </a:extLst>
          </p:cNvPr>
          <p:cNvSpPr>
            <a:spLocks noGrp="1"/>
          </p:cNvSpPr>
          <p:nvPr>
            <p:ph idx="1"/>
          </p:nvPr>
        </p:nvSpPr>
        <p:spPr/>
        <p:txBody>
          <a:bodyPr/>
          <a:lstStyle/>
          <a:p>
            <a:r>
              <a:rPr lang="en-CA" dirty="0">
                <a:hlinkClick r:id="rId2"/>
              </a:rPr>
              <a:t>www.minesactioncanada.org</a:t>
            </a:r>
            <a:endParaRPr lang="en-CA" dirty="0"/>
          </a:p>
          <a:p>
            <a:r>
              <a:rPr lang="en-CA" dirty="0">
                <a:hlinkClick r:id="rId3"/>
              </a:rPr>
              <a:t>www.stopkillerrobots.org</a:t>
            </a:r>
            <a:endParaRPr lang="en-CA" dirty="0"/>
          </a:p>
          <a:p>
            <a:r>
              <a:rPr lang="en-CA" dirty="0">
                <a:hlinkClick r:id="rId4"/>
              </a:rPr>
              <a:t>www.icrac.net</a:t>
            </a:r>
            <a:endParaRPr lang="en-CA" dirty="0"/>
          </a:p>
          <a:p>
            <a:r>
              <a:rPr lang="en-CA" dirty="0">
                <a:hlinkClick r:id="rId5"/>
              </a:rPr>
              <a:t>https://www.stopkillerrobots.org/take-action/immoral-code/</a:t>
            </a:r>
            <a:r>
              <a:rPr lang="en-CA" dirty="0"/>
              <a:t> </a:t>
            </a:r>
          </a:p>
          <a:p>
            <a:r>
              <a:rPr lang="en-CA" dirty="0"/>
              <a:t>Erin Hunt, Executive Director, Mines Action Canada </a:t>
            </a:r>
            <a:r>
              <a:rPr lang="en-CA" dirty="0">
                <a:hlinkClick r:id="rId6"/>
              </a:rPr>
              <a:t>erin@minesactioncanada.org</a:t>
            </a:r>
            <a:r>
              <a:rPr lang="en-CA" dirty="0"/>
              <a:t> (Pacific Time)</a:t>
            </a:r>
          </a:p>
        </p:txBody>
      </p:sp>
      <p:sp>
        <p:nvSpPr>
          <p:cNvPr id="4" name="Footer Placeholder 3">
            <a:extLst>
              <a:ext uri="{FF2B5EF4-FFF2-40B4-BE49-F238E27FC236}">
                <a16:creationId xmlns:a16="http://schemas.microsoft.com/office/drawing/2014/main" id="{D30AFC4C-36A8-C27C-84DD-180B3C610664}"/>
              </a:ext>
            </a:extLst>
          </p:cNvPr>
          <p:cNvSpPr>
            <a:spLocks noGrp="1"/>
          </p:cNvSpPr>
          <p:nvPr>
            <p:ph type="ftr" sz="quarter" idx="11"/>
          </p:nvPr>
        </p:nvSpPr>
        <p:spPr/>
        <p:txBody>
          <a:bodyPr/>
          <a:lstStyle/>
          <a:p>
            <a:r>
              <a:rPr lang="en-CA"/>
              <a:t>Ordinary People, Extraordinary Impact</a:t>
            </a:r>
          </a:p>
        </p:txBody>
      </p:sp>
    </p:spTree>
    <p:extLst>
      <p:ext uri="{BB962C8B-B14F-4D97-AF65-F5344CB8AC3E}">
        <p14:creationId xmlns:p14="http://schemas.microsoft.com/office/powerpoint/2010/main" val="298084184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2013 - 2022"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2013 - 2022"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62A16B36C614F549B7EFFC1443077F49" ma:contentTypeVersion="17" ma:contentTypeDescription="Create a new document." ma:contentTypeScope="" ma:versionID="be0d24a839197560bdbdd70fa6ae4e35">
  <xsd:schema xmlns:xsd="http://www.w3.org/2001/XMLSchema" xmlns:xs="http://www.w3.org/2001/XMLSchema" xmlns:p="http://schemas.microsoft.com/office/2006/metadata/properties" xmlns:ns2="758b3b34-5a7b-4c67-bd41-c003888d48fd" xmlns:ns3="0f68ad12-0230-4218-aaff-dce10f0d3393" targetNamespace="http://schemas.microsoft.com/office/2006/metadata/properties" ma:root="true" ma:fieldsID="454e791038ad32fddfaf90f251c8a31d" ns2:_="" ns3:_="">
    <xsd:import namespace="758b3b34-5a7b-4c67-bd41-c003888d48fd"/>
    <xsd:import namespace="0f68ad12-0230-4218-aaff-dce10f0d3393"/>
    <xsd:element name="properties">
      <xsd:complexType>
        <xsd:sequence>
          <xsd:element name="documentManagement">
            <xsd:complexType>
              <xsd:all>
                <xsd:element ref="ns2:MediaServiceMetadata" minOccurs="0"/>
                <xsd:element ref="ns2:MediaServiceFastMetadata" minOccurs="0"/>
                <xsd:element ref="ns3:SharedWithUsers" minOccurs="0"/>
                <xsd:element ref="ns3:SharedWithDetails" minOccurs="0"/>
                <xsd:element ref="ns2:MediaServiceAutoKeyPoints" minOccurs="0"/>
                <xsd:element ref="ns2:MediaServiceKeyPoints" minOccurs="0"/>
                <xsd:element ref="ns2:MediaServiceDateTaken" minOccurs="0"/>
                <xsd:element ref="ns2:MediaLengthInSeconds" minOccurs="0"/>
                <xsd:element ref="ns2:lcf76f155ced4ddcb4097134ff3c332f" minOccurs="0"/>
                <xsd:element ref="ns3:TaxCatchAll" minOccurs="0"/>
                <xsd:element ref="ns2:MediaServiceOCR" minOccurs="0"/>
                <xsd:element ref="ns2:MediaServiceGenerationTime" minOccurs="0"/>
                <xsd:element ref="ns2:MediaServiceEventHashCode" minOccurs="0"/>
                <xsd:element ref="ns2:MediaServiceLocation" minOccurs="0"/>
                <xsd:element ref="ns2:MediaServiceObjectDetectorVersions"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758b3b34-5a7b-4c67-bd41-c003888d48f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2" nillable="true" ma:displayName="MediaServiceAutoKeyPoints" ma:hidden="true" ma:internalName="MediaServiceAutoKeyPoints" ma:readOnly="true">
      <xsd:simpleType>
        <xsd:restriction base="dms:Note"/>
      </xsd:simpleType>
    </xsd:element>
    <xsd:element name="MediaServiceKeyPoints" ma:index="13" nillable="true" ma:displayName="KeyPoints" ma:internalName="MediaServiceKeyPoints" ma:readOnly="true">
      <xsd:simpleType>
        <xsd:restriction base="dms:Note">
          <xsd:maxLength value="255"/>
        </xsd:restriction>
      </xsd:simpleType>
    </xsd:element>
    <xsd:element name="MediaServiceDateTaken" ma:index="14" nillable="true" ma:displayName="MediaServiceDateTaken" ma:hidden="true" ma:internalName="MediaServiceDateTaken"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Image Tags" ma:readOnly="false" ma:fieldId="{5cf76f15-5ced-4ddc-b409-7134ff3c332f}" ma:taxonomyMulti="true" ma:sspId="9c489762-de54-417b-aa3d-8bc484f7f144"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GenerationTime" ma:index="20" nillable="true" ma:displayName="MediaServiceGenerationTime" ma:hidden="true" ma:internalName="MediaServiceGenerationTime" ma:readOnly="true">
      <xsd:simpleType>
        <xsd:restriction base="dms:Text"/>
      </xsd:simpleType>
    </xsd:element>
    <xsd:element name="MediaServiceEventHashCode" ma:index="21" nillable="true" ma:displayName="MediaServiceEventHashCode" ma:hidden="true" ma:internalName="MediaServiceEventHashCode" ma:readOnly="true">
      <xsd:simpleType>
        <xsd:restriction base="dms:Text"/>
      </xsd:simpleType>
    </xsd:element>
    <xsd:element name="MediaServiceLocation" ma:index="22" nillable="true" ma:displayName="Location" ma:internalName="MediaServiceLocation" ma:readOnly="true">
      <xsd:simpleType>
        <xsd:restriction base="dms:Text"/>
      </xsd:simpleType>
    </xsd:element>
    <xsd:element name="MediaServiceObjectDetectorVersions" ma:index="23" nillable="true" ma:displayName="MediaServiceObjectDetectorVersions" ma:description="" ma:hidden="true" ma:indexed="true" ma:internalName="MediaServiceObjectDetectorVersions" ma:readOnly="true">
      <xsd:simpleType>
        <xsd:restriction base="dms:Text"/>
      </xsd:simpleType>
    </xsd:element>
    <xsd:element name="MediaServiceSearchProperties" ma:index="24"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0f68ad12-0230-4218-aaff-dce10f0d3393" elementFormDefault="qualified">
    <xsd:import namespace="http://schemas.microsoft.com/office/2006/documentManagement/types"/>
    <xsd:import namespace="http://schemas.microsoft.com/office/infopath/2007/PartnerControls"/>
    <xsd:element name="SharedWithUsers" ma:index="10"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Shared With Details" ma:internalName="SharedWithDetails" ma:readOnly="true">
      <xsd:simpleType>
        <xsd:restriction base="dms:Note">
          <xsd:maxLength value="255"/>
        </xsd:restriction>
      </xsd:simpleType>
    </xsd:element>
    <xsd:element name="TaxCatchAll" ma:index="18" nillable="true" ma:displayName="Taxonomy Catch All Column" ma:hidden="true" ma:list="{52f4c173-f96a-4987-a0ef-d0158268a9ca}" ma:internalName="TaxCatchAll" ma:showField="CatchAllData" ma:web="0f68ad12-0230-4218-aaff-dce10f0d3393">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lcf76f155ced4ddcb4097134ff3c332f xmlns="758b3b34-5a7b-4c67-bd41-c003888d48fd">
      <Terms xmlns="http://schemas.microsoft.com/office/infopath/2007/PartnerControls"/>
    </lcf76f155ced4ddcb4097134ff3c332f>
    <TaxCatchAll xmlns="0f68ad12-0230-4218-aaff-dce10f0d3393" xsi:nil="tru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CFB4DC2-1114-4174-AE40-A3808D1DE6D1}"/>
</file>

<file path=customXml/itemProps2.xml><?xml version="1.0" encoding="utf-8"?>
<ds:datastoreItem xmlns:ds="http://schemas.openxmlformats.org/officeDocument/2006/customXml" ds:itemID="{894D56DE-CB2F-4AE7-B11E-EAF8B1403B45}">
  <ds:schemaRefs>
    <ds:schemaRef ds:uri="http://schemas.microsoft.com/office/2006/metadata/properties"/>
    <ds:schemaRef ds:uri="http://schemas.microsoft.com/office/infopath/2007/PartnerControls"/>
    <ds:schemaRef ds:uri="6f9febfa-f974-47c9-a7f4-4e7bc08a8418"/>
    <ds:schemaRef ds:uri="08d2baa8-d3c9-4982-91a0-a4dc254907a2"/>
  </ds:schemaRefs>
</ds:datastoreItem>
</file>

<file path=customXml/itemProps3.xml><?xml version="1.0" encoding="utf-8"?>
<ds:datastoreItem xmlns:ds="http://schemas.openxmlformats.org/officeDocument/2006/customXml" ds:itemID="{E830C5B0-C882-4182-9D64-70DBC88F8B84}">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4949</TotalTime>
  <Words>1530</Words>
  <Application>Microsoft Macintosh PowerPoint</Application>
  <PresentationFormat>Widescreen</PresentationFormat>
  <Paragraphs>112</Paragraphs>
  <Slides>8</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8</vt:i4>
      </vt:variant>
    </vt:vector>
  </HeadingPairs>
  <TitlesOfParts>
    <vt:vector size="13" baseType="lpstr">
      <vt:lpstr>Arial</vt:lpstr>
      <vt:lpstr>Calibri</vt:lpstr>
      <vt:lpstr>Calibri Light</vt:lpstr>
      <vt:lpstr>Reckless</vt:lpstr>
      <vt:lpstr>Office Theme</vt:lpstr>
      <vt:lpstr>RoboMaster S1 Experience</vt:lpstr>
      <vt:lpstr>Who is Mines Action Canada?</vt:lpstr>
      <vt:lpstr>What are autonomous weapons?</vt:lpstr>
      <vt:lpstr>Background Information</vt:lpstr>
      <vt:lpstr>Prominent Voices</vt:lpstr>
      <vt:lpstr>Our Concerns about Autonomous Weapons</vt:lpstr>
      <vt:lpstr>The Problem</vt:lpstr>
      <vt:lpstr>Resources and Contact </vt:lpstr>
    </vt:vector>
  </TitlesOfParts>
  <Company>Windows User</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Virtual Reality for a Ban</dc:title>
  <dc:creator>Erin Hunt</dc:creator>
  <cp:lastModifiedBy>Caitlin Heppner</cp:lastModifiedBy>
  <cp:revision>14</cp:revision>
  <dcterms:created xsi:type="dcterms:W3CDTF">2023-01-20T17:22:11Z</dcterms:created>
  <dcterms:modified xsi:type="dcterms:W3CDTF">2024-09-19T14:53:08Z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0x0101008A1C8161BF1F674386B2B92C8537DAC8</vt:lpwstr>
  </property>
  <property fmtid="{D5CDD505-2E9C-101B-9397-08002B2CF9AE}" pid="3" name="MediaServiceImageTags">
    <vt:lpwstr/>
  </property>
</Properties>
</file>

<file path=docProps/thumbnail.jpeg>
</file>