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1" r:id="rId2"/>
    <p:sldMasterId id="2147483692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osis" pitchFamily="2" charset="77"/>
      <p:regular r:id="rId24"/>
      <p:bold r:id="rId25"/>
    </p:embeddedFont>
    <p:embeddedFont>
      <p:font typeface="Dosis ExtraLight" pitchFamily="2" charset="77"/>
      <p:regular r:id="rId26"/>
      <p:bold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Oxygen" panose="02000503000000000000" pitchFamily="2" charset="77"/>
      <p:regular r:id="rId32"/>
      <p:bold r:id="rId33"/>
    </p:embeddedFont>
    <p:embeddedFont>
      <p:font typeface="Pontano Sans" pitchFamily="2" charset="0"/>
      <p:regular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Roboto Slab" pitchFamily="2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 snapToGrid="0">
      <p:cViewPr varScale="1">
        <p:scale>
          <a:sx n="139" d="100"/>
          <a:sy n="139" d="100"/>
        </p:scale>
        <p:origin x="8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c6ceb598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c6ceb598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Branden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c6ceb59815_0_1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c6ceb59815_0_1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Ethan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c6ceb59815_0_1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c6ceb59815_0_1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-not over complicate settings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-easily navigate between menus as seen on the top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c6ceb59815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c6ceb59815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-statistics of proper waste disposal and recycle in the city, country, world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-average household garbage disposal breakdown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-page specifically to emphasize what garbage cannot be recycled through municipality curbside pick up and what specific disposal methods need to be used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-implement garbage disposal schedule if area specified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-tutorial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c6ceb59815_0_1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c6ceb59815_0_1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c6ceb59815_0_1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c6ceb59815_0_1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c6ceb59815_0_1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c6ceb59815_0_1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Branden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c6ceb59815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c6ceb59815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Branden (Introduce ourselves in order of picture)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c6ceb59815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c6ceb59815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Branden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c6ceb59815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c6ceb59815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Keera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c6ceb59815_0_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c6ceb59815_0_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Keera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c6ceb59815_0_1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c6ceb59815_0_1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Keera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c6ceb59815_0_1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c6ceb59815_0_1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Branden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c6ceb59815_0_1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c6ceb59815_0_1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Ethan - AR app through Unity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c6ceb59815_0_1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c6ceb59815_0_1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Ethan - Gradient Green background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6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6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70" name="Google Shape;70;p16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72" name="Google Shape;72;p16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7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9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0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0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1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1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1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3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3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3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_2">
    <p:bg>
      <p:bgPr>
        <a:solidFill>
          <a:schemeClr val="accen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25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5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5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chemeClr val="accent2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26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6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6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/>
          <p:nvPr/>
        </p:nvSpPr>
        <p:spPr>
          <a:xfrm>
            <a:off x="-7650" y="2626031"/>
            <a:ext cx="9144000" cy="18867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ctrTitle"/>
          </p:nvPr>
        </p:nvSpPr>
        <p:spPr>
          <a:xfrm>
            <a:off x="719175" y="2963363"/>
            <a:ext cx="6598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62" name="Google Shape;162;p28"/>
          <p:cNvGrpSpPr/>
          <p:nvPr/>
        </p:nvGrpSpPr>
        <p:grpSpPr>
          <a:xfrm>
            <a:off x="0" y="4265975"/>
            <a:ext cx="9197400" cy="883431"/>
            <a:chOff x="0" y="5687967"/>
            <a:chExt cx="9197400" cy="1177908"/>
          </a:xfrm>
        </p:grpSpPr>
        <p:sp>
          <p:nvSpPr>
            <p:cNvPr id="163" name="Google Shape;163;p28"/>
            <p:cNvSpPr/>
            <p:nvPr/>
          </p:nvSpPr>
          <p:spPr>
            <a:xfrm>
              <a:off x="0" y="5948175"/>
              <a:ext cx="9197400" cy="917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818800" y="5687967"/>
              <a:ext cx="457800" cy="33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/>
          <p:nvPr/>
        </p:nvSpPr>
        <p:spPr>
          <a:xfrm>
            <a:off x="-7650" y="1742525"/>
            <a:ext cx="9159300" cy="3400975"/>
          </a:xfrm>
          <a:custGeom>
            <a:avLst/>
            <a:gdLst/>
            <a:ahLst/>
            <a:cxnLst/>
            <a:rect l="l" t="t" r="r" b="b"/>
            <a:pathLst>
              <a:path w="366372" h="136039" extrusionOk="0">
                <a:moveTo>
                  <a:pt x="0" y="255"/>
                </a:moveTo>
                <a:lnTo>
                  <a:pt x="0" y="136039"/>
                </a:lnTo>
                <a:lnTo>
                  <a:pt x="366372" y="136039"/>
                </a:lnTo>
                <a:lnTo>
                  <a:pt x="366372" y="255"/>
                </a:lnTo>
                <a:lnTo>
                  <a:pt x="54110" y="0"/>
                </a:lnTo>
                <a:lnTo>
                  <a:pt x="45720" y="10462"/>
                </a:lnTo>
                <a:lnTo>
                  <a:pt x="36991" y="6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7" name="Google Shape;167;p29"/>
          <p:cNvSpPr txBox="1">
            <a:spLocks noGrp="1"/>
          </p:cNvSpPr>
          <p:nvPr>
            <p:ph type="ctrTitle"/>
          </p:nvPr>
        </p:nvSpPr>
        <p:spPr>
          <a:xfrm>
            <a:off x="884073" y="2166312"/>
            <a:ext cx="56601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subTitle" idx="1"/>
          </p:nvPr>
        </p:nvSpPr>
        <p:spPr>
          <a:xfrm>
            <a:off x="884073" y="3411563"/>
            <a:ext cx="5660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FFFFFF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1" name="Google Shape;171;p30"/>
          <p:cNvPicPr preferRelativeResize="0"/>
          <p:nvPr/>
        </p:nvPicPr>
        <p:blipFill rotWithShape="1">
          <a:blip r:embed="rId2">
            <a:alphaModFix/>
          </a:blip>
          <a:srcRect t="8313" b="8304"/>
          <a:stretch/>
        </p:blipFill>
        <p:spPr>
          <a:xfrm rot="-5400000">
            <a:off x="3554205" y="454046"/>
            <a:ext cx="2035624" cy="112753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0"/>
          <p:cNvSpPr/>
          <p:nvPr/>
        </p:nvSpPr>
        <p:spPr>
          <a:xfrm>
            <a:off x="4008250" y="1152569"/>
            <a:ext cx="1127700" cy="8832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1624650" y="2161800"/>
            <a:ext cx="5894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Char char="◍"/>
              <a:defRPr i="1">
                <a:solidFill>
                  <a:schemeClr val="dk2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i="1">
                <a:solidFill>
                  <a:schemeClr val="dk2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i="1">
                <a:solidFill>
                  <a:schemeClr val="dk2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i="1">
                <a:solidFill>
                  <a:schemeClr val="dk2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i="1">
                <a:solidFill>
                  <a:schemeClr val="dk2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i="1">
                <a:solidFill>
                  <a:schemeClr val="dk2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i="1">
                <a:solidFill>
                  <a:schemeClr val="dk2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i="1">
                <a:solidFill>
                  <a:schemeClr val="dk2"/>
                </a:solidFill>
              </a:defRPr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30"/>
          <p:cNvSpPr txBox="1"/>
          <p:nvPr/>
        </p:nvSpPr>
        <p:spPr>
          <a:xfrm>
            <a:off x="3593400" y="107464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 sz="9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5" name="Google Shape;175;p30"/>
          <p:cNvSpPr txBox="1">
            <a:spLocks noGrp="1"/>
          </p:cNvSpPr>
          <p:nvPr>
            <p:ph type="sldNum" idx="12"/>
          </p:nvPr>
        </p:nvSpPr>
        <p:spPr>
          <a:xfrm>
            <a:off x="4345650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leaf)" type="tx">
  <p:cSld name="TITLE_AND_BOD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180" name="Google Shape;180;p31"/>
          <p:cNvPicPr preferRelativeResize="0"/>
          <p:nvPr/>
        </p:nvPicPr>
        <p:blipFill rotWithShape="1">
          <a:blip r:embed="rId2">
            <a:alphaModFix/>
          </a:blip>
          <a:srcRect l="5767" t="29553" b="29557"/>
          <a:stretch/>
        </p:blipFill>
        <p:spPr>
          <a:xfrm rot="10800000" flipH="1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1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ea)">
  <p:cSld name="TITLE_AND_BODY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186" name="Google Shape;186;p32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2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ky)">
  <p:cSld name="TITLE_AND_BODY_1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33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192" name="Google Shape;192;p33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3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leaf)" type="twoColTx">
  <p:cSld name="TITLE_AND_TWO_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body" idx="1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body" idx="2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0" name="Google Shape;200;p34"/>
          <p:cNvPicPr preferRelativeResize="0"/>
          <p:nvPr/>
        </p:nvPicPr>
        <p:blipFill rotWithShape="1">
          <a:blip r:embed="rId2">
            <a:alphaModFix/>
          </a:blip>
          <a:srcRect l="5767" t="29553" b="29557"/>
          <a:stretch/>
        </p:blipFill>
        <p:spPr>
          <a:xfrm rot="10800000" flipH="1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ea)">
  <p:cSld name="TITLE_AND_TWO_COLUMNS_2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body" idx="1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body" idx="2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7" name="Google Shape;207;p35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ky)">
  <p:cSld name="TITLE_AND_TWO_COLUMNS_2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6"/>
          <p:cNvSpPr txBox="1">
            <a:spLocks noGrp="1"/>
          </p:cNvSpPr>
          <p:nvPr>
            <p:ph type="body" idx="1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36"/>
          <p:cNvSpPr txBox="1">
            <a:spLocks noGrp="1"/>
          </p:cNvSpPr>
          <p:nvPr>
            <p:ph type="body" idx="2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2" name="Google Shape;212;p36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36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4" name="Google Shape;214;p36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leaf)">
  <p:cSld name="TITLE_AND_TWO_COLUMNS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7"/>
          <p:cNvSpPr txBox="1">
            <a:spLocks noGrp="1"/>
          </p:cNvSpPr>
          <p:nvPr>
            <p:ph type="body" idx="1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body" idx="2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19" name="Google Shape;219;p37"/>
          <p:cNvSpPr txBox="1">
            <a:spLocks noGrp="1"/>
          </p:cNvSpPr>
          <p:nvPr>
            <p:ph type="body" idx="3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20" name="Google Shape;220;p37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7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2" name="Google Shape;222;p37"/>
          <p:cNvPicPr preferRelativeResize="0"/>
          <p:nvPr/>
        </p:nvPicPr>
        <p:blipFill rotWithShape="1">
          <a:blip r:embed="rId2">
            <a:alphaModFix/>
          </a:blip>
          <a:srcRect l="5767" t="29553" b="29557"/>
          <a:stretch/>
        </p:blipFill>
        <p:spPr>
          <a:xfrm rot="10800000" flipH="1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ea)">
  <p:cSld name="TITLE_AND_TWO_COLUMNS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8"/>
          <p:cNvSpPr txBox="1">
            <a:spLocks noGrp="1"/>
          </p:cNvSpPr>
          <p:nvPr>
            <p:ph type="body" idx="1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26" name="Google Shape;226;p38"/>
          <p:cNvSpPr txBox="1">
            <a:spLocks noGrp="1"/>
          </p:cNvSpPr>
          <p:nvPr>
            <p:ph type="body" idx="2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27" name="Google Shape;227;p38"/>
          <p:cNvSpPr txBox="1">
            <a:spLocks noGrp="1"/>
          </p:cNvSpPr>
          <p:nvPr>
            <p:ph type="body" idx="3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38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0" name="Google Shape;230;p38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ky)">
  <p:cSld name="TITLE_AND_TWO_COLUMNS_1_1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9"/>
          <p:cNvSpPr txBox="1">
            <a:spLocks noGrp="1"/>
          </p:cNvSpPr>
          <p:nvPr>
            <p:ph type="body" idx="1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34" name="Google Shape;234;p39"/>
          <p:cNvSpPr txBox="1">
            <a:spLocks noGrp="1"/>
          </p:cNvSpPr>
          <p:nvPr>
            <p:ph type="body" idx="2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35" name="Google Shape;235;p39"/>
          <p:cNvSpPr txBox="1">
            <a:spLocks noGrp="1"/>
          </p:cNvSpPr>
          <p:nvPr>
            <p:ph type="body" idx="3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36" name="Google Shape;236;p39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39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8" name="Google Shape;238;p39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0"/>
          <p:cNvSpPr txBox="1">
            <a:spLocks noGrp="1"/>
          </p:cNvSpPr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40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</a:lstStyle>
          <a:p>
            <a:endParaRPr/>
          </a:p>
        </p:txBody>
      </p:sp>
      <p:sp>
        <p:nvSpPr>
          <p:cNvPr id="245" name="Google Shape;245;p41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41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APTION_ONLY_1">
    <p:bg>
      <p:bgPr>
        <a:solidFill>
          <a:schemeClr val="lt2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chemeClr val="lt1"/>
                </a:solidFill>
              </a:defRPr>
            </a:lvl1pPr>
            <a:lvl2pPr lvl="1" algn="ctr" rtl="0">
              <a:buNone/>
              <a:defRPr>
                <a:solidFill>
                  <a:schemeClr val="lt1"/>
                </a:solidFill>
              </a:defRPr>
            </a:lvl2pPr>
            <a:lvl3pPr lvl="2" algn="ctr" rtl="0">
              <a:buNone/>
              <a:defRPr>
                <a:solidFill>
                  <a:schemeClr val="lt1"/>
                </a:solidFill>
              </a:defRPr>
            </a:lvl3pPr>
            <a:lvl4pPr lvl="3" algn="ctr" rtl="0">
              <a:buNone/>
              <a:defRPr>
                <a:solidFill>
                  <a:schemeClr val="lt1"/>
                </a:solidFill>
              </a:defRPr>
            </a:lvl4pPr>
            <a:lvl5pPr lvl="4" algn="ctr" rtl="0">
              <a:buNone/>
              <a:defRPr>
                <a:solidFill>
                  <a:schemeClr val="lt1"/>
                </a:solidFill>
              </a:defRPr>
            </a:lvl5pPr>
            <a:lvl6pPr lvl="5" algn="ctr" rtl="0">
              <a:buNone/>
              <a:defRPr>
                <a:solidFill>
                  <a:schemeClr val="lt1"/>
                </a:solidFill>
              </a:defRPr>
            </a:lvl6pPr>
            <a:lvl7pPr lvl="6" algn="ctr" rtl="0">
              <a:buNone/>
              <a:defRPr>
                <a:solidFill>
                  <a:schemeClr val="lt1"/>
                </a:solidFill>
              </a:defRPr>
            </a:lvl7pPr>
            <a:lvl8pPr lvl="7" algn="ctr" rtl="0">
              <a:buNone/>
              <a:defRPr>
                <a:solidFill>
                  <a:schemeClr val="lt1"/>
                </a:solidFill>
              </a:defRPr>
            </a:lvl8pPr>
            <a:lvl9pPr lvl="8" algn="ctr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42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leaf)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3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8EC641">
              <a:alpha val="8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3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sky)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689EE1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4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sea)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5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rtl="0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 rtl="0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 rtl="0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 rtl="0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 rtl="0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 rtl="0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 rtl="0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 rtl="0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◍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6"/>
          <p:cNvPicPr preferRelativeResize="0"/>
          <p:nvPr/>
        </p:nvPicPr>
        <p:blipFill rotWithShape="1">
          <a:blip r:embed="rId3">
            <a:alphaModFix/>
          </a:blip>
          <a:srcRect l="932" r="942"/>
          <a:stretch/>
        </p:blipFill>
        <p:spPr>
          <a:xfrm>
            <a:off x="224471" y="446550"/>
            <a:ext cx="4608989" cy="4696974"/>
          </a:xfrm>
          <a:custGeom>
            <a:avLst/>
            <a:gdLst/>
            <a:ahLst/>
            <a:cxnLst/>
            <a:rect l="l" t="t" r="r" b="b"/>
            <a:pathLst>
              <a:path w="21061" h="21600" extrusionOk="0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64" name="Google Shape;26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2650" y="488350"/>
            <a:ext cx="3564655" cy="267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6"/>
          <p:cNvSpPr txBox="1"/>
          <p:nvPr/>
        </p:nvSpPr>
        <p:spPr>
          <a:xfrm>
            <a:off x="4034050" y="3239475"/>
            <a:ext cx="5001300" cy="15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BCF63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Recycling Application Prototype I</a:t>
            </a:r>
            <a:endParaRPr sz="4800">
              <a:solidFill>
                <a:srgbClr val="9BCF63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5"/>
          <p:cNvSpPr txBox="1">
            <a:spLocks noGrp="1"/>
          </p:cNvSpPr>
          <p:nvPr>
            <p:ph type="body" idx="4294967295"/>
          </p:nvPr>
        </p:nvSpPr>
        <p:spPr>
          <a:xfrm>
            <a:off x="4712625" y="489750"/>
            <a:ext cx="2911800" cy="4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Main Screen</a:t>
            </a:r>
            <a:endParaRPr sz="3000">
              <a:solidFill>
                <a:srgbClr val="51B148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700"/>
              <a:buChar char="⊷"/>
            </a:pPr>
            <a:r>
              <a:rPr lang="en" sz="1700">
                <a:solidFill>
                  <a:srgbClr val="FFFFFF"/>
                </a:solidFill>
              </a:rPr>
              <a:t>Augmented Reality Design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⊷"/>
            </a:pPr>
            <a:r>
              <a:rPr lang="en" sz="1700">
                <a:solidFill>
                  <a:srgbClr val="FFFFFF"/>
                </a:solidFill>
              </a:rPr>
              <a:t>Large Camera view, with an Analyze, Search, and Flash toggle.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⊷"/>
            </a:pPr>
            <a:r>
              <a:rPr lang="en" sz="1700">
                <a:solidFill>
                  <a:srgbClr val="FFFFFF"/>
                </a:solidFill>
              </a:rPr>
              <a:t>Bar Menu along the top, with Settings, Info, and Rewards menu access.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⊷"/>
            </a:pPr>
            <a:r>
              <a:rPr lang="en" sz="1700">
                <a:solidFill>
                  <a:srgbClr val="FFFFFF"/>
                </a:solidFill>
              </a:rPr>
              <a:t>Analyze button will display disposal information.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372" name="Google Shape;372;p5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73" name="Google Shape;37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575" y="1868150"/>
            <a:ext cx="1557675" cy="29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9988" y="643749"/>
            <a:ext cx="2229912" cy="41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6"/>
          <p:cNvSpPr txBox="1">
            <a:spLocks noGrp="1"/>
          </p:cNvSpPr>
          <p:nvPr>
            <p:ph type="body" idx="4294967295"/>
          </p:nvPr>
        </p:nvSpPr>
        <p:spPr>
          <a:xfrm>
            <a:off x="4712625" y="489750"/>
            <a:ext cx="2911800" cy="4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Internal Settings</a:t>
            </a:r>
            <a:endParaRPr sz="3000">
              <a:solidFill>
                <a:srgbClr val="51B148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⊷"/>
            </a:pPr>
            <a:r>
              <a:rPr lang="en" sz="1800">
                <a:solidFill>
                  <a:srgbClr val="FFFFFF"/>
                </a:solidFill>
              </a:rPr>
              <a:t>Options for Rewards Tracking.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⊷"/>
            </a:pPr>
            <a:r>
              <a:rPr lang="en" sz="1800">
                <a:solidFill>
                  <a:srgbClr val="FFFFFF"/>
                </a:solidFill>
              </a:rPr>
              <a:t>Basic system access.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⊷"/>
            </a:pPr>
            <a:r>
              <a:rPr lang="en" sz="1800">
                <a:solidFill>
                  <a:srgbClr val="FFFFFF"/>
                </a:solidFill>
              </a:rPr>
              <a:t>Language selector.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⊷"/>
            </a:pPr>
            <a:r>
              <a:rPr lang="en" sz="1800">
                <a:solidFill>
                  <a:srgbClr val="FFFFFF"/>
                </a:solidFill>
              </a:rPr>
              <a:t>Geo-map capability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80" name="Google Shape;380;p5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81" name="Google Shape;38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775" y="243325"/>
            <a:ext cx="2486075" cy="465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7"/>
          <p:cNvSpPr txBox="1">
            <a:spLocks noGrp="1"/>
          </p:cNvSpPr>
          <p:nvPr>
            <p:ph type="body" idx="4294967295"/>
          </p:nvPr>
        </p:nvSpPr>
        <p:spPr>
          <a:xfrm>
            <a:off x="1981000" y="135675"/>
            <a:ext cx="5684700" cy="20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Information Menu</a:t>
            </a:r>
            <a:endParaRPr sz="3000">
              <a:solidFill>
                <a:srgbClr val="51B148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⊷"/>
            </a:pPr>
            <a:r>
              <a:rPr lang="en" sz="1800">
                <a:solidFill>
                  <a:srgbClr val="FFFFFF"/>
                </a:solidFill>
              </a:rPr>
              <a:t>Relevant statistics regarding waste disposal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⊷"/>
            </a:pPr>
            <a:r>
              <a:rPr lang="en" sz="1800">
                <a:solidFill>
                  <a:srgbClr val="FFFFFF"/>
                </a:solidFill>
              </a:rPr>
              <a:t>A collection schedule relevant to your location.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⊷"/>
            </a:pPr>
            <a:r>
              <a:rPr lang="en" sz="1800">
                <a:solidFill>
                  <a:srgbClr val="FFFFFF"/>
                </a:solidFill>
              </a:rPr>
              <a:t>A tutorial video for new users of the app.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⊷"/>
            </a:pPr>
            <a:r>
              <a:rPr lang="en" sz="1800">
                <a:solidFill>
                  <a:srgbClr val="FFFFFF"/>
                </a:solidFill>
              </a:rPr>
              <a:t>A FAQ’s link.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87" name="Google Shape;387;p5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88" name="Google Shape;38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00" y="2420750"/>
            <a:ext cx="1404006" cy="25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2075" y="2420750"/>
            <a:ext cx="1362675" cy="257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2425" y="2426813"/>
            <a:ext cx="1362675" cy="256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3025" y="2426825"/>
            <a:ext cx="1332158" cy="256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53100" y="2420750"/>
            <a:ext cx="1332150" cy="254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8"/>
          <p:cNvSpPr txBox="1">
            <a:spLocks noGrp="1"/>
          </p:cNvSpPr>
          <p:nvPr>
            <p:ph type="body" idx="4294967295"/>
          </p:nvPr>
        </p:nvSpPr>
        <p:spPr>
          <a:xfrm>
            <a:off x="4712625" y="489750"/>
            <a:ext cx="2911800" cy="4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Rewards Screen</a:t>
            </a:r>
            <a:endParaRPr sz="3000">
              <a:solidFill>
                <a:srgbClr val="51B148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⊷"/>
            </a:pPr>
            <a:r>
              <a:rPr lang="en" sz="1800">
                <a:solidFill>
                  <a:srgbClr val="FFFFFF"/>
                </a:solidFill>
              </a:rPr>
              <a:t>Leaderboard</a:t>
            </a:r>
            <a:endParaRPr sz="1800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⊶"/>
            </a:pPr>
            <a:r>
              <a:rPr lang="en" sz="1400">
                <a:solidFill>
                  <a:srgbClr val="FFFFFF"/>
                </a:solidFill>
              </a:rPr>
              <a:t>All users</a:t>
            </a:r>
            <a:endParaRPr sz="1400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⊶"/>
            </a:pPr>
            <a:r>
              <a:rPr lang="en" sz="1400">
                <a:solidFill>
                  <a:srgbClr val="FFFFFF"/>
                </a:solidFill>
              </a:rPr>
              <a:t>Friends</a:t>
            </a:r>
            <a:endParaRPr sz="1400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⊶"/>
            </a:pPr>
            <a:r>
              <a:rPr lang="en" sz="1400">
                <a:solidFill>
                  <a:srgbClr val="FFFFFF"/>
                </a:solidFill>
              </a:rPr>
              <a:t>Households</a:t>
            </a:r>
            <a:endParaRPr sz="14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⊷"/>
            </a:pPr>
            <a:r>
              <a:rPr lang="en" sz="1800">
                <a:solidFill>
                  <a:srgbClr val="FFFFFF"/>
                </a:solidFill>
              </a:rPr>
              <a:t>Profile</a:t>
            </a:r>
            <a:endParaRPr sz="1800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⊶"/>
            </a:pPr>
            <a:r>
              <a:rPr lang="en" sz="1400">
                <a:solidFill>
                  <a:srgbClr val="FFFFFF"/>
                </a:solidFill>
              </a:rPr>
              <a:t>Medals Acquired</a:t>
            </a:r>
            <a:endParaRPr sz="1400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⊶"/>
            </a:pPr>
            <a:r>
              <a:rPr lang="en" sz="1400">
                <a:solidFill>
                  <a:srgbClr val="FFFFFF"/>
                </a:solidFill>
              </a:rPr>
              <a:t>Total Points</a:t>
            </a:r>
            <a:endParaRPr sz="14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⊷"/>
            </a:pPr>
            <a:r>
              <a:rPr lang="en" sz="1800">
                <a:solidFill>
                  <a:srgbClr val="FFFFFF"/>
                </a:solidFill>
              </a:rPr>
              <a:t>Recycling History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⊷"/>
            </a:pPr>
            <a:r>
              <a:rPr lang="en" sz="1800">
                <a:solidFill>
                  <a:srgbClr val="FFFFFF"/>
                </a:solidFill>
              </a:rPr>
              <a:t>Friends</a:t>
            </a:r>
            <a:endParaRPr sz="1800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⊶"/>
            </a:pPr>
            <a:r>
              <a:rPr lang="en" sz="1400">
                <a:solidFill>
                  <a:srgbClr val="FFFFFF"/>
                </a:solidFill>
              </a:rPr>
              <a:t>Add and view your friends stats.</a:t>
            </a:r>
            <a:endParaRPr sz="14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⊷"/>
            </a:pPr>
            <a:r>
              <a:rPr lang="en" sz="1800">
                <a:solidFill>
                  <a:srgbClr val="FFFFFF"/>
                </a:solidFill>
              </a:rPr>
              <a:t>Household</a:t>
            </a:r>
            <a:endParaRPr sz="1800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⊶"/>
            </a:pPr>
            <a:r>
              <a:rPr lang="en" sz="1400">
                <a:solidFill>
                  <a:srgbClr val="FFFFFF"/>
                </a:solidFill>
              </a:rPr>
              <a:t>Add friends or family to a household to compete against other households.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398" name="Google Shape;398;p5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99" name="Google Shape;39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951" y="297150"/>
            <a:ext cx="2363963" cy="454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Questions</a:t>
            </a:r>
            <a:endParaRPr/>
          </a:p>
        </p:txBody>
      </p:sp>
      <p:sp>
        <p:nvSpPr>
          <p:cNvPr id="405" name="Google Shape;405;p5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406" name="Google Shape;406;p59"/>
          <p:cNvPicPr preferRelativeResize="0"/>
          <p:nvPr/>
        </p:nvPicPr>
        <p:blipFill rotWithShape="1">
          <a:blip r:embed="rId3">
            <a:alphaModFix/>
          </a:blip>
          <a:srcRect l="28120" r="28120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07" name="Google Shape;407;p59"/>
          <p:cNvSpPr txBox="1">
            <a:spLocks noGrp="1"/>
          </p:cNvSpPr>
          <p:nvPr>
            <p:ph type="body" idx="4294967295"/>
          </p:nvPr>
        </p:nvSpPr>
        <p:spPr>
          <a:xfrm>
            <a:off x="3498725" y="1584125"/>
            <a:ext cx="55158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⊷"/>
            </a:pPr>
            <a:r>
              <a:rPr lang="en" sz="2000"/>
              <a:t>What rewards do you recommend offering to application users?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⊷"/>
            </a:pPr>
            <a:r>
              <a:rPr lang="en" sz="2000"/>
              <a:t>Are the menu options/screens sufficient enough for this application to be appealing to users?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⊷"/>
            </a:pPr>
            <a:r>
              <a:rPr lang="en" sz="2000"/>
              <a:t>Does it seem user friendly?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⊷"/>
            </a:pPr>
            <a:r>
              <a:rPr lang="en" sz="2000"/>
              <a:t>Are there any improvements you recommend we make?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⊷"/>
            </a:pPr>
            <a:r>
              <a:rPr lang="en" sz="2000"/>
              <a:t>Any additional comments?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0"/>
          <p:cNvSpPr txBox="1">
            <a:spLocks noGrp="1"/>
          </p:cNvSpPr>
          <p:nvPr>
            <p:ph type="body" idx="4294967295"/>
          </p:nvPr>
        </p:nvSpPr>
        <p:spPr>
          <a:xfrm>
            <a:off x="1715550" y="1721325"/>
            <a:ext cx="5712900" cy="12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THANK YOU FOR YOUR TIME </a:t>
            </a:r>
            <a:endParaRPr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</a:rPr>
              <a:t>Any feedback or questions?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413" name="Google Shape;413;p60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414" name="Google Shape;414;p60"/>
          <p:cNvGrpSpPr/>
          <p:nvPr/>
        </p:nvGrpSpPr>
        <p:grpSpPr>
          <a:xfrm>
            <a:off x="3880716" y="3066657"/>
            <a:ext cx="1382549" cy="1246409"/>
            <a:chOff x="5975075" y="2327500"/>
            <a:chExt cx="420100" cy="388350"/>
          </a:xfrm>
        </p:grpSpPr>
        <p:sp>
          <p:nvSpPr>
            <p:cNvPr id="415" name="Google Shape;415;p60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0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7" name="Google Shape;41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8725" y="291400"/>
            <a:ext cx="1906546" cy="142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7"/>
          <p:cNvSpPr txBox="1">
            <a:spLocks noGrp="1"/>
          </p:cNvSpPr>
          <p:nvPr>
            <p:ph type="title"/>
          </p:nvPr>
        </p:nvSpPr>
        <p:spPr>
          <a:xfrm>
            <a:off x="3292700" y="317700"/>
            <a:ext cx="26151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Our Team</a:t>
            </a:r>
            <a:endParaRPr sz="3000"/>
          </a:p>
        </p:txBody>
      </p:sp>
      <p:sp>
        <p:nvSpPr>
          <p:cNvPr id="271" name="Google Shape;271;p47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72" name="Google Shape;272;p47"/>
          <p:cNvPicPr preferRelativeResize="0"/>
          <p:nvPr/>
        </p:nvPicPr>
        <p:blipFill rotWithShape="1">
          <a:blip r:embed="rId3">
            <a:alphaModFix/>
          </a:blip>
          <a:srcRect l="25507" t="13419" r="1760" b="53568"/>
          <a:stretch/>
        </p:blipFill>
        <p:spPr>
          <a:xfrm>
            <a:off x="399300" y="2257650"/>
            <a:ext cx="1294800" cy="1283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3" name="Google Shape;273;p47"/>
          <p:cNvPicPr preferRelativeResize="0"/>
          <p:nvPr/>
        </p:nvPicPr>
        <p:blipFill rotWithShape="1">
          <a:blip r:embed="rId4">
            <a:alphaModFix/>
          </a:blip>
          <a:srcRect l="24462" t="9386" r="13733" b="44668"/>
          <a:stretch/>
        </p:blipFill>
        <p:spPr>
          <a:xfrm>
            <a:off x="2117164" y="2257650"/>
            <a:ext cx="1294800" cy="128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4" name="Google Shape;274;p47"/>
          <p:cNvSpPr txBox="1"/>
          <p:nvPr/>
        </p:nvSpPr>
        <p:spPr>
          <a:xfrm>
            <a:off x="2117175" y="3652574"/>
            <a:ext cx="129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Monica Harada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BASc. Electrical Engineering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5" name="Google Shape;275;p47"/>
          <p:cNvPicPr preferRelativeResize="0"/>
          <p:nvPr/>
        </p:nvPicPr>
        <p:blipFill rotWithShape="1">
          <a:blip r:embed="rId5">
            <a:alphaModFix/>
          </a:blip>
          <a:srcRect l="6458" t="26500" r="-2133" b="24830"/>
          <a:stretch/>
        </p:blipFill>
        <p:spPr>
          <a:xfrm>
            <a:off x="3980612" y="2181450"/>
            <a:ext cx="1266900" cy="139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6" name="Google Shape;276;p47"/>
          <p:cNvPicPr preferRelativeResize="0"/>
          <p:nvPr/>
        </p:nvPicPr>
        <p:blipFill rotWithShape="1">
          <a:blip r:embed="rId6">
            <a:alphaModFix/>
          </a:blip>
          <a:srcRect t="455" b="445"/>
          <a:stretch/>
        </p:blipFill>
        <p:spPr>
          <a:xfrm>
            <a:off x="5715491" y="2257650"/>
            <a:ext cx="1294800" cy="1283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7" name="Google Shape;277;p47"/>
          <p:cNvPicPr preferRelativeResize="0"/>
          <p:nvPr/>
        </p:nvPicPr>
        <p:blipFill rotWithShape="1">
          <a:blip r:embed="rId7">
            <a:alphaModFix/>
          </a:blip>
          <a:srcRect l="24316"/>
          <a:stretch/>
        </p:blipFill>
        <p:spPr>
          <a:xfrm rot="10800000">
            <a:off x="7449902" y="2257650"/>
            <a:ext cx="1294800" cy="1283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8" name="Google Shape;278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84063" y="771675"/>
            <a:ext cx="1859970" cy="139499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7"/>
          <p:cNvSpPr txBox="1"/>
          <p:nvPr/>
        </p:nvSpPr>
        <p:spPr>
          <a:xfrm>
            <a:off x="399300" y="3652574"/>
            <a:ext cx="129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Branden Leung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BASc. Electrical Engineering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47"/>
          <p:cNvSpPr txBox="1"/>
          <p:nvPr/>
        </p:nvSpPr>
        <p:spPr>
          <a:xfrm>
            <a:off x="3952850" y="3652574"/>
            <a:ext cx="129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Ethan Leung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BASc. Electrical Engineering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47"/>
          <p:cNvSpPr txBox="1"/>
          <p:nvPr/>
        </p:nvSpPr>
        <p:spPr>
          <a:xfrm>
            <a:off x="5577950" y="3652575"/>
            <a:ext cx="156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Alexander Fournier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BASc. Chemical Engineering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47"/>
          <p:cNvSpPr txBox="1"/>
          <p:nvPr/>
        </p:nvSpPr>
        <p:spPr>
          <a:xfrm>
            <a:off x="7506400" y="3652574"/>
            <a:ext cx="129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Keera Moretti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BASc. Chemical Engineering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8"/>
          <p:cNvSpPr txBox="1">
            <a:spLocks noGrp="1"/>
          </p:cNvSpPr>
          <p:nvPr>
            <p:ph type="ctrTitle"/>
          </p:nvPr>
        </p:nvSpPr>
        <p:spPr>
          <a:xfrm>
            <a:off x="884075" y="2166316"/>
            <a:ext cx="56601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288" name="Google Shape;288;p48"/>
          <p:cNvSpPr txBox="1">
            <a:spLocks noGrp="1"/>
          </p:cNvSpPr>
          <p:nvPr>
            <p:ph type="subTitle" idx="1"/>
          </p:nvPr>
        </p:nvSpPr>
        <p:spPr>
          <a:xfrm>
            <a:off x="884075" y="2725775"/>
            <a:ext cx="6961500" cy="22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Misplacement of waste into the incorrect bins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Resulting in inefficient recycling and overflow of landfills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Improper recycling 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Cross contamination of garbage and recycled products ending up in the incorrect facility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Negative environmental impacts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89" name="Google Shape;289;p48"/>
          <p:cNvSpPr txBox="1">
            <a:spLocks noGrp="1"/>
          </p:cNvSpPr>
          <p:nvPr>
            <p:ph type="sldNum" idx="4294967295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90" name="Google Shape;290;p48"/>
          <p:cNvSpPr/>
          <p:nvPr/>
        </p:nvSpPr>
        <p:spPr>
          <a:xfrm>
            <a:off x="4097280" y="2319219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>
            <a:spLocks noGrp="1"/>
          </p:cNvSpPr>
          <p:nvPr>
            <p:ph type="ctrTitle"/>
          </p:nvPr>
        </p:nvSpPr>
        <p:spPr>
          <a:xfrm>
            <a:off x="5349175" y="1875500"/>
            <a:ext cx="3516600" cy="12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Client Needs</a:t>
            </a:r>
            <a:endParaRPr sz="5000"/>
          </a:p>
        </p:txBody>
      </p:sp>
      <p:sp>
        <p:nvSpPr>
          <p:cNvPr id="296" name="Google Shape;296;p49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What we gathered from the first client meeting</a:t>
            </a:r>
            <a:endParaRPr sz="2200"/>
          </a:p>
        </p:txBody>
      </p:sp>
      <p:pic>
        <p:nvPicPr>
          <p:cNvPr id="297" name="Google Shape;297;p49"/>
          <p:cNvPicPr preferRelativeResize="0"/>
          <p:nvPr/>
        </p:nvPicPr>
        <p:blipFill rotWithShape="1">
          <a:blip r:embed="rId3">
            <a:alphaModFix/>
          </a:blip>
          <a:srcRect l="8436" r="8444"/>
          <a:stretch/>
        </p:blipFill>
        <p:spPr>
          <a:xfrm>
            <a:off x="2125100" y="448629"/>
            <a:ext cx="2708355" cy="3258307"/>
          </a:xfrm>
          <a:custGeom>
            <a:avLst/>
            <a:gdLst/>
            <a:ahLst/>
            <a:cxnLst/>
            <a:rect l="l" t="t" r="r" b="b"/>
            <a:pathLst>
              <a:path w="18313" h="19923" extrusionOk="0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>
            <a:spLocks noGrp="1"/>
          </p:cNvSpPr>
          <p:nvPr>
            <p:ph type="title"/>
          </p:nvPr>
        </p:nvSpPr>
        <p:spPr>
          <a:xfrm>
            <a:off x="19376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Interpreted Needs</a:t>
            </a:r>
            <a:endParaRPr sz="3600"/>
          </a:p>
        </p:txBody>
      </p:sp>
      <p:sp>
        <p:nvSpPr>
          <p:cNvPr id="303" name="Google Shape;303;p50"/>
          <p:cNvSpPr txBox="1"/>
          <p:nvPr/>
        </p:nvSpPr>
        <p:spPr>
          <a:xfrm>
            <a:off x="3179475" y="1516225"/>
            <a:ext cx="3669600" cy="3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Needs Priority</a:t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"/>
              <a:buAutoNum type="arabicPeriod"/>
            </a:pPr>
            <a:r>
              <a:rPr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Categorize and differentiate different types of garbage into their recycling categories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"/>
              <a:buAutoNum type="arabicPeriod"/>
            </a:pPr>
            <a:r>
              <a:rPr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Application to have a 95% accuracy/success rate when analyzing a garbage item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"/>
              <a:buAutoNum type="arabicPeriod"/>
            </a:pPr>
            <a:r>
              <a:rPr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User friendly, widely available and targeted towards all mobile device users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"/>
              <a:buAutoNum type="arabicPeriod"/>
            </a:pPr>
            <a:r>
              <a:rPr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Must comply with recycling regulations for the city of Ottawa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"/>
              <a:buAutoNum type="arabicPeriod"/>
            </a:pPr>
            <a:r>
              <a:rPr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Cost effective solution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50"/>
          <p:cNvSpPr txBox="1"/>
          <p:nvPr/>
        </p:nvSpPr>
        <p:spPr>
          <a:xfrm>
            <a:off x="2790575" y="1458700"/>
            <a:ext cx="3400500" cy="3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50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1"/>
          <p:cNvSpPr txBox="1">
            <a:spLocks noGrp="1"/>
          </p:cNvSpPr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Progression</a:t>
            </a:r>
            <a:endParaRPr/>
          </a:p>
        </p:txBody>
      </p:sp>
      <p:sp>
        <p:nvSpPr>
          <p:cNvPr id="311" name="Google Shape;311;p51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12" name="Google Shape;312;p51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51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51"/>
          <p:cNvSpPr/>
          <p:nvPr/>
        </p:nvSpPr>
        <p:spPr>
          <a:xfrm rot="8100000">
            <a:off x="1855667" y="1772729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51"/>
          <p:cNvSpPr/>
          <p:nvPr/>
        </p:nvSpPr>
        <p:spPr>
          <a:xfrm>
            <a:off x="1955989" y="1866499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51"/>
          <p:cNvSpPr/>
          <p:nvPr/>
        </p:nvSpPr>
        <p:spPr>
          <a:xfrm rot="8100000">
            <a:off x="3883742" y="1772729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51"/>
          <p:cNvSpPr/>
          <p:nvPr/>
        </p:nvSpPr>
        <p:spPr>
          <a:xfrm>
            <a:off x="3984064" y="1866499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51"/>
          <p:cNvSpPr/>
          <p:nvPr/>
        </p:nvSpPr>
        <p:spPr>
          <a:xfrm rot="8100000">
            <a:off x="5911817" y="1772729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51"/>
          <p:cNvSpPr/>
          <p:nvPr/>
        </p:nvSpPr>
        <p:spPr>
          <a:xfrm>
            <a:off x="6012139" y="1866499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51"/>
          <p:cNvSpPr/>
          <p:nvPr/>
        </p:nvSpPr>
        <p:spPr>
          <a:xfrm rot="-2700000">
            <a:off x="6950142" y="3645628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51"/>
          <p:cNvSpPr/>
          <p:nvPr/>
        </p:nvSpPr>
        <p:spPr>
          <a:xfrm flipH="1">
            <a:off x="7050464" y="3752502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51"/>
          <p:cNvSpPr/>
          <p:nvPr/>
        </p:nvSpPr>
        <p:spPr>
          <a:xfrm rot="-2700000">
            <a:off x="4922067" y="3645628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51"/>
          <p:cNvSpPr/>
          <p:nvPr/>
        </p:nvSpPr>
        <p:spPr>
          <a:xfrm flipH="1">
            <a:off x="5022389" y="3752502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51"/>
          <p:cNvSpPr/>
          <p:nvPr/>
        </p:nvSpPr>
        <p:spPr>
          <a:xfrm rot="-2700000">
            <a:off x="2893992" y="3645628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51"/>
          <p:cNvSpPr/>
          <p:nvPr/>
        </p:nvSpPr>
        <p:spPr>
          <a:xfrm flipH="1">
            <a:off x="2994314" y="3752502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51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Gather information from client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51"/>
          <p:cNvSpPr txBox="1"/>
          <p:nvPr/>
        </p:nvSpPr>
        <p:spPr>
          <a:xfrm>
            <a:off x="3355875" y="881875"/>
            <a:ext cx="13905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Concept and design brainstorm individually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5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Start to build and test basic application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51"/>
          <p:cNvSpPr txBox="1"/>
          <p:nvPr/>
        </p:nvSpPr>
        <p:spPr>
          <a:xfrm>
            <a:off x="2320525" y="4063600"/>
            <a:ext cx="14817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Needs and problem statement 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51"/>
          <p:cNvSpPr txBox="1"/>
          <p:nvPr/>
        </p:nvSpPr>
        <p:spPr>
          <a:xfrm>
            <a:off x="4446250" y="4063600"/>
            <a:ext cx="1286400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Concept and design elimination, organization, refinement with group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51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Finished Product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2"/>
          <p:cNvSpPr/>
          <p:nvPr/>
        </p:nvSpPr>
        <p:spPr>
          <a:xfrm>
            <a:off x="514725" y="9425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52"/>
          <p:cNvSpPr txBox="1">
            <a:spLocks noGrp="1"/>
          </p:cNvSpPr>
          <p:nvPr>
            <p:ph type="title" idx="4294967295"/>
          </p:nvPr>
        </p:nvSpPr>
        <p:spPr>
          <a:xfrm>
            <a:off x="457200" y="334009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USER STATISTICS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8" name="Google Shape;338;p52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39" name="Google Shape;339;p52"/>
          <p:cNvSpPr txBox="1">
            <a:spLocks noGrp="1"/>
          </p:cNvSpPr>
          <p:nvPr>
            <p:ph type="ctrTitle" idx="4294967295"/>
          </p:nvPr>
        </p:nvSpPr>
        <p:spPr>
          <a:xfrm>
            <a:off x="714388" y="7288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>
                <a:solidFill>
                  <a:srgbClr val="FFFFFF"/>
                </a:solidFill>
              </a:rPr>
              <a:t>5,200,000,000 </a:t>
            </a:r>
            <a:r>
              <a:rPr lang="en" sz="3000" b="0">
                <a:solidFill>
                  <a:srgbClr val="FFFFFF"/>
                </a:solidFill>
              </a:rPr>
              <a:t>mobile users</a:t>
            </a:r>
            <a:endParaRPr sz="3000" b="0">
              <a:solidFill>
                <a:srgbClr val="FFFFFF"/>
              </a:solidFill>
            </a:endParaRPr>
          </a:p>
        </p:txBody>
      </p:sp>
      <p:sp>
        <p:nvSpPr>
          <p:cNvPr id="340" name="Google Shape;340;p52"/>
          <p:cNvSpPr txBox="1">
            <a:spLocks noGrp="1"/>
          </p:cNvSpPr>
          <p:nvPr>
            <p:ph type="ctrTitle" idx="4294967295"/>
          </p:nvPr>
        </p:nvSpPr>
        <p:spPr>
          <a:xfrm>
            <a:off x="685788" y="21243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>
                <a:solidFill>
                  <a:srgbClr val="FFFFFF"/>
                </a:solidFill>
              </a:rPr>
              <a:t>31,380,000 </a:t>
            </a:r>
            <a:r>
              <a:rPr lang="en" sz="3000" b="0">
                <a:solidFill>
                  <a:srgbClr val="FFFFFF"/>
                </a:solidFill>
              </a:rPr>
              <a:t>mobile users</a:t>
            </a:r>
            <a:endParaRPr sz="3000" b="0">
              <a:solidFill>
                <a:srgbClr val="FFFFFF"/>
              </a:solidFill>
            </a:endParaRPr>
          </a:p>
        </p:txBody>
      </p:sp>
      <p:sp>
        <p:nvSpPr>
          <p:cNvPr id="341" name="Google Shape;341;p52"/>
          <p:cNvSpPr txBox="1">
            <a:spLocks noGrp="1"/>
          </p:cNvSpPr>
          <p:nvPr>
            <p:ph type="ctrTitle" idx="4294967295"/>
          </p:nvPr>
        </p:nvSpPr>
        <p:spPr>
          <a:xfrm>
            <a:off x="3330450" y="1550075"/>
            <a:ext cx="24831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>
                <a:solidFill>
                  <a:srgbClr val="FFFFFF"/>
                </a:solidFill>
              </a:rPr>
              <a:t>World Wide</a:t>
            </a:r>
            <a:endParaRPr sz="400" b="0">
              <a:solidFill>
                <a:srgbClr val="FFFFFF"/>
              </a:solidFill>
            </a:endParaRPr>
          </a:p>
        </p:txBody>
      </p:sp>
      <p:sp>
        <p:nvSpPr>
          <p:cNvPr id="342" name="Google Shape;342;p52"/>
          <p:cNvSpPr txBox="1">
            <a:spLocks noGrp="1"/>
          </p:cNvSpPr>
          <p:nvPr>
            <p:ph type="ctrTitle" idx="4294967295"/>
          </p:nvPr>
        </p:nvSpPr>
        <p:spPr>
          <a:xfrm>
            <a:off x="3330450" y="2953300"/>
            <a:ext cx="24831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>
                <a:solidFill>
                  <a:srgbClr val="FFFFFF"/>
                </a:solidFill>
              </a:rPr>
              <a:t>In Canada</a:t>
            </a:r>
            <a:endParaRPr sz="400" b="0">
              <a:solidFill>
                <a:srgbClr val="FFFFFF"/>
              </a:solidFill>
            </a:endParaRPr>
          </a:p>
        </p:txBody>
      </p:sp>
      <p:sp>
        <p:nvSpPr>
          <p:cNvPr id="343" name="Google Shape;343;p52"/>
          <p:cNvSpPr txBox="1">
            <a:spLocks noGrp="1"/>
          </p:cNvSpPr>
          <p:nvPr>
            <p:ph type="ctrTitle" idx="4294967295"/>
          </p:nvPr>
        </p:nvSpPr>
        <p:spPr>
          <a:xfrm>
            <a:off x="685788" y="34618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>
                <a:solidFill>
                  <a:srgbClr val="FFFFFF"/>
                </a:solidFill>
              </a:rPr>
              <a:t>80% </a:t>
            </a:r>
            <a:r>
              <a:rPr lang="en" sz="3000" b="0">
                <a:solidFill>
                  <a:srgbClr val="FFFFFF"/>
                </a:solidFill>
              </a:rPr>
              <a:t>items in landfills</a:t>
            </a:r>
            <a:endParaRPr sz="3000" b="0">
              <a:solidFill>
                <a:srgbClr val="FFFFFF"/>
              </a:solidFill>
            </a:endParaRPr>
          </a:p>
        </p:txBody>
      </p:sp>
      <p:sp>
        <p:nvSpPr>
          <p:cNvPr id="344" name="Google Shape;344;p52"/>
          <p:cNvSpPr txBox="1">
            <a:spLocks noGrp="1"/>
          </p:cNvSpPr>
          <p:nvPr>
            <p:ph type="ctrTitle" idx="4294967295"/>
          </p:nvPr>
        </p:nvSpPr>
        <p:spPr>
          <a:xfrm>
            <a:off x="3359050" y="4301000"/>
            <a:ext cx="24831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>
                <a:solidFill>
                  <a:srgbClr val="FFFFFF"/>
                </a:solidFill>
              </a:rPr>
              <a:t>Can be recycled</a:t>
            </a:r>
            <a:endParaRPr sz="400" b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title"/>
          </p:nvPr>
        </p:nvSpPr>
        <p:spPr>
          <a:xfrm>
            <a:off x="3728700" y="1982675"/>
            <a:ext cx="5415300" cy="9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Dosis"/>
                <a:ea typeface="Dosis"/>
                <a:cs typeface="Dosis"/>
                <a:sym typeface="Dosis"/>
              </a:rPr>
              <a:t>Current Design</a:t>
            </a:r>
            <a:endParaRPr sz="6000"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50" name="Google Shape;350;p5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51" name="Google Shape;351;p53"/>
          <p:cNvPicPr preferRelativeResize="0"/>
          <p:nvPr/>
        </p:nvPicPr>
        <p:blipFill rotWithShape="1">
          <a:blip r:embed="rId3">
            <a:alphaModFix/>
          </a:blip>
          <a:srcRect l="6194" r="6185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352" name="Google Shape;352;p53"/>
          <p:cNvGrpSpPr/>
          <p:nvPr/>
        </p:nvGrpSpPr>
        <p:grpSpPr>
          <a:xfrm>
            <a:off x="7943369" y="3128913"/>
            <a:ext cx="983908" cy="1169199"/>
            <a:chOff x="4539787" y="1011032"/>
            <a:chExt cx="598958" cy="720261"/>
          </a:xfrm>
        </p:grpSpPr>
        <p:sp>
          <p:nvSpPr>
            <p:cNvPr id="353" name="Google Shape;353;p53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53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53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53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53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" name="Google Shape;358;p53"/>
          <p:cNvSpPr txBox="1">
            <a:spLocks noGrp="1"/>
          </p:cNvSpPr>
          <p:nvPr>
            <p:ph type="body" idx="4294967295"/>
          </p:nvPr>
        </p:nvSpPr>
        <p:spPr>
          <a:xfrm>
            <a:off x="4075875" y="2587825"/>
            <a:ext cx="3065400" cy="14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000">
              <a:solidFill>
                <a:srgbClr val="38761D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800"/>
              <a:buChar char="⊷"/>
            </a:pPr>
            <a:r>
              <a:rPr lang="en" sz="1800">
                <a:solidFill>
                  <a:srgbClr val="38761D"/>
                </a:solidFill>
              </a:rPr>
              <a:t>Augmented Reality App</a:t>
            </a:r>
            <a:endParaRPr sz="1800">
              <a:solidFill>
                <a:srgbClr val="38761D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⊷"/>
            </a:pPr>
            <a:r>
              <a:rPr lang="en" sz="1800">
                <a:solidFill>
                  <a:srgbClr val="38761D"/>
                </a:solidFill>
              </a:rPr>
              <a:t>Designed in Unity</a:t>
            </a:r>
            <a:endParaRPr sz="1800">
              <a:solidFill>
                <a:srgbClr val="38761D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⊷"/>
            </a:pPr>
            <a:r>
              <a:rPr lang="en" sz="1800">
                <a:solidFill>
                  <a:srgbClr val="38761D"/>
                </a:solidFill>
              </a:rPr>
              <a:t>Local Database</a:t>
            </a:r>
            <a:endParaRPr sz="18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4"/>
          <p:cNvSpPr txBox="1">
            <a:spLocks noGrp="1"/>
          </p:cNvSpPr>
          <p:nvPr>
            <p:ph type="body" idx="4294967295"/>
          </p:nvPr>
        </p:nvSpPr>
        <p:spPr>
          <a:xfrm>
            <a:off x="4712625" y="489750"/>
            <a:ext cx="3065400" cy="4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Introduction Screen</a:t>
            </a:r>
            <a:endParaRPr sz="3000">
              <a:solidFill>
                <a:srgbClr val="51B148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⊷"/>
            </a:pPr>
            <a:r>
              <a:rPr lang="en" sz="1800">
                <a:solidFill>
                  <a:srgbClr val="FFFFFF"/>
                </a:solidFill>
              </a:rPr>
              <a:t>Minimalist Concept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⊷"/>
            </a:pPr>
            <a:r>
              <a:rPr lang="en" sz="1800">
                <a:solidFill>
                  <a:srgbClr val="FFFFFF"/>
                </a:solidFill>
              </a:rPr>
              <a:t>Team Slogan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⊷"/>
            </a:pPr>
            <a:r>
              <a:rPr lang="en" sz="1800">
                <a:solidFill>
                  <a:srgbClr val="FFFFFF"/>
                </a:solidFill>
              </a:rPr>
              <a:t>Simple Start Button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64" name="Google Shape;364;p54"/>
          <p:cNvSpPr/>
          <p:nvPr/>
        </p:nvSpPr>
        <p:spPr>
          <a:xfrm>
            <a:off x="2095750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65" name="Google Shape;365;p5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66" name="Google Shape;36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400" y="266475"/>
            <a:ext cx="2501400" cy="472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riel template">
  <a:themeElements>
    <a:clrScheme name="Custom 347">
      <a:dk1>
        <a:srgbClr val="666666"/>
      </a:dk1>
      <a:lt1>
        <a:srgbClr val="FFFFFF"/>
      </a:lt1>
      <a:dk2>
        <a:srgbClr val="004430"/>
      </a:dk2>
      <a:lt2>
        <a:srgbClr val="DAE2E6"/>
      </a:lt2>
      <a:accent1>
        <a:srgbClr val="8EC641"/>
      </a:accent1>
      <a:accent2>
        <a:srgbClr val="004430"/>
      </a:accent2>
      <a:accent3>
        <a:srgbClr val="539EB9"/>
      </a:accent3>
      <a:accent4>
        <a:srgbClr val="689EE1"/>
      </a:accent4>
      <a:accent5>
        <a:srgbClr val="999999"/>
      </a:accent5>
      <a:accent6>
        <a:srgbClr val="779B91"/>
      </a:accent6>
      <a:hlink>
        <a:srgbClr val="689EE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Macintosh PowerPoint</Application>
  <PresentationFormat>On-screen Show (16:9)</PresentationFormat>
  <Paragraphs>128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Dosis ExtraLight</vt:lpstr>
      <vt:lpstr>Roboto Slab</vt:lpstr>
      <vt:lpstr>Calibri</vt:lpstr>
      <vt:lpstr>Oxygen</vt:lpstr>
      <vt:lpstr>Dosis</vt:lpstr>
      <vt:lpstr>Arial</vt:lpstr>
      <vt:lpstr>Roboto</vt:lpstr>
      <vt:lpstr>Pontano Sans</vt:lpstr>
      <vt:lpstr>Georgia</vt:lpstr>
      <vt:lpstr>Simple Light</vt:lpstr>
      <vt:lpstr>Solanio template</vt:lpstr>
      <vt:lpstr>Ariel template</vt:lpstr>
      <vt:lpstr>PowerPoint Presentation</vt:lpstr>
      <vt:lpstr>Our Team</vt:lpstr>
      <vt:lpstr>The Problem</vt:lpstr>
      <vt:lpstr> Client Needs</vt:lpstr>
      <vt:lpstr>Interpreted Needs</vt:lpstr>
      <vt:lpstr>Project Progression</vt:lpstr>
      <vt:lpstr>USER STATISTICS</vt:lpstr>
      <vt:lpstr>Current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Monica Harada</cp:lastModifiedBy>
  <cp:revision>1</cp:revision>
  <dcterms:modified xsi:type="dcterms:W3CDTF">2021-03-12T02:20:45Z</dcterms:modified>
</cp:coreProperties>
</file>