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64" r:id="rId4"/>
    <p:sldId id="265" r:id="rId5"/>
    <p:sldId id="266" r:id="rId6"/>
    <p:sldId id="268" r:id="rId7"/>
    <p:sldId id="270" r:id="rId8"/>
    <p:sldId id="272" r:id="rId9"/>
    <p:sldId id="274" r:id="rId10"/>
    <p:sldId id="261" r:id="rId11"/>
    <p:sldId id="269" r:id="rId12"/>
    <p:sldId id="273" r:id="rId13"/>
    <p:sldId id="271" r:id="rId14"/>
    <p:sldId id="277" r:id="rId15"/>
    <p:sldId id="275" r:id="rId16"/>
    <p:sldId id="276" r:id="rId17"/>
    <p:sldId id="25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1B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764B86-0CDB-5840-94EE-A735BC9B7781}" v="3868" dt="2023-04-03T03:25:30.108"/>
    <p1510:client id="{146D3E67-78B0-46B0-A979-977EE5A28650}" v="1255" dt="2023-04-03T01:36:56.261"/>
    <p1510:client id="{2847588C-615D-4B97-9CBA-217F11CA73AD}" v="1230" dt="2023-04-02T21:04:37.100"/>
    <p1510:client id="{BF03A0A1-954B-D69E-AB37-06325EEB11F7}" v="30" dt="2023-04-02T17:49:21.058"/>
    <p1510:client id="{DB30E97D-3213-3AA4-D9F6-761F710C31CD}" v="4" dt="2023-04-03T11:43:11.425"/>
    <p1510:client id="{DC0B4D3C-4850-7AC4-3179-A74363CEC817}" v="374" dt="2023-04-03T00:36:12.879"/>
    <p1510:client id="{EF9CD9D0-05C0-10ED-5FA9-BAEBF5DD3598}" v="656" dt="2023-04-02T17:12:23.4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7.xml" Id="rId8" /><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2.xml" Id="rId3" /><Relationship Type="http://schemas.openxmlformats.org/officeDocument/2006/relationships/viewProps" Target="viewProps.xml" Id="rId21"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slide" Target="slides/slide16.xml" Id="rId17" /><Relationship Type="http://schemas.microsoft.com/office/2015/10/relationships/revisionInfo" Target="revisionInfo.xml" Id="rId25"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presProps" Target="presProps.xml" Id="rId20"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tableStyles" Target="tableStyles.xml" Id="rId23" /><Relationship Type="http://schemas.openxmlformats.org/officeDocument/2006/relationships/slide" Target="slides/slide9.xml" Id="rId10" /><Relationship Type="http://schemas.openxmlformats.org/officeDocument/2006/relationships/notesMaster" Target="notesMasters/notesMaster1.xml" Id="rId19"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theme" Target="theme/theme1.xml" Id="rId22"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EA2AE3-C320-4FEA-AEF9-6BB3140E86F8}" type="datetimeFigureOut">
              <a:rPr lang="en-CA" smtClean="0"/>
              <a:t>2023-04-03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17F6C2-A9E6-470A-BB44-ECA84980FE32}" type="slidenum">
              <a:rPr lang="en-CA" smtClean="0"/>
              <a:t>‹#›</a:t>
            </a:fld>
            <a:endParaRPr lang="en-CA"/>
          </a:p>
        </p:txBody>
      </p:sp>
    </p:spTree>
    <p:extLst>
      <p:ext uri="{BB962C8B-B14F-4D97-AF65-F5344CB8AC3E}">
        <p14:creationId xmlns:p14="http://schemas.microsoft.com/office/powerpoint/2010/main" val="3821815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817F6C2-A9E6-470A-BB44-ECA84980FE32}" type="slidenum">
              <a:rPr lang="en-CA" smtClean="0"/>
              <a:t>1</a:t>
            </a:fld>
            <a:endParaRPr lang="en-CA"/>
          </a:p>
        </p:txBody>
      </p:sp>
    </p:spTree>
    <p:extLst>
      <p:ext uri="{BB962C8B-B14F-4D97-AF65-F5344CB8AC3E}">
        <p14:creationId xmlns:p14="http://schemas.microsoft.com/office/powerpoint/2010/main" val="175987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5"/>
          </p:nvPr>
        </p:nvSpPr>
        <p:spPr/>
        <p:txBody>
          <a:bodyPr/>
          <a:lstStyle/>
          <a:p>
            <a:fld id="{A817F6C2-A9E6-470A-BB44-ECA84980FE32}" type="slidenum">
              <a:rPr lang="en-CA" smtClean="0"/>
              <a:t>10</a:t>
            </a:fld>
            <a:endParaRPr lang="en-CA"/>
          </a:p>
        </p:txBody>
      </p:sp>
    </p:spTree>
    <p:extLst>
      <p:ext uri="{BB962C8B-B14F-4D97-AF65-F5344CB8AC3E}">
        <p14:creationId xmlns:p14="http://schemas.microsoft.com/office/powerpoint/2010/main" val="3006740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terms of the arm and claw, we narrowed down our options to two main concepts: Servo Motor or Dual Gear Design &amp; PVC or Coppers piping. After careful consideration we decided to go with the servo motor design and copper piping as it was determined best suitable for this project and our constraints. </a:t>
            </a:r>
          </a:p>
          <a:p>
            <a:endParaRPr lang="en-US"/>
          </a:p>
          <a:p>
            <a:r>
              <a:rPr lang="en-US"/>
              <a:t>The servo was chosen because although the dual gear design would be effective it would be very hard to design fully on our own in the amount of time we had to create it.  In addition, 3D printing gears from experience is extremely difficult and hard to be precise with.  There were also many past designs on </a:t>
            </a:r>
            <a:r>
              <a:rPr lang="en-US" err="1"/>
              <a:t>makerepo</a:t>
            </a:r>
            <a:r>
              <a:rPr lang="en-US"/>
              <a:t> and online which incorporated the servo idea hence it was a rather trustworthy route to follow.</a:t>
            </a:r>
          </a:p>
          <a:p>
            <a:endParaRPr lang="en-US"/>
          </a:p>
          <a:p>
            <a:r>
              <a:rPr lang="en-US"/>
              <a:t>The coper piping was chosen because it is stronger, sturdier, </a:t>
            </a:r>
            <a:r>
              <a:rPr lang="en-US" err="1"/>
              <a:t>nad</a:t>
            </a:r>
            <a:r>
              <a:rPr lang="en-US"/>
              <a:t> was at the time easier to find at our desired diameters.</a:t>
            </a:r>
          </a:p>
        </p:txBody>
      </p:sp>
      <p:sp>
        <p:nvSpPr>
          <p:cNvPr id="4" name="Slide Number Placeholder 3"/>
          <p:cNvSpPr>
            <a:spLocks noGrp="1"/>
          </p:cNvSpPr>
          <p:nvPr>
            <p:ph type="sldNum" sz="quarter" idx="5"/>
          </p:nvPr>
        </p:nvSpPr>
        <p:spPr/>
        <p:txBody>
          <a:bodyPr/>
          <a:lstStyle/>
          <a:p>
            <a:fld id="{A817F6C2-A9E6-470A-BB44-ECA84980FE32}" type="slidenum">
              <a:rPr lang="en-CA" smtClean="0"/>
              <a:t>13</a:t>
            </a:fld>
            <a:endParaRPr lang="en-CA"/>
          </a:p>
        </p:txBody>
      </p:sp>
    </p:spTree>
    <p:extLst>
      <p:ext uri="{BB962C8B-B14F-4D97-AF65-F5344CB8AC3E}">
        <p14:creationId xmlns:p14="http://schemas.microsoft.com/office/powerpoint/2010/main" val="4152060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817F6C2-A9E6-470A-BB44-ECA84980FE32}" type="slidenum">
              <a:rPr lang="en-CA" smtClean="0"/>
              <a:t>14</a:t>
            </a:fld>
            <a:endParaRPr lang="en-CA"/>
          </a:p>
        </p:txBody>
      </p:sp>
    </p:spTree>
    <p:extLst>
      <p:ext uri="{BB962C8B-B14F-4D97-AF65-F5344CB8AC3E}">
        <p14:creationId xmlns:p14="http://schemas.microsoft.com/office/powerpoint/2010/main" val="3985006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Moving onto lessons learned…</a:t>
            </a:r>
          </a:p>
          <a:p>
            <a:endParaRPr lang="en-CA"/>
          </a:p>
          <a:p>
            <a:r>
              <a:rPr lang="en-CA"/>
              <a:t>It is firstly important that …</a:t>
            </a:r>
          </a:p>
          <a:p>
            <a:endParaRPr lang="en-CA"/>
          </a:p>
          <a:p>
            <a:endParaRPr lang="en-CA"/>
          </a:p>
        </p:txBody>
      </p:sp>
      <p:sp>
        <p:nvSpPr>
          <p:cNvPr id="4" name="Slide Number Placeholder 3"/>
          <p:cNvSpPr>
            <a:spLocks noGrp="1"/>
          </p:cNvSpPr>
          <p:nvPr>
            <p:ph type="sldNum" sz="quarter" idx="5"/>
          </p:nvPr>
        </p:nvSpPr>
        <p:spPr/>
        <p:txBody>
          <a:bodyPr/>
          <a:lstStyle/>
          <a:p>
            <a:fld id="{A817F6C2-A9E6-470A-BB44-ECA84980FE32}" type="slidenum">
              <a:rPr lang="en-CA" smtClean="0"/>
              <a:t>15</a:t>
            </a:fld>
            <a:endParaRPr lang="en-CA"/>
          </a:p>
        </p:txBody>
      </p:sp>
    </p:spTree>
    <p:extLst>
      <p:ext uri="{BB962C8B-B14F-4D97-AF65-F5344CB8AC3E}">
        <p14:creationId xmlns:p14="http://schemas.microsoft.com/office/powerpoint/2010/main" val="3168547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817F6C2-A9E6-470A-BB44-ECA84980FE32}" type="slidenum">
              <a:rPr lang="en-CA" smtClean="0"/>
              <a:t>16</a:t>
            </a:fld>
            <a:endParaRPr lang="en-CA"/>
          </a:p>
        </p:txBody>
      </p:sp>
    </p:spTree>
    <p:extLst>
      <p:ext uri="{BB962C8B-B14F-4D97-AF65-F5344CB8AC3E}">
        <p14:creationId xmlns:p14="http://schemas.microsoft.com/office/powerpoint/2010/main" val="2637417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817F6C2-A9E6-470A-BB44-ECA84980FE32}" type="slidenum">
              <a:rPr lang="en-CA" smtClean="0"/>
              <a:t>17</a:t>
            </a:fld>
            <a:endParaRPr lang="en-CA"/>
          </a:p>
        </p:txBody>
      </p:sp>
    </p:spTree>
    <p:extLst>
      <p:ext uri="{BB962C8B-B14F-4D97-AF65-F5344CB8AC3E}">
        <p14:creationId xmlns:p14="http://schemas.microsoft.com/office/powerpoint/2010/main" val="1567966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817F6C2-A9E6-470A-BB44-ECA84980FE32}" type="slidenum">
              <a:rPr lang="en-CA" smtClean="0"/>
              <a:t>2</a:t>
            </a:fld>
            <a:endParaRPr lang="en-CA"/>
          </a:p>
        </p:txBody>
      </p:sp>
    </p:spTree>
    <p:extLst>
      <p:ext uri="{BB962C8B-B14F-4D97-AF65-F5344CB8AC3E}">
        <p14:creationId xmlns:p14="http://schemas.microsoft.com/office/powerpoint/2010/main" val="4139035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817F6C2-A9E6-470A-BB44-ECA84980FE32}" type="slidenum">
              <a:rPr lang="en-CA" smtClean="0"/>
              <a:t>3</a:t>
            </a:fld>
            <a:endParaRPr lang="en-CA"/>
          </a:p>
        </p:txBody>
      </p:sp>
    </p:spTree>
    <p:extLst>
      <p:ext uri="{BB962C8B-B14F-4D97-AF65-F5344CB8AC3E}">
        <p14:creationId xmlns:p14="http://schemas.microsoft.com/office/powerpoint/2010/main" val="3454265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817F6C2-A9E6-470A-BB44-ECA84980FE32}" type="slidenum">
              <a:rPr lang="en-CA" smtClean="0"/>
              <a:t>4</a:t>
            </a:fld>
            <a:endParaRPr lang="en-CA"/>
          </a:p>
        </p:txBody>
      </p:sp>
    </p:spTree>
    <p:extLst>
      <p:ext uri="{BB962C8B-B14F-4D97-AF65-F5344CB8AC3E}">
        <p14:creationId xmlns:p14="http://schemas.microsoft.com/office/powerpoint/2010/main" val="2926888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817F6C2-A9E6-470A-BB44-ECA84980FE32}" type="slidenum">
              <a:rPr lang="en-CA" smtClean="0"/>
              <a:t>5</a:t>
            </a:fld>
            <a:endParaRPr lang="en-CA"/>
          </a:p>
        </p:txBody>
      </p:sp>
    </p:spTree>
    <p:extLst>
      <p:ext uri="{BB962C8B-B14F-4D97-AF65-F5344CB8AC3E}">
        <p14:creationId xmlns:p14="http://schemas.microsoft.com/office/powerpoint/2010/main" val="3665990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817F6C2-A9E6-470A-BB44-ECA84980FE32}" type="slidenum">
              <a:rPr lang="en-CA" smtClean="0"/>
              <a:t>6</a:t>
            </a:fld>
            <a:endParaRPr lang="en-CA"/>
          </a:p>
        </p:txBody>
      </p:sp>
    </p:spTree>
    <p:extLst>
      <p:ext uri="{BB962C8B-B14F-4D97-AF65-F5344CB8AC3E}">
        <p14:creationId xmlns:p14="http://schemas.microsoft.com/office/powerpoint/2010/main" val="2395315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817F6C2-A9E6-470A-BB44-ECA84980FE32}" type="slidenum">
              <a:rPr lang="en-CA" smtClean="0"/>
              <a:t>7</a:t>
            </a:fld>
            <a:endParaRPr lang="en-CA"/>
          </a:p>
        </p:txBody>
      </p:sp>
    </p:spTree>
    <p:extLst>
      <p:ext uri="{BB962C8B-B14F-4D97-AF65-F5344CB8AC3E}">
        <p14:creationId xmlns:p14="http://schemas.microsoft.com/office/powerpoint/2010/main" val="2419096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5"/>
          </p:nvPr>
        </p:nvSpPr>
        <p:spPr/>
        <p:txBody>
          <a:bodyPr/>
          <a:lstStyle/>
          <a:p>
            <a:fld id="{A817F6C2-A9E6-470A-BB44-ECA84980FE32}" type="slidenum">
              <a:rPr lang="en-CA" smtClean="0"/>
              <a:t>8</a:t>
            </a:fld>
            <a:endParaRPr lang="en-CA"/>
          </a:p>
        </p:txBody>
      </p:sp>
    </p:spTree>
    <p:extLst>
      <p:ext uri="{BB962C8B-B14F-4D97-AF65-F5344CB8AC3E}">
        <p14:creationId xmlns:p14="http://schemas.microsoft.com/office/powerpoint/2010/main" val="107980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5"/>
          </p:nvPr>
        </p:nvSpPr>
        <p:spPr/>
        <p:txBody>
          <a:bodyPr/>
          <a:lstStyle/>
          <a:p>
            <a:fld id="{A817F6C2-A9E6-470A-BB44-ECA84980FE32}" type="slidenum">
              <a:rPr lang="en-CA" smtClean="0"/>
              <a:t>9</a:t>
            </a:fld>
            <a:endParaRPr lang="en-CA"/>
          </a:p>
        </p:txBody>
      </p:sp>
    </p:spTree>
    <p:extLst>
      <p:ext uri="{BB962C8B-B14F-4D97-AF65-F5344CB8AC3E}">
        <p14:creationId xmlns:p14="http://schemas.microsoft.com/office/powerpoint/2010/main" val="3430473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0ED6D-C3AB-6FE0-62C2-C3986BDA96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6B3BCD0-D3EE-00D2-39C9-CC97ABBDA8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73A66B4-6B9F-E964-C168-389C2F200DE8}"/>
              </a:ext>
            </a:extLst>
          </p:cNvPr>
          <p:cNvSpPr>
            <a:spLocks noGrp="1"/>
          </p:cNvSpPr>
          <p:nvPr>
            <p:ph type="dt" sz="half" idx="10"/>
          </p:nvPr>
        </p:nvSpPr>
        <p:spPr/>
        <p:txBody>
          <a:bodyPr/>
          <a:lstStyle/>
          <a:p>
            <a:fld id="{6FEE2574-1AB5-4B49-97E1-C8ACA2D3718F}" type="datetimeFigureOut">
              <a:rPr lang="en-CA" smtClean="0"/>
              <a:t>2023-04-03</a:t>
            </a:fld>
            <a:endParaRPr lang="en-CA"/>
          </a:p>
        </p:txBody>
      </p:sp>
      <p:sp>
        <p:nvSpPr>
          <p:cNvPr id="5" name="Footer Placeholder 4">
            <a:extLst>
              <a:ext uri="{FF2B5EF4-FFF2-40B4-BE49-F238E27FC236}">
                <a16:creationId xmlns:a16="http://schemas.microsoft.com/office/drawing/2014/main" id="{3D9BDD94-A035-8926-D5FA-1338F81F076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3EB5897-5A10-8EDC-2DEB-9A5E1380D0B5}"/>
              </a:ext>
            </a:extLst>
          </p:cNvPr>
          <p:cNvSpPr>
            <a:spLocks noGrp="1"/>
          </p:cNvSpPr>
          <p:nvPr>
            <p:ph type="sldNum" sz="quarter" idx="12"/>
          </p:nvPr>
        </p:nvSpPr>
        <p:spPr/>
        <p:txBody>
          <a:bodyPr/>
          <a:lstStyle/>
          <a:p>
            <a:fld id="{31659A40-401A-40A9-9E0E-233DF54E19DC}" type="slidenum">
              <a:rPr lang="en-CA" smtClean="0"/>
              <a:t>‹#›</a:t>
            </a:fld>
            <a:endParaRPr lang="en-CA"/>
          </a:p>
        </p:txBody>
      </p:sp>
    </p:spTree>
    <p:extLst>
      <p:ext uri="{BB962C8B-B14F-4D97-AF65-F5344CB8AC3E}">
        <p14:creationId xmlns:p14="http://schemas.microsoft.com/office/powerpoint/2010/main" val="149350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01D9-081F-76A9-8A88-DE52C502C492}"/>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B8E18E3-05CC-9AF4-9572-6F3547489E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C69ADE7-BF49-E15B-EA35-334D36D1092E}"/>
              </a:ext>
            </a:extLst>
          </p:cNvPr>
          <p:cNvSpPr>
            <a:spLocks noGrp="1"/>
          </p:cNvSpPr>
          <p:nvPr>
            <p:ph type="dt" sz="half" idx="10"/>
          </p:nvPr>
        </p:nvSpPr>
        <p:spPr/>
        <p:txBody>
          <a:bodyPr/>
          <a:lstStyle/>
          <a:p>
            <a:fld id="{6FEE2574-1AB5-4B49-97E1-C8ACA2D3718F}" type="datetimeFigureOut">
              <a:rPr lang="en-CA" smtClean="0"/>
              <a:t>2023-04-03</a:t>
            </a:fld>
            <a:endParaRPr lang="en-CA"/>
          </a:p>
        </p:txBody>
      </p:sp>
      <p:sp>
        <p:nvSpPr>
          <p:cNvPr id="5" name="Footer Placeholder 4">
            <a:extLst>
              <a:ext uri="{FF2B5EF4-FFF2-40B4-BE49-F238E27FC236}">
                <a16:creationId xmlns:a16="http://schemas.microsoft.com/office/drawing/2014/main" id="{B6BADDEA-04D8-E041-1516-CB4C1121F15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8E45FF3-9CB5-E807-5092-B9DC1B6525B5}"/>
              </a:ext>
            </a:extLst>
          </p:cNvPr>
          <p:cNvSpPr>
            <a:spLocks noGrp="1"/>
          </p:cNvSpPr>
          <p:nvPr>
            <p:ph type="sldNum" sz="quarter" idx="12"/>
          </p:nvPr>
        </p:nvSpPr>
        <p:spPr/>
        <p:txBody>
          <a:bodyPr/>
          <a:lstStyle/>
          <a:p>
            <a:fld id="{31659A40-401A-40A9-9E0E-233DF54E19DC}" type="slidenum">
              <a:rPr lang="en-CA" smtClean="0"/>
              <a:t>‹#›</a:t>
            </a:fld>
            <a:endParaRPr lang="en-CA"/>
          </a:p>
        </p:txBody>
      </p:sp>
    </p:spTree>
    <p:extLst>
      <p:ext uri="{BB962C8B-B14F-4D97-AF65-F5344CB8AC3E}">
        <p14:creationId xmlns:p14="http://schemas.microsoft.com/office/powerpoint/2010/main" val="1082929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2DD8A5-0016-1E59-1360-71ACDCE453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D5DFDDF-29B5-0F18-5866-51DD528F9E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339E20B-F283-6255-CA95-998FCF343A0E}"/>
              </a:ext>
            </a:extLst>
          </p:cNvPr>
          <p:cNvSpPr>
            <a:spLocks noGrp="1"/>
          </p:cNvSpPr>
          <p:nvPr>
            <p:ph type="dt" sz="half" idx="10"/>
          </p:nvPr>
        </p:nvSpPr>
        <p:spPr/>
        <p:txBody>
          <a:bodyPr/>
          <a:lstStyle/>
          <a:p>
            <a:fld id="{6FEE2574-1AB5-4B49-97E1-C8ACA2D3718F}" type="datetimeFigureOut">
              <a:rPr lang="en-CA" smtClean="0"/>
              <a:t>2023-04-03</a:t>
            </a:fld>
            <a:endParaRPr lang="en-CA"/>
          </a:p>
        </p:txBody>
      </p:sp>
      <p:sp>
        <p:nvSpPr>
          <p:cNvPr id="5" name="Footer Placeholder 4">
            <a:extLst>
              <a:ext uri="{FF2B5EF4-FFF2-40B4-BE49-F238E27FC236}">
                <a16:creationId xmlns:a16="http://schemas.microsoft.com/office/drawing/2014/main" id="{89C547BD-FA28-A837-16EB-DF95FBF27B0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E185790-693D-7D5E-325C-E2422C355943}"/>
              </a:ext>
            </a:extLst>
          </p:cNvPr>
          <p:cNvSpPr>
            <a:spLocks noGrp="1"/>
          </p:cNvSpPr>
          <p:nvPr>
            <p:ph type="sldNum" sz="quarter" idx="12"/>
          </p:nvPr>
        </p:nvSpPr>
        <p:spPr/>
        <p:txBody>
          <a:bodyPr/>
          <a:lstStyle/>
          <a:p>
            <a:fld id="{31659A40-401A-40A9-9E0E-233DF54E19DC}" type="slidenum">
              <a:rPr lang="en-CA" smtClean="0"/>
              <a:t>‹#›</a:t>
            </a:fld>
            <a:endParaRPr lang="en-CA"/>
          </a:p>
        </p:txBody>
      </p:sp>
    </p:spTree>
    <p:extLst>
      <p:ext uri="{BB962C8B-B14F-4D97-AF65-F5344CB8AC3E}">
        <p14:creationId xmlns:p14="http://schemas.microsoft.com/office/powerpoint/2010/main" val="681028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92ED2-76E0-0E7D-AE08-690E9F1E880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A481B31-ABB1-ABEA-9777-DF8F59ECA5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9252048-805B-AF20-1F02-7C0D411A62D4}"/>
              </a:ext>
            </a:extLst>
          </p:cNvPr>
          <p:cNvSpPr>
            <a:spLocks noGrp="1"/>
          </p:cNvSpPr>
          <p:nvPr>
            <p:ph type="dt" sz="half" idx="10"/>
          </p:nvPr>
        </p:nvSpPr>
        <p:spPr/>
        <p:txBody>
          <a:bodyPr/>
          <a:lstStyle/>
          <a:p>
            <a:fld id="{6FEE2574-1AB5-4B49-97E1-C8ACA2D3718F}" type="datetimeFigureOut">
              <a:rPr lang="en-CA" smtClean="0"/>
              <a:t>2023-04-03</a:t>
            </a:fld>
            <a:endParaRPr lang="en-CA"/>
          </a:p>
        </p:txBody>
      </p:sp>
      <p:sp>
        <p:nvSpPr>
          <p:cNvPr id="5" name="Footer Placeholder 4">
            <a:extLst>
              <a:ext uri="{FF2B5EF4-FFF2-40B4-BE49-F238E27FC236}">
                <a16:creationId xmlns:a16="http://schemas.microsoft.com/office/drawing/2014/main" id="{0160FC5C-CAED-42D6-5E3D-BCEA8B2AD82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4418888-FCF0-D58A-3CA5-5EB60B3EB45D}"/>
              </a:ext>
            </a:extLst>
          </p:cNvPr>
          <p:cNvSpPr>
            <a:spLocks noGrp="1"/>
          </p:cNvSpPr>
          <p:nvPr>
            <p:ph type="sldNum" sz="quarter" idx="12"/>
          </p:nvPr>
        </p:nvSpPr>
        <p:spPr/>
        <p:txBody>
          <a:bodyPr/>
          <a:lstStyle/>
          <a:p>
            <a:fld id="{31659A40-401A-40A9-9E0E-233DF54E19DC}" type="slidenum">
              <a:rPr lang="en-CA" smtClean="0"/>
              <a:t>‹#›</a:t>
            </a:fld>
            <a:endParaRPr lang="en-CA"/>
          </a:p>
        </p:txBody>
      </p:sp>
    </p:spTree>
    <p:extLst>
      <p:ext uri="{BB962C8B-B14F-4D97-AF65-F5344CB8AC3E}">
        <p14:creationId xmlns:p14="http://schemas.microsoft.com/office/powerpoint/2010/main" val="264256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2D80-216C-333D-FF12-13CD77BDF4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57BE09BA-E84C-731C-6146-97C26907AB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901652-EAF5-8725-93AB-9CD5325644FD}"/>
              </a:ext>
            </a:extLst>
          </p:cNvPr>
          <p:cNvSpPr>
            <a:spLocks noGrp="1"/>
          </p:cNvSpPr>
          <p:nvPr>
            <p:ph type="dt" sz="half" idx="10"/>
          </p:nvPr>
        </p:nvSpPr>
        <p:spPr/>
        <p:txBody>
          <a:bodyPr/>
          <a:lstStyle/>
          <a:p>
            <a:fld id="{6FEE2574-1AB5-4B49-97E1-C8ACA2D3718F}" type="datetimeFigureOut">
              <a:rPr lang="en-CA" smtClean="0"/>
              <a:t>2023-04-03</a:t>
            </a:fld>
            <a:endParaRPr lang="en-CA"/>
          </a:p>
        </p:txBody>
      </p:sp>
      <p:sp>
        <p:nvSpPr>
          <p:cNvPr id="5" name="Footer Placeholder 4">
            <a:extLst>
              <a:ext uri="{FF2B5EF4-FFF2-40B4-BE49-F238E27FC236}">
                <a16:creationId xmlns:a16="http://schemas.microsoft.com/office/drawing/2014/main" id="{330C802C-9D39-1795-E973-57C79474E0E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C071787-8772-62D9-F2BF-E633E81DC22A}"/>
              </a:ext>
            </a:extLst>
          </p:cNvPr>
          <p:cNvSpPr>
            <a:spLocks noGrp="1"/>
          </p:cNvSpPr>
          <p:nvPr>
            <p:ph type="sldNum" sz="quarter" idx="12"/>
          </p:nvPr>
        </p:nvSpPr>
        <p:spPr/>
        <p:txBody>
          <a:bodyPr/>
          <a:lstStyle/>
          <a:p>
            <a:fld id="{31659A40-401A-40A9-9E0E-233DF54E19DC}" type="slidenum">
              <a:rPr lang="en-CA" smtClean="0"/>
              <a:t>‹#›</a:t>
            </a:fld>
            <a:endParaRPr lang="en-CA"/>
          </a:p>
        </p:txBody>
      </p:sp>
    </p:spTree>
    <p:extLst>
      <p:ext uri="{BB962C8B-B14F-4D97-AF65-F5344CB8AC3E}">
        <p14:creationId xmlns:p14="http://schemas.microsoft.com/office/powerpoint/2010/main" val="2331233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1B5A1-0BA9-ACCE-0E0B-25CF0600A58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70B213C-ABAA-029E-AB18-8779740402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41E9FA2-EC38-6916-9615-9ED57C1C83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27540B34-16E4-12CD-FD44-6980AFA0D1DD}"/>
              </a:ext>
            </a:extLst>
          </p:cNvPr>
          <p:cNvSpPr>
            <a:spLocks noGrp="1"/>
          </p:cNvSpPr>
          <p:nvPr>
            <p:ph type="dt" sz="half" idx="10"/>
          </p:nvPr>
        </p:nvSpPr>
        <p:spPr/>
        <p:txBody>
          <a:bodyPr/>
          <a:lstStyle/>
          <a:p>
            <a:fld id="{6FEE2574-1AB5-4B49-97E1-C8ACA2D3718F}" type="datetimeFigureOut">
              <a:rPr lang="en-CA" smtClean="0"/>
              <a:t>2023-04-03</a:t>
            </a:fld>
            <a:endParaRPr lang="en-CA"/>
          </a:p>
        </p:txBody>
      </p:sp>
      <p:sp>
        <p:nvSpPr>
          <p:cNvPr id="6" name="Footer Placeholder 5">
            <a:extLst>
              <a:ext uri="{FF2B5EF4-FFF2-40B4-BE49-F238E27FC236}">
                <a16:creationId xmlns:a16="http://schemas.microsoft.com/office/drawing/2014/main" id="{564E0D50-A5A7-517C-D5B4-F03E5E2D944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72F1DFB-405D-0764-D4D2-870E57862BAA}"/>
              </a:ext>
            </a:extLst>
          </p:cNvPr>
          <p:cNvSpPr>
            <a:spLocks noGrp="1"/>
          </p:cNvSpPr>
          <p:nvPr>
            <p:ph type="sldNum" sz="quarter" idx="12"/>
          </p:nvPr>
        </p:nvSpPr>
        <p:spPr/>
        <p:txBody>
          <a:bodyPr/>
          <a:lstStyle/>
          <a:p>
            <a:fld id="{31659A40-401A-40A9-9E0E-233DF54E19DC}" type="slidenum">
              <a:rPr lang="en-CA" smtClean="0"/>
              <a:t>‹#›</a:t>
            </a:fld>
            <a:endParaRPr lang="en-CA"/>
          </a:p>
        </p:txBody>
      </p:sp>
    </p:spTree>
    <p:extLst>
      <p:ext uri="{BB962C8B-B14F-4D97-AF65-F5344CB8AC3E}">
        <p14:creationId xmlns:p14="http://schemas.microsoft.com/office/powerpoint/2010/main" val="2849226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25C26-E208-2250-257B-C3B7FB52550A}"/>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76BA414-A5B8-AC3B-A24E-ABE78120FC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D48147-1ADB-BC9D-745E-74EB37229C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9554CC82-124C-2CE8-EF28-E2A39E2B04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BD0802-93FF-0F90-7E0B-5069A1A2E3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C8CB9924-0CCC-1FF5-514D-A646A16D0FF5}"/>
              </a:ext>
            </a:extLst>
          </p:cNvPr>
          <p:cNvSpPr>
            <a:spLocks noGrp="1"/>
          </p:cNvSpPr>
          <p:nvPr>
            <p:ph type="dt" sz="half" idx="10"/>
          </p:nvPr>
        </p:nvSpPr>
        <p:spPr/>
        <p:txBody>
          <a:bodyPr/>
          <a:lstStyle/>
          <a:p>
            <a:fld id="{6FEE2574-1AB5-4B49-97E1-C8ACA2D3718F}" type="datetimeFigureOut">
              <a:rPr lang="en-CA" smtClean="0"/>
              <a:t>2023-04-03</a:t>
            </a:fld>
            <a:endParaRPr lang="en-CA"/>
          </a:p>
        </p:txBody>
      </p:sp>
      <p:sp>
        <p:nvSpPr>
          <p:cNvPr id="8" name="Footer Placeholder 7">
            <a:extLst>
              <a:ext uri="{FF2B5EF4-FFF2-40B4-BE49-F238E27FC236}">
                <a16:creationId xmlns:a16="http://schemas.microsoft.com/office/drawing/2014/main" id="{BE172478-BDE2-F904-BA03-5E1AC45C51B9}"/>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FA416A81-317D-374E-307A-0396B2A21A26}"/>
              </a:ext>
            </a:extLst>
          </p:cNvPr>
          <p:cNvSpPr>
            <a:spLocks noGrp="1"/>
          </p:cNvSpPr>
          <p:nvPr>
            <p:ph type="sldNum" sz="quarter" idx="12"/>
          </p:nvPr>
        </p:nvSpPr>
        <p:spPr/>
        <p:txBody>
          <a:bodyPr/>
          <a:lstStyle/>
          <a:p>
            <a:fld id="{31659A40-401A-40A9-9E0E-233DF54E19DC}" type="slidenum">
              <a:rPr lang="en-CA" smtClean="0"/>
              <a:t>‹#›</a:t>
            </a:fld>
            <a:endParaRPr lang="en-CA"/>
          </a:p>
        </p:txBody>
      </p:sp>
    </p:spTree>
    <p:extLst>
      <p:ext uri="{BB962C8B-B14F-4D97-AF65-F5344CB8AC3E}">
        <p14:creationId xmlns:p14="http://schemas.microsoft.com/office/powerpoint/2010/main" val="1149704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F1BC9-1DFE-5D0E-4E73-C04B971C45F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5074C13-AD71-7192-6BB8-7DDB32D87DBA}"/>
              </a:ext>
            </a:extLst>
          </p:cNvPr>
          <p:cNvSpPr>
            <a:spLocks noGrp="1"/>
          </p:cNvSpPr>
          <p:nvPr>
            <p:ph type="dt" sz="half" idx="10"/>
          </p:nvPr>
        </p:nvSpPr>
        <p:spPr/>
        <p:txBody>
          <a:bodyPr/>
          <a:lstStyle/>
          <a:p>
            <a:fld id="{6FEE2574-1AB5-4B49-97E1-C8ACA2D3718F}" type="datetimeFigureOut">
              <a:rPr lang="en-CA" smtClean="0"/>
              <a:t>2023-04-03</a:t>
            </a:fld>
            <a:endParaRPr lang="en-CA"/>
          </a:p>
        </p:txBody>
      </p:sp>
      <p:sp>
        <p:nvSpPr>
          <p:cNvPr id="4" name="Footer Placeholder 3">
            <a:extLst>
              <a:ext uri="{FF2B5EF4-FFF2-40B4-BE49-F238E27FC236}">
                <a16:creationId xmlns:a16="http://schemas.microsoft.com/office/drawing/2014/main" id="{E41D374B-01D7-E567-6209-5E759CC2F43F}"/>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2C46871C-B067-A71D-B8BC-24919EDF973D}"/>
              </a:ext>
            </a:extLst>
          </p:cNvPr>
          <p:cNvSpPr>
            <a:spLocks noGrp="1"/>
          </p:cNvSpPr>
          <p:nvPr>
            <p:ph type="sldNum" sz="quarter" idx="12"/>
          </p:nvPr>
        </p:nvSpPr>
        <p:spPr/>
        <p:txBody>
          <a:bodyPr/>
          <a:lstStyle/>
          <a:p>
            <a:fld id="{31659A40-401A-40A9-9E0E-233DF54E19DC}" type="slidenum">
              <a:rPr lang="en-CA" smtClean="0"/>
              <a:t>‹#›</a:t>
            </a:fld>
            <a:endParaRPr lang="en-CA"/>
          </a:p>
        </p:txBody>
      </p:sp>
    </p:spTree>
    <p:extLst>
      <p:ext uri="{BB962C8B-B14F-4D97-AF65-F5344CB8AC3E}">
        <p14:creationId xmlns:p14="http://schemas.microsoft.com/office/powerpoint/2010/main" val="3436612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8C0068-2C74-0290-7BFB-95079EA6F802}"/>
              </a:ext>
            </a:extLst>
          </p:cNvPr>
          <p:cNvSpPr>
            <a:spLocks noGrp="1"/>
          </p:cNvSpPr>
          <p:nvPr>
            <p:ph type="dt" sz="half" idx="10"/>
          </p:nvPr>
        </p:nvSpPr>
        <p:spPr/>
        <p:txBody>
          <a:bodyPr/>
          <a:lstStyle/>
          <a:p>
            <a:fld id="{6FEE2574-1AB5-4B49-97E1-C8ACA2D3718F}" type="datetimeFigureOut">
              <a:rPr lang="en-CA" smtClean="0"/>
              <a:t>2023-04-03</a:t>
            </a:fld>
            <a:endParaRPr lang="en-CA"/>
          </a:p>
        </p:txBody>
      </p:sp>
      <p:sp>
        <p:nvSpPr>
          <p:cNvPr id="3" name="Footer Placeholder 2">
            <a:extLst>
              <a:ext uri="{FF2B5EF4-FFF2-40B4-BE49-F238E27FC236}">
                <a16:creationId xmlns:a16="http://schemas.microsoft.com/office/drawing/2014/main" id="{B3E1834D-A380-2423-B610-57348765706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0D07D543-3993-9AB8-51F2-999DC226B08F}"/>
              </a:ext>
            </a:extLst>
          </p:cNvPr>
          <p:cNvSpPr>
            <a:spLocks noGrp="1"/>
          </p:cNvSpPr>
          <p:nvPr>
            <p:ph type="sldNum" sz="quarter" idx="12"/>
          </p:nvPr>
        </p:nvSpPr>
        <p:spPr/>
        <p:txBody>
          <a:bodyPr/>
          <a:lstStyle/>
          <a:p>
            <a:fld id="{31659A40-401A-40A9-9E0E-233DF54E19DC}" type="slidenum">
              <a:rPr lang="en-CA" smtClean="0"/>
              <a:t>‹#›</a:t>
            </a:fld>
            <a:endParaRPr lang="en-CA"/>
          </a:p>
        </p:txBody>
      </p:sp>
    </p:spTree>
    <p:extLst>
      <p:ext uri="{BB962C8B-B14F-4D97-AF65-F5344CB8AC3E}">
        <p14:creationId xmlns:p14="http://schemas.microsoft.com/office/powerpoint/2010/main" val="643914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220B3-1217-85CA-EB9F-D02A2890CA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37A50D0C-FD2C-E379-9D38-B752176C77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062D7E11-B6FD-78F4-9713-DE0E73DAB8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44C348-2D46-EF87-EE84-4941E0EBDAA7}"/>
              </a:ext>
            </a:extLst>
          </p:cNvPr>
          <p:cNvSpPr>
            <a:spLocks noGrp="1"/>
          </p:cNvSpPr>
          <p:nvPr>
            <p:ph type="dt" sz="half" idx="10"/>
          </p:nvPr>
        </p:nvSpPr>
        <p:spPr/>
        <p:txBody>
          <a:bodyPr/>
          <a:lstStyle/>
          <a:p>
            <a:fld id="{6FEE2574-1AB5-4B49-97E1-C8ACA2D3718F}" type="datetimeFigureOut">
              <a:rPr lang="en-CA" smtClean="0"/>
              <a:t>2023-04-03</a:t>
            </a:fld>
            <a:endParaRPr lang="en-CA"/>
          </a:p>
        </p:txBody>
      </p:sp>
      <p:sp>
        <p:nvSpPr>
          <p:cNvPr id="6" name="Footer Placeholder 5">
            <a:extLst>
              <a:ext uri="{FF2B5EF4-FFF2-40B4-BE49-F238E27FC236}">
                <a16:creationId xmlns:a16="http://schemas.microsoft.com/office/drawing/2014/main" id="{FF5E6CFA-540D-478B-029A-2A19D9B7A2B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2E57039-C9FB-B22E-9F81-4995CF71908B}"/>
              </a:ext>
            </a:extLst>
          </p:cNvPr>
          <p:cNvSpPr>
            <a:spLocks noGrp="1"/>
          </p:cNvSpPr>
          <p:nvPr>
            <p:ph type="sldNum" sz="quarter" idx="12"/>
          </p:nvPr>
        </p:nvSpPr>
        <p:spPr/>
        <p:txBody>
          <a:bodyPr/>
          <a:lstStyle/>
          <a:p>
            <a:fld id="{31659A40-401A-40A9-9E0E-233DF54E19DC}" type="slidenum">
              <a:rPr lang="en-CA" smtClean="0"/>
              <a:t>‹#›</a:t>
            </a:fld>
            <a:endParaRPr lang="en-CA"/>
          </a:p>
        </p:txBody>
      </p:sp>
    </p:spTree>
    <p:extLst>
      <p:ext uri="{BB962C8B-B14F-4D97-AF65-F5344CB8AC3E}">
        <p14:creationId xmlns:p14="http://schemas.microsoft.com/office/powerpoint/2010/main" val="2079415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B4250-42AC-0E46-E96B-EE0D7896ED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6FF77CEB-C1F0-0308-00FD-9653B2FBB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4EB7662-2103-EA41-167C-66ECF7916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CC6F37-F5A1-BA86-01D4-490FE38A513E}"/>
              </a:ext>
            </a:extLst>
          </p:cNvPr>
          <p:cNvSpPr>
            <a:spLocks noGrp="1"/>
          </p:cNvSpPr>
          <p:nvPr>
            <p:ph type="dt" sz="half" idx="10"/>
          </p:nvPr>
        </p:nvSpPr>
        <p:spPr/>
        <p:txBody>
          <a:bodyPr/>
          <a:lstStyle/>
          <a:p>
            <a:fld id="{6FEE2574-1AB5-4B49-97E1-C8ACA2D3718F}" type="datetimeFigureOut">
              <a:rPr lang="en-CA" smtClean="0"/>
              <a:t>2023-04-03</a:t>
            </a:fld>
            <a:endParaRPr lang="en-CA"/>
          </a:p>
        </p:txBody>
      </p:sp>
      <p:sp>
        <p:nvSpPr>
          <p:cNvPr id="6" name="Footer Placeholder 5">
            <a:extLst>
              <a:ext uri="{FF2B5EF4-FFF2-40B4-BE49-F238E27FC236}">
                <a16:creationId xmlns:a16="http://schemas.microsoft.com/office/drawing/2014/main" id="{064F7F04-E5FC-4017-F0A6-49BD26939DB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AAB7919-BFB1-7F28-128C-5BBC6437C105}"/>
              </a:ext>
            </a:extLst>
          </p:cNvPr>
          <p:cNvSpPr>
            <a:spLocks noGrp="1"/>
          </p:cNvSpPr>
          <p:nvPr>
            <p:ph type="sldNum" sz="quarter" idx="12"/>
          </p:nvPr>
        </p:nvSpPr>
        <p:spPr/>
        <p:txBody>
          <a:bodyPr/>
          <a:lstStyle/>
          <a:p>
            <a:fld id="{31659A40-401A-40A9-9E0E-233DF54E19DC}" type="slidenum">
              <a:rPr lang="en-CA" smtClean="0"/>
              <a:t>‹#›</a:t>
            </a:fld>
            <a:endParaRPr lang="en-CA"/>
          </a:p>
        </p:txBody>
      </p:sp>
    </p:spTree>
    <p:extLst>
      <p:ext uri="{BB962C8B-B14F-4D97-AF65-F5344CB8AC3E}">
        <p14:creationId xmlns:p14="http://schemas.microsoft.com/office/powerpoint/2010/main" val="3762629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85AB4-2E2E-7816-7556-CC668AA210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32EF09F-0FEB-C0FC-B7C6-F139488451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39E50D2-81FB-4B49-A77E-8C261AE30B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EE2574-1AB5-4B49-97E1-C8ACA2D3718F}" type="datetimeFigureOut">
              <a:rPr lang="en-CA" smtClean="0"/>
              <a:t>2023-04-03</a:t>
            </a:fld>
            <a:endParaRPr lang="en-CA"/>
          </a:p>
        </p:txBody>
      </p:sp>
      <p:sp>
        <p:nvSpPr>
          <p:cNvPr id="5" name="Footer Placeholder 4">
            <a:extLst>
              <a:ext uri="{FF2B5EF4-FFF2-40B4-BE49-F238E27FC236}">
                <a16:creationId xmlns:a16="http://schemas.microsoft.com/office/drawing/2014/main" id="{182A0851-2F85-1ADB-BF26-C3A36B527D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F2325C4-3F36-2B79-F3A5-92D3582699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659A40-401A-40A9-9E0E-233DF54E19DC}" type="slidenum">
              <a:rPr lang="en-CA" smtClean="0"/>
              <a:t>‹#›</a:t>
            </a:fld>
            <a:endParaRPr lang="en-CA"/>
          </a:p>
        </p:txBody>
      </p:sp>
    </p:spTree>
    <p:extLst>
      <p:ext uri="{BB962C8B-B14F-4D97-AF65-F5344CB8AC3E}">
        <p14:creationId xmlns:p14="http://schemas.microsoft.com/office/powerpoint/2010/main" val="1841854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eg"/><Relationship Id="rId7"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53.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jpe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jpe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jpeg"/><Relationship Id="rId7"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 name="Rectangle 104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obotic Arm Blueprint Bilder – Durchsuchen 2,459 Archivfotos,  Vektorgrafiken und Videos | Adobe Stock">
            <a:extLst>
              <a:ext uri="{FF2B5EF4-FFF2-40B4-BE49-F238E27FC236}">
                <a16:creationId xmlns:a16="http://schemas.microsoft.com/office/drawing/2014/main" id="{80E1F79E-557D-A97F-161A-57DCE478B5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098" b="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50" name="Rectangle 104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BD17AB-5E23-A960-26FA-49E93187B363}"/>
              </a:ext>
            </a:extLst>
          </p:cNvPr>
          <p:cNvSpPr>
            <a:spLocks noGrp="1"/>
          </p:cNvSpPr>
          <p:nvPr>
            <p:ph type="ctrTitle"/>
          </p:nvPr>
        </p:nvSpPr>
        <p:spPr>
          <a:xfrm>
            <a:off x="477981" y="1122363"/>
            <a:ext cx="4023360" cy="3204134"/>
          </a:xfrm>
        </p:spPr>
        <p:txBody>
          <a:bodyPr vert="horz" lIns="91440" tIns="45720" rIns="91440" bIns="45720" rtlCol="0" anchor="b">
            <a:normAutofit/>
          </a:bodyPr>
          <a:lstStyle/>
          <a:p>
            <a:pPr algn="l"/>
            <a:r>
              <a:rPr lang="en-US" sz="4800"/>
              <a:t>C2.2 </a:t>
            </a:r>
            <a:r>
              <a:rPr lang="en-US" sz="4800" err="1"/>
              <a:t>RoboGrip</a:t>
            </a:r>
            <a:endParaRPr lang="en-US" sz="4800"/>
          </a:p>
        </p:txBody>
      </p:sp>
      <p:sp>
        <p:nvSpPr>
          <p:cNvPr id="3" name="Subtitle 2">
            <a:extLst>
              <a:ext uri="{FF2B5EF4-FFF2-40B4-BE49-F238E27FC236}">
                <a16:creationId xmlns:a16="http://schemas.microsoft.com/office/drawing/2014/main" id="{760B3BEE-EBF3-568A-2DEB-F8EE60EB722F}"/>
              </a:ext>
            </a:extLst>
          </p:cNvPr>
          <p:cNvSpPr>
            <a:spLocks noGrp="1"/>
          </p:cNvSpPr>
          <p:nvPr>
            <p:ph type="subTitle" idx="1"/>
          </p:nvPr>
        </p:nvSpPr>
        <p:spPr>
          <a:xfrm>
            <a:off x="477981" y="4872922"/>
            <a:ext cx="4772745" cy="1208141"/>
          </a:xfrm>
        </p:spPr>
        <p:txBody>
          <a:bodyPr vert="horz" lIns="91440" tIns="45720" rIns="91440" bIns="45720" rtlCol="0" anchor="t">
            <a:normAutofit/>
          </a:bodyPr>
          <a:lstStyle/>
          <a:p>
            <a:pPr algn="l"/>
            <a:r>
              <a:rPr lang="en-US" sz="2000"/>
              <a:t>A collection of our group's overall experience when designing and developing this product.</a:t>
            </a:r>
            <a:endParaRPr lang="en-US" sz="2000">
              <a:cs typeface="Calibri"/>
            </a:endParaRPr>
          </a:p>
        </p:txBody>
      </p:sp>
      <p:sp>
        <p:nvSpPr>
          <p:cNvPr id="1052" name="Rectangle 105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54" name="Rectangle 105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3719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4513F69C-3D6D-4E72-9289-5BC3584D6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95D6F95-261E-D14E-BAD7-63944E6E4651}"/>
              </a:ext>
            </a:extLst>
          </p:cNvPr>
          <p:cNvSpPr txBox="1">
            <a:spLocks/>
          </p:cNvSpPr>
          <p:nvPr/>
        </p:nvSpPr>
        <p:spPr>
          <a:xfrm>
            <a:off x="342771" y="525246"/>
            <a:ext cx="4837176" cy="1243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Software S</a:t>
            </a:r>
            <a:r>
              <a:rPr lang="en-US" altLang="zh-CN">
                <a:solidFill>
                  <a:schemeClr val="bg1"/>
                </a:solidFill>
              </a:rPr>
              <a:t>ection</a:t>
            </a:r>
            <a:endParaRPr lang="zh-CN" altLang="en-US">
              <a:solidFill>
                <a:schemeClr val="bg1"/>
              </a:solidFill>
            </a:endParaRPr>
          </a:p>
        </p:txBody>
      </p:sp>
      <p:sp>
        <p:nvSpPr>
          <p:cNvPr id="14" name="Content Placeholder 2">
            <a:extLst>
              <a:ext uri="{FF2B5EF4-FFF2-40B4-BE49-F238E27FC236}">
                <a16:creationId xmlns:a16="http://schemas.microsoft.com/office/drawing/2014/main" id="{21E02E31-98BC-993B-9D58-54DA364A164D}"/>
              </a:ext>
            </a:extLst>
          </p:cNvPr>
          <p:cNvSpPr>
            <a:spLocks noGrp="1"/>
          </p:cNvSpPr>
          <p:nvPr>
            <p:ph idx="1"/>
          </p:nvPr>
        </p:nvSpPr>
        <p:spPr>
          <a:xfrm>
            <a:off x="342771" y="2272936"/>
            <a:ext cx="4837176" cy="3666744"/>
          </a:xfrm>
        </p:spPr>
        <p:txBody>
          <a:bodyPr vert="horz" lIns="91440" tIns="45720" rIns="91440" bIns="45720" rtlCol="0">
            <a:normAutofit/>
          </a:bodyPr>
          <a:lstStyle/>
          <a:p>
            <a:pPr marL="0" indent="0">
              <a:buNone/>
            </a:pPr>
            <a:r>
              <a:rPr lang="en-US" sz="1800" b="1" u="sng">
                <a:solidFill>
                  <a:schemeClr val="bg1"/>
                </a:solidFill>
              </a:rPr>
              <a:t>IDEAS &amp; CONCEPTS:</a:t>
            </a:r>
            <a:endParaRPr lang="en-US" sz="1800" b="1" u="sng">
              <a:solidFill>
                <a:schemeClr val="bg1"/>
              </a:solidFill>
              <a:cs typeface="Calibri"/>
            </a:endParaRPr>
          </a:p>
          <a:p>
            <a:pPr>
              <a:buFont typeface="Calibri" panose="020B0604020202020204" pitchFamily="34" charset="0"/>
              <a:buChar char="-"/>
            </a:pPr>
            <a:r>
              <a:rPr lang="en-US" sz="1800">
                <a:solidFill>
                  <a:schemeClr val="bg1"/>
                </a:solidFill>
                <a:ea typeface="+mn-lt"/>
                <a:cs typeface="+mn-lt"/>
              </a:rPr>
              <a:t>Using Bluetooth for communication between app and Arduino</a:t>
            </a:r>
          </a:p>
          <a:p>
            <a:pPr>
              <a:buFont typeface="Calibri" panose="020B0604020202020204" pitchFamily="34" charset="0"/>
              <a:buChar char="-"/>
            </a:pPr>
            <a:r>
              <a:rPr lang="en-US" sz="1800">
                <a:solidFill>
                  <a:schemeClr val="bg1"/>
                </a:solidFill>
                <a:ea typeface="+mn-lt"/>
                <a:cs typeface="+mn-lt"/>
              </a:rPr>
              <a:t>Two pages design for </a:t>
            </a:r>
            <a:r>
              <a:rPr lang="en-US" sz="1800">
                <a:solidFill>
                  <a:schemeClr val="bg1"/>
                </a:solidFill>
                <a:cs typeface="Calibri"/>
              </a:rPr>
              <a:t>mobile app, one for cart movement, one for arm and claw motion</a:t>
            </a:r>
          </a:p>
          <a:p>
            <a:pPr>
              <a:buFont typeface="Calibri" panose="020B0604020202020204" pitchFamily="34" charset="0"/>
              <a:buChar char="-"/>
            </a:pPr>
            <a:endParaRPr lang="en-US" sz="1800">
              <a:solidFill>
                <a:schemeClr val="bg1"/>
              </a:solidFill>
            </a:endParaRPr>
          </a:p>
          <a:p>
            <a:pPr marL="0" indent="0">
              <a:buNone/>
            </a:pPr>
            <a:r>
              <a:rPr lang="en-US" sz="1800" b="1" u="sng">
                <a:solidFill>
                  <a:schemeClr val="bg1"/>
                </a:solidFill>
              </a:rPr>
              <a:t>DECISIONS MADE:</a:t>
            </a:r>
            <a:endParaRPr lang="en-US" sz="1800" b="1" u="sng">
              <a:solidFill>
                <a:schemeClr val="bg1"/>
              </a:solidFill>
              <a:cs typeface="Calibri"/>
            </a:endParaRPr>
          </a:p>
          <a:p>
            <a:pPr>
              <a:buFont typeface="Calibri" panose="020B0604020202020204" pitchFamily="34" charset="0"/>
              <a:buChar char="-"/>
            </a:pPr>
            <a:r>
              <a:rPr lang="en-US" sz="1800">
                <a:solidFill>
                  <a:schemeClr val="bg1"/>
                </a:solidFill>
                <a:cs typeface="Calibri" panose="020F0502020204030204"/>
              </a:rPr>
              <a:t>Switching from JavaScript to MIT App Inventor for simplicity</a:t>
            </a:r>
          </a:p>
          <a:p>
            <a:pPr marL="0" indent="0">
              <a:buNone/>
            </a:pPr>
            <a:endParaRPr lang="en-US" sz="1800">
              <a:solidFill>
                <a:schemeClr val="bg1"/>
              </a:solidFill>
              <a:cs typeface="Calibri" panose="020F0502020204030204"/>
            </a:endParaRPr>
          </a:p>
        </p:txBody>
      </p:sp>
      <p:pic>
        <p:nvPicPr>
          <p:cNvPr id="15" name="Picture 2">
            <a:extLst>
              <a:ext uri="{FF2B5EF4-FFF2-40B4-BE49-F238E27FC236}">
                <a16:creationId xmlns:a16="http://schemas.microsoft.com/office/drawing/2014/main" id="{864BF185-3E6D-871E-D306-515DDE47EB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729" t="3406" r="7131" b="5391"/>
          <a:stretch/>
        </p:blipFill>
        <p:spPr bwMode="auto">
          <a:xfrm>
            <a:off x="6572159" y="83355"/>
            <a:ext cx="4320720" cy="24910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178EB330-6875-DD18-356D-6897BBF70A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1889"/>
          <a:stretch/>
        </p:blipFill>
        <p:spPr bwMode="auto">
          <a:xfrm>
            <a:off x="5449817" y="3729789"/>
            <a:ext cx="1434941" cy="28096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286D849E-76F9-4801-07BC-72642D63FE8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9941"/>
          <a:stretch/>
        </p:blipFill>
        <p:spPr bwMode="auto">
          <a:xfrm>
            <a:off x="10482270" y="3729789"/>
            <a:ext cx="1579256" cy="280964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extLst>
              <a:ext uri="{FF2B5EF4-FFF2-40B4-BE49-F238E27FC236}">
                <a16:creationId xmlns:a16="http://schemas.microsoft.com/office/drawing/2014/main" id="{8A3F3DC3-AC6F-FF6C-A593-608572AE8BD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619" t="10908" r="33207"/>
          <a:stretch/>
        </p:blipFill>
        <p:spPr bwMode="auto">
          <a:xfrm>
            <a:off x="7137310" y="3729789"/>
            <a:ext cx="3075090" cy="2716512"/>
          </a:xfrm>
          <a:prstGeom prst="rect">
            <a:avLst/>
          </a:prstGeom>
          <a:noFill/>
          <a:extLst>
            <a:ext uri="{909E8E84-426E-40DD-AFC4-6F175D3DCCD1}">
              <a14:hiddenFill xmlns:a14="http://schemas.microsoft.com/office/drawing/2010/main">
                <a:solidFill>
                  <a:srgbClr val="FFFFFF"/>
                </a:solidFill>
              </a14:hiddenFill>
            </a:ext>
          </a:extLst>
        </p:spPr>
      </p:pic>
      <p:grpSp>
        <p:nvGrpSpPr>
          <p:cNvPr id="1153" name="Google Shape;10050;p76">
            <a:extLst>
              <a:ext uri="{FF2B5EF4-FFF2-40B4-BE49-F238E27FC236}">
                <a16:creationId xmlns:a16="http://schemas.microsoft.com/office/drawing/2014/main" id="{57EC0EA2-B974-2038-6383-EE581278EB0B}"/>
              </a:ext>
            </a:extLst>
          </p:cNvPr>
          <p:cNvGrpSpPr/>
          <p:nvPr/>
        </p:nvGrpSpPr>
        <p:grpSpPr>
          <a:xfrm>
            <a:off x="4682150" y="1142058"/>
            <a:ext cx="551391" cy="784234"/>
            <a:chOff x="3342275" y="2615925"/>
            <a:chExt cx="339700" cy="483150"/>
          </a:xfrm>
        </p:grpSpPr>
        <p:sp>
          <p:nvSpPr>
            <p:cNvPr id="1154" name="Google Shape;10051;p76">
              <a:extLst>
                <a:ext uri="{FF2B5EF4-FFF2-40B4-BE49-F238E27FC236}">
                  <a16:creationId xmlns:a16="http://schemas.microsoft.com/office/drawing/2014/main" id="{0554DBB0-14AA-EB45-4383-3D3FC6A8AA11}"/>
                </a:ext>
              </a:extLst>
            </p:cNvPr>
            <p:cNvSpPr/>
            <p:nvPr/>
          </p:nvSpPr>
          <p:spPr>
            <a:xfrm>
              <a:off x="3342275" y="2615925"/>
              <a:ext cx="339700" cy="483150"/>
            </a:xfrm>
            <a:custGeom>
              <a:avLst/>
              <a:gdLst/>
              <a:ahLst/>
              <a:cxnLst/>
              <a:rect l="l" t="t" r="r" b="b"/>
              <a:pathLst>
                <a:path w="13588" h="19326" extrusionOk="0">
                  <a:moveTo>
                    <a:pt x="11891" y="1133"/>
                  </a:moveTo>
                  <a:cubicBezTo>
                    <a:pt x="12202" y="1133"/>
                    <a:pt x="12455" y="1387"/>
                    <a:pt x="12455" y="1701"/>
                  </a:cubicBezTo>
                  <a:lnTo>
                    <a:pt x="12455" y="2265"/>
                  </a:lnTo>
                  <a:lnTo>
                    <a:pt x="1132" y="2265"/>
                  </a:lnTo>
                  <a:lnTo>
                    <a:pt x="1132" y="1701"/>
                  </a:lnTo>
                  <a:cubicBezTo>
                    <a:pt x="1132" y="1387"/>
                    <a:pt x="1386" y="1133"/>
                    <a:pt x="1700" y="1133"/>
                  </a:cubicBezTo>
                  <a:close/>
                  <a:moveTo>
                    <a:pt x="12455" y="3398"/>
                  </a:moveTo>
                  <a:lnTo>
                    <a:pt x="12455" y="14796"/>
                  </a:lnTo>
                  <a:lnTo>
                    <a:pt x="1132" y="14796"/>
                  </a:lnTo>
                  <a:lnTo>
                    <a:pt x="1132" y="3398"/>
                  </a:lnTo>
                  <a:close/>
                  <a:moveTo>
                    <a:pt x="12455" y="15928"/>
                  </a:moveTo>
                  <a:lnTo>
                    <a:pt x="12455" y="17628"/>
                  </a:lnTo>
                  <a:cubicBezTo>
                    <a:pt x="12455" y="17939"/>
                    <a:pt x="12202" y="18193"/>
                    <a:pt x="11891" y="18193"/>
                  </a:cubicBezTo>
                  <a:lnTo>
                    <a:pt x="1700" y="18193"/>
                  </a:lnTo>
                  <a:cubicBezTo>
                    <a:pt x="1386" y="18193"/>
                    <a:pt x="1132" y="17939"/>
                    <a:pt x="1132" y="17628"/>
                  </a:cubicBezTo>
                  <a:lnTo>
                    <a:pt x="1132" y="15928"/>
                  </a:lnTo>
                  <a:close/>
                  <a:moveTo>
                    <a:pt x="1700" y="1"/>
                  </a:moveTo>
                  <a:cubicBezTo>
                    <a:pt x="761" y="1"/>
                    <a:pt x="0" y="762"/>
                    <a:pt x="0" y="1701"/>
                  </a:cubicBezTo>
                  <a:lnTo>
                    <a:pt x="0" y="17628"/>
                  </a:lnTo>
                  <a:cubicBezTo>
                    <a:pt x="0" y="18564"/>
                    <a:pt x="761" y="19325"/>
                    <a:pt x="1700" y="19325"/>
                  </a:cubicBezTo>
                  <a:lnTo>
                    <a:pt x="11891" y="19325"/>
                  </a:lnTo>
                  <a:cubicBezTo>
                    <a:pt x="12827" y="19325"/>
                    <a:pt x="13588" y="18564"/>
                    <a:pt x="13588" y="17628"/>
                  </a:cubicBezTo>
                  <a:lnTo>
                    <a:pt x="13588" y="1701"/>
                  </a:lnTo>
                  <a:cubicBezTo>
                    <a:pt x="13588" y="762"/>
                    <a:pt x="12827" y="1"/>
                    <a:pt x="11891" y="1"/>
                  </a:cubicBezTo>
                  <a:close/>
                </a:path>
              </a:pathLst>
            </a:custGeom>
            <a:solidFill>
              <a:srgbClr val="5F7D9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35D74"/>
                </a:solidFill>
              </a:endParaRPr>
            </a:p>
          </p:txBody>
        </p:sp>
        <p:sp>
          <p:nvSpPr>
            <p:cNvPr id="1155" name="Google Shape;10052;p76">
              <a:extLst>
                <a:ext uri="{FF2B5EF4-FFF2-40B4-BE49-F238E27FC236}">
                  <a16:creationId xmlns:a16="http://schemas.microsoft.com/office/drawing/2014/main" id="{F2AC0755-51D3-5BF4-1E03-DF102112FA06}"/>
                </a:ext>
              </a:extLst>
            </p:cNvPr>
            <p:cNvSpPr/>
            <p:nvPr/>
          </p:nvSpPr>
          <p:spPr>
            <a:xfrm>
              <a:off x="3461600" y="3030200"/>
              <a:ext cx="101025" cy="28325"/>
            </a:xfrm>
            <a:custGeom>
              <a:avLst/>
              <a:gdLst/>
              <a:ahLst/>
              <a:cxnLst/>
              <a:rect l="l" t="t" r="r" b="b"/>
              <a:pathLst>
                <a:path w="4041" h="1133" extrusionOk="0">
                  <a:moveTo>
                    <a:pt x="568" y="1"/>
                  </a:moveTo>
                  <a:cubicBezTo>
                    <a:pt x="254" y="1"/>
                    <a:pt x="1" y="251"/>
                    <a:pt x="1" y="565"/>
                  </a:cubicBezTo>
                  <a:cubicBezTo>
                    <a:pt x="1" y="879"/>
                    <a:pt x="254" y="1133"/>
                    <a:pt x="568" y="1133"/>
                  </a:cubicBezTo>
                  <a:lnTo>
                    <a:pt x="3473" y="1133"/>
                  </a:lnTo>
                  <a:cubicBezTo>
                    <a:pt x="3787" y="1133"/>
                    <a:pt x="4041" y="879"/>
                    <a:pt x="4041" y="565"/>
                  </a:cubicBezTo>
                  <a:cubicBezTo>
                    <a:pt x="4041" y="251"/>
                    <a:pt x="3787" y="1"/>
                    <a:pt x="3473" y="1"/>
                  </a:cubicBezTo>
                  <a:close/>
                </a:path>
              </a:pathLst>
            </a:custGeom>
            <a:solidFill>
              <a:srgbClr val="5F7D9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35D74"/>
                </a:solidFill>
              </a:endParaRPr>
            </a:p>
          </p:txBody>
        </p:sp>
      </p:grpSp>
      <p:sp>
        <p:nvSpPr>
          <p:cNvPr id="1156" name="Google Shape;2013;p70">
            <a:extLst>
              <a:ext uri="{FF2B5EF4-FFF2-40B4-BE49-F238E27FC236}">
                <a16:creationId xmlns:a16="http://schemas.microsoft.com/office/drawing/2014/main" id="{53D91B25-875B-68E8-B9F8-17307BE1F3E8}"/>
              </a:ext>
            </a:extLst>
          </p:cNvPr>
          <p:cNvSpPr/>
          <p:nvPr/>
        </p:nvSpPr>
        <p:spPr>
          <a:xfrm rot="5400000">
            <a:off x="8463100" y="3012871"/>
            <a:ext cx="817321" cy="278483"/>
          </a:xfrm>
          <a:prstGeom prst="stripedRightArrow">
            <a:avLst>
              <a:gd name="adj1" fmla="val 50000"/>
              <a:gd name="adj2" fmla="val 50000"/>
            </a:avLst>
          </a:prstGeom>
          <a:solidFill>
            <a:srgbClr val="869FB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57" name="Google Shape;10054;p76">
            <a:extLst>
              <a:ext uri="{FF2B5EF4-FFF2-40B4-BE49-F238E27FC236}">
                <a16:creationId xmlns:a16="http://schemas.microsoft.com/office/drawing/2014/main" id="{0EE8AEA6-A094-CC8C-E3D9-43E6E44B0CE2}"/>
              </a:ext>
            </a:extLst>
          </p:cNvPr>
          <p:cNvSpPr/>
          <p:nvPr/>
        </p:nvSpPr>
        <p:spPr>
          <a:xfrm>
            <a:off x="5276087" y="800681"/>
            <a:ext cx="958851" cy="898916"/>
          </a:xfrm>
          <a:custGeom>
            <a:avLst/>
            <a:gdLst/>
            <a:ahLst/>
            <a:cxnLst/>
            <a:rect l="l" t="t" r="r" b="b"/>
            <a:pathLst>
              <a:path w="19326" h="18118" extrusionOk="0">
                <a:moveTo>
                  <a:pt x="17628" y="6794"/>
                </a:moveTo>
                <a:cubicBezTo>
                  <a:pt x="17939" y="6794"/>
                  <a:pt x="18193" y="7048"/>
                  <a:pt x="18193" y="7362"/>
                </a:cubicBezTo>
                <a:lnTo>
                  <a:pt x="18193" y="7927"/>
                </a:lnTo>
                <a:lnTo>
                  <a:pt x="12532" y="7927"/>
                </a:lnTo>
                <a:lnTo>
                  <a:pt x="12532" y="7362"/>
                </a:lnTo>
                <a:cubicBezTo>
                  <a:pt x="12532" y="7048"/>
                  <a:pt x="12785" y="6794"/>
                  <a:pt x="13099" y="6794"/>
                </a:cubicBezTo>
                <a:close/>
                <a:moveTo>
                  <a:pt x="17628" y="1133"/>
                </a:moveTo>
                <a:cubicBezTo>
                  <a:pt x="17939" y="1133"/>
                  <a:pt x="18193" y="1387"/>
                  <a:pt x="18193" y="1701"/>
                </a:cubicBezTo>
                <a:lnTo>
                  <a:pt x="18193" y="5759"/>
                </a:lnTo>
                <a:cubicBezTo>
                  <a:pt x="18012" y="5695"/>
                  <a:pt x="17819" y="5662"/>
                  <a:pt x="17628" y="5662"/>
                </a:cubicBezTo>
                <a:lnTo>
                  <a:pt x="13099" y="5662"/>
                </a:lnTo>
                <a:cubicBezTo>
                  <a:pt x="12160" y="5662"/>
                  <a:pt x="11399" y="6423"/>
                  <a:pt x="11399" y="7362"/>
                </a:cubicBezTo>
                <a:lnTo>
                  <a:pt x="11399" y="11324"/>
                </a:lnTo>
                <a:lnTo>
                  <a:pt x="1133" y="11324"/>
                </a:lnTo>
                <a:lnTo>
                  <a:pt x="1133" y="1701"/>
                </a:lnTo>
                <a:cubicBezTo>
                  <a:pt x="1133" y="1387"/>
                  <a:pt x="1387" y="1133"/>
                  <a:pt x="1701" y="1133"/>
                </a:cubicBezTo>
                <a:close/>
                <a:moveTo>
                  <a:pt x="11399" y="12456"/>
                </a:moveTo>
                <a:lnTo>
                  <a:pt x="11399" y="13588"/>
                </a:lnTo>
                <a:lnTo>
                  <a:pt x="1701" y="13588"/>
                </a:lnTo>
                <a:cubicBezTo>
                  <a:pt x="1387" y="13588"/>
                  <a:pt x="1133" y="13335"/>
                  <a:pt x="1133" y="13024"/>
                </a:cubicBezTo>
                <a:lnTo>
                  <a:pt x="1133" y="12456"/>
                </a:lnTo>
                <a:close/>
                <a:moveTo>
                  <a:pt x="18193" y="9059"/>
                </a:moveTo>
                <a:lnTo>
                  <a:pt x="18193" y="14720"/>
                </a:lnTo>
                <a:lnTo>
                  <a:pt x="12532" y="14720"/>
                </a:lnTo>
                <a:lnTo>
                  <a:pt x="12532" y="9059"/>
                </a:lnTo>
                <a:close/>
                <a:moveTo>
                  <a:pt x="11399" y="14720"/>
                </a:moveTo>
                <a:lnTo>
                  <a:pt x="11399" y="16420"/>
                </a:lnTo>
                <a:cubicBezTo>
                  <a:pt x="11399" y="16611"/>
                  <a:pt x="11432" y="16804"/>
                  <a:pt x="11496" y="16985"/>
                </a:cubicBezTo>
                <a:lnTo>
                  <a:pt x="7051" y="16985"/>
                </a:lnTo>
                <a:lnTo>
                  <a:pt x="7806" y="14720"/>
                </a:lnTo>
                <a:close/>
                <a:moveTo>
                  <a:pt x="18193" y="15853"/>
                </a:moveTo>
                <a:lnTo>
                  <a:pt x="18193" y="16420"/>
                </a:lnTo>
                <a:cubicBezTo>
                  <a:pt x="18193" y="16731"/>
                  <a:pt x="17939" y="16985"/>
                  <a:pt x="17628" y="16985"/>
                </a:cubicBezTo>
                <a:lnTo>
                  <a:pt x="13099" y="16985"/>
                </a:lnTo>
                <a:cubicBezTo>
                  <a:pt x="12785" y="16985"/>
                  <a:pt x="12532" y="16731"/>
                  <a:pt x="12532" y="16420"/>
                </a:cubicBezTo>
                <a:lnTo>
                  <a:pt x="12532" y="15853"/>
                </a:lnTo>
                <a:close/>
                <a:moveTo>
                  <a:pt x="1701" y="1"/>
                </a:moveTo>
                <a:cubicBezTo>
                  <a:pt x="762" y="1"/>
                  <a:pt x="1" y="762"/>
                  <a:pt x="1" y="1701"/>
                </a:cubicBezTo>
                <a:lnTo>
                  <a:pt x="1" y="13024"/>
                </a:lnTo>
                <a:cubicBezTo>
                  <a:pt x="1" y="13960"/>
                  <a:pt x="762" y="14720"/>
                  <a:pt x="1701" y="14720"/>
                </a:cubicBezTo>
                <a:lnTo>
                  <a:pt x="6613" y="14720"/>
                </a:lnTo>
                <a:lnTo>
                  <a:pt x="5859" y="16985"/>
                </a:lnTo>
                <a:lnTo>
                  <a:pt x="4002" y="16985"/>
                </a:lnTo>
                <a:cubicBezTo>
                  <a:pt x="3688" y="16985"/>
                  <a:pt x="3437" y="17239"/>
                  <a:pt x="3437" y="17553"/>
                </a:cubicBezTo>
                <a:cubicBezTo>
                  <a:pt x="3437" y="17864"/>
                  <a:pt x="3688" y="18117"/>
                  <a:pt x="4002" y="18117"/>
                </a:cubicBezTo>
                <a:lnTo>
                  <a:pt x="17628" y="18117"/>
                </a:lnTo>
                <a:cubicBezTo>
                  <a:pt x="18564" y="18117"/>
                  <a:pt x="19325" y="17356"/>
                  <a:pt x="19325" y="16420"/>
                </a:cubicBezTo>
                <a:lnTo>
                  <a:pt x="19325" y="1701"/>
                </a:lnTo>
                <a:cubicBezTo>
                  <a:pt x="19325" y="762"/>
                  <a:pt x="18564" y="1"/>
                  <a:pt x="17628" y="1"/>
                </a:cubicBezTo>
                <a:close/>
              </a:path>
            </a:pathLst>
          </a:custGeom>
          <a:solidFill>
            <a:srgbClr val="5F7D9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35D74"/>
              </a:solidFill>
            </a:endParaRPr>
          </a:p>
        </p:txBody>
      </p:sp>
      <p:grpSp>
        <p:nvGrpSpPr>
          <p:cNvPr id="1158" name="Google Shape;11804;p82">
            <a:extLst>
              <a:ext uri="{FF2B5EF4-FFF2-40B4-BE49-F238E27FC236}">
                <a16:creationId xmlns:a16="http://schemas.microsoft.com/office/drawing/2014/main" id="{D115860A-E5B4-3824-2C75-994B3858F9B4}"/>
              </a:ext>
            </a:extLst>
          </p:cNvPr>
          <p:cNvGrpSpPr/>
          <p:nvPr/>
        </p:nvGrpSpPr>
        <p:grpSpPr>
          <a:xfrm>
            <a:off x="5377037" y="1784026"/>
            <a:ext cx="507296" cy="448333"/>
            <a:chOff x="-3137650" y="2787000"/>
            <a:chExt cx="291450" cy="257575"/>
          </a:xfrm>
        </p:grpSpPr>
        <p:sp>
          <p:nvSpPr>
            <p:cNvPr id="1159" name="Google Shape;11805;p82">
              <a:extLst>
                <a:ext uri="{FF2B5EF4-FFF2-40B4-BE49-F238E27FC236}">
                  <a16:creationId xmlns:a16="http://schemas.microsoft.com/office/drawing/2014/main" id="{93F7772D-254F-9763-9A75-2CDCFE95A59F}"/>
                </a:ext>
              </a:extLst>
            </p:cNvPr>
            <p:cNvSpPr/>
            <p:nvPr/>
          </p:nvSpPr>
          <p:spPr>
            <a:xfrm>
              <a:off x="-3137650" y="2787000"/>
              <a:ext cx="291450" cy="257575"/>
            </a:xfrm>
            <a:custGeom>
              <a:avLst/>
              <a:gdLst/>
              <a:ahLst/>
              <a:cxnLst/>
              <a:rect l="l" t="t" r="r" b="b"/>
              <a:pathLst>
                <a:path w="11658" h="10303" extrusionOk="0">
                  <a:moveTo>
                    <a:pt x="10618" y="693"/>
                  </a:moveTo>
                  <a:cubicBezTo>
                    <a:pt x="10807" y="693"/>
                    <a:pt x="10964" y="851"/>
                    <a:pt x="10964" y="1040"/>
                  </a:cubicBezTo>
                  <a:lnTo>
                    <a:pt x="10964" y="2741"/>
                  </a:lnTo>
                  <a:lnTo>
                    <a:pt x="662" y="2741"/>
                  </a:lnTo>
                  <a:lnTo>
                    <a:pt x="662" y="1040"/>
                  </a:lnTo>
                  <a:cubicBezTo>
                    <a:pt x="662" y="851"/>
                    <a:pt x="820" y="693"/>
                    <a:pt x="1009" y="693"/>
                  </a:cubicBezTo>
                  <a:close/>
                  <a:moveTo>
                    <a:pt x="10996" y="3403"/>
                  </a:moveTo>
                  <a:lnTo>
                    <a:pt x="10996" y="9231"/>
                  </a:lnTo>
                  <a:cubicBezTo>
                    <a:pt x="10964" y="9420"/>
                    <a:pt x="10838" y="9578"/>
                    <a:pt x="10618" y="9578"/>
                  </a:cubicBezTo>
                  <a:lnTo>
                    <a:pt x="1009" y="9578"/>
                  </a:lnTo>
                  <a:cubicBezTo>
                    <a:pt x="820" y="9578"/>
                    <a:pt x="662" y="9420"/>
                    <a:pt x="662" y="9231"/>
                  </a:cubicBezTo>
                  <a:lnTo>
                    <a:pt x="662" y="3403"/>
                  </a:lnTo>
                  <a:close/>
                  <a:moveTo>
                    <a:pt x="1009" y="0"/>
                  </a:moveTo>
                  <a:cubicBezTo>
                    <a:pt x="473" y="0"/>
                    <a:pt x="1" y="473"/>
                    <a:pt x="1" y="1040"/>
                  </a:cubicBezTo>
                  <a:lnTo>
                    <a:pt x="1" y="9263"/>
                  </a:lnTo>
                  <a:cubicBezTo>
                    <a:pt x="1" y="9830"/>
                    <a:pt x="473" y="10302"/>
                    <a:pt x="1009" y="10302"/>
                  </a:cubicBezTo>
                  <a:lnTo>
                    <a:pt x="10618" y="10302"/>
                  </a:lnTo>
                  <a:cubicBezTo>
                    <a:pt x="11185" y="10302"/>
                    <a:pt x="11658" y="9830"/>
                    <a:pt x="11658" y="9263"/>
                  </a:cubicBezTo>
                  <a:lnTo>
                    <a:pt x="11658" y="1040"/>
                  </a:lnTo>
                  <a:cubicBezTo>
                    <a:pt x="11658" y="441"/>
                    <a:pt x="11217" y="0"/>
                    <a:pt x="10618" y="0"/>
                  </a:cubicBezTo>
                  <a:close/>
                </a:path>
              </a:pathLst>
            </a:custGeom>
            <a:solidFill>
              <a:srgbClr val="5F7D9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60" name="Google Shape;11806;p82">
              <a:extLst>
                <a:ext uri="{FF2B5EF4-FFF2-40B4-BE49-F238E27FC236}">
                  <a16:creationId xmlns:a16="http://schemas.microsoft.com/office/drawing/2014/main" id="{C8212F99-3A11-3EEC-E55B-41741AE2E308}"/>
                </a:ext>
              </a:extLst>
            </p:cNvPr>
            <p:cNvSpPr/>
            <p:nvPr/>
          </p:nvSpPr>
          <p:spPr>
            <a:xfrm>
              <a:off x="-3104575" y="2820875"/>
              <a:ext cx="18150" cy="17350"/>
            </a:xfrm>
            <a:custGeom>
              <a:avLst/>
              <a:gdLst/>
              <a:ahLst/>
              <a:cxnLst/>
              <a:rect l="l" t="t" r="r" b="b"/>
              <a:pathLst>
                <a:path w="726" h="694" extrusionOk="0">
                  <a:moveTo>
                    <a:pt x="348" y="0"/>
                  </a:moveTo>
                  <a:cubicBezTo>
                    <a:pt x="158" y="0"/>
                    <a:pt x="1" y="158"/>
                    <a:pt x="1" y="347"/>
                  </a:cubicBezTo>
                  <a:cubicBezTo>
                    <a:pt x="1" y="536"/>
                    <a:pt x="158" y="693"/>
                    <a:pt x="348" y="693"/>
                  </a:cubicBezTo>
                  <a:cubicBezTo>
                    <a:pt x="568" y="693"/>
                    <a:pt x="726" y="536"/>
                    <a:pt x="726" y="347"/>
                  </a:cubicBezTo>
                  <a:cubicBezTo>
                    <a:pt x="726" y="158"/>
                    <a:pt x="568" y="0"/>
                    <a:pt x="348" y="0"/>
                  </a:cubicBezTo>
                  <a:close/>
                </a:path>
              </a:pathLst>
            </a:custGeom>
            <a:solidFill>
              <a:srgbClr val="5F7D9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61" name="Google Shape;11807;p82">
              <a:extLst>
                <a:ext uri="{FF2B5EF4-FFF2-40B4-BE49-F238E27FC236}">
                  <a16:creationId xmlns:a16="http://schemas.microsoft.com/office/drawing/2014/main" id="{C1CF3906-33FB-7D81-6BBA-6F1B90FDD2C3}"/>
                </a:ext>
              </a:extLst>
            </p:cNvPr>
            <p:cNvSpPr/>
            <p:nvPr/>
          </p:nvSpPr>
          <p:spPr>
            <a:xfrm>
              <a:off x="-3069900" y="2820875"/>
              <a:ext cx="17350" cy="17350"/>
            </a:xfrm>
            <a:custGeom>
              <a:avLst/>
              <a:gdLst/>
              <a:ahLst/>
              <a:cxnLst/>
              <a:rect l="l" t="t" r="r" b="b"/>
              <a:pathLst>
                <a:path w="694" h="694" extrusionOk="0">
                  <a:moveTo>
                    <a:pt x="347" y="0"/>
                  </a:moveTo>
                  <a:cubicBezTo>
                    <a:pt x="158" y="0"/>
                    <a:pt x="0" y="158"/>
                    <a:pt x="0" y="347"/>
                  </a:cubicBezTo>
                  <a:cubicBezTo>
                    <a:pt x="0" y="536"/>
                    <a:pt x="158" y="693"/>
                    <a:pt x="347" y="693"/>
                  </a:cubicBezTo>
                  <a:cubicBezTo>
                    <a:pt x="536" y="693"/>
                    <a:pt x="693" y="536"/>
                    <a:pt x="693" y="347"/>
                  </a:cubicBezTo>
                  <a:cubicBezTo>
                    <a:pt x="693" y="158"/>
                    <a:pt x="536" y="0"/>
                    <a:pt x="347" y="0"/>
                  </a:cubicBezTo>
                  <a:close/>
                </a:path>
              </a:pathLst>
            </a:custGeom>
            <a:solidFill>
              <a:srgbClr val="5F7D9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62" name="Google Shape;11808;p82">
              <a:extLst>
                <a:ext uri="{FF2B5EF4-FFF2-40B4-BE49-F238E27FC236}">
                  <a16:creationId xmlns:a16="http://schemas.microsoft.com/office/drawing/2014/main" id="{81BDAE3D-AAB5-EF48-B8CB-F454EEB77557}"/>
                </a:ext>
              </a:extLst>
            </p:cNvPr>
            <p:cNvSpPr/>
            <p:nvPr/>
          </p:nvSpPr>
          <p:spPr>
            <a:xfrm>
              <a:off x="-3035250" y="2820875"/>
              <a:ext cx="17350" cy="17350"/>
            </a:xfrm>
            <a:custGeom>
              <a:avLst/>
              <a:gdLst/>
              <a:ahLst/>
              <a:cxnLst/>
              <a:rect l="l" t="t" r="r" b="b"/>
              <a:pathLst>
                <a:path w="694" h="694" extrusionOk="0">
                  <a:moveTo>
                    <a:pt x="347" y="0"/>
                  </a:moveTo>
                  <a:cubicBezTo>
                    <a:pt x="158" y="0"/>
                    <a:pt x="0" y="158"/>
                    <a:pt x="0" y="347"/>
                  </a:cubicBezTo>
                  <a:cubicBezTo>
                    <a:pt x="0" y="536"/>
                    <a:pt x="158" y="693"/>
                    <a:pt x="347" y="693"/>
                  </a:cubicBezTo>
                  <a:cubicBezTo>
                    <a:pt x="536" y="693"/>
                    <a:pt x="693" y="536"/>
                    <a:pt x="693" y="347"/>
                  </a:cubicBezTo>
                  <a:cubicBezTo>
                    <a:pt x="693" y="158"/>
                    <a:pt x="536" y="0"/>
                    <a:pt x="347" y="0"/>
                  </a:cubicBezTo>
                  <a:close/>
                </a:path>
              </a:pathLst>
            </a:custGeom>
            <a:solidFill>
              <a:srgbClr val="5F7D9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63" name="Google Shape;11809;p82">
              <a:extLst>
                <a:ext uri="{FF2B5EF4-FFF2-40B4-BE49-F238E27FC236}">
                  <a16:creationId xmlns:a16="http://schemas.microsoft.com/office/drawing/2014/main" id="{9A1A9E4C-EEEF-C5E4-AAA6-FA888B197700}"/>
                </a:ext>
              </a:extLst>
            </p:cNvPr>
            <p:cNvSpPr/>
            <p:nvPr/>
          </p:nvSpPr>
          <p:spPr>
            <a:xfrm>
              <a:off x="-3002175" y="2820875"/>
              <a:ext cx="121325" cy="17350"/>
            </a:xfrm>
            <a:custGeom>
              <a:avLst/>
              <a:gdLst/>
              <a:ahLst/>
              <a:cxnLst/>
              <a:rect l="l" t="t" r="r" b="b"/>
              <a:pathLst>
                <a:path w="4853" h="694" extrusionOk="0">
                  <a:moveTo>
                    <a:pt x="347" y="0"/>
                  </a:moveTo>
                  <a:cubicBezTo>
                    <a:pt x="158" y="0"/>
                    <a:pt x="1" y="158"/>
                    <a:pt x="1" y="347"/>
                  </a:cubicBezTo>
                  <a:cubicBezTo>
                    <a:pt x="32" y="536"/>
                    <a:pt x="190" y="693"/>
                    <a:pt x="347" y="693"/>
                  </a:cubicBezTo>
                  <a:lnTo>
                    <a:pt x="4506" y="693"/>
                  </a:lnTo>
                  <a:cubicBezTo>
                    <a:pt x="4695" y="693"/>
                    <a:pt x="4852" y="536"/>
                    <a:pt x="4852" y="347"/>
                  </a:cubicBezTo>
                  <a:cubicBezTo>
                    <a:pt x="4852" y="158"/>
                    <a:pt x="4695" y="0"/>
                    <a:pt x="4506" y="0"/>
                  </a:cubicBezTo>
                  <a:close/>
                </a:path>
              </a:pathLst>
            </a:custGeom>
            <a:solidFill>
              <a:srgbClr val="5F7D9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64" name="Google Shape;11810;p82">
              <a:extLst>
                <a:ext uri="{FF2B5EF4-FFF2-40B4-BE49-F238E27FC236}">
                  <a16:creationId xmlns:a16="http://schemas.microsoft.com/office/drawing/2014/main" id="{092C0D39-A53B-8D6A-FB2E-A25D6879656F}"/>
                </a:ext>
              </a:extLst>
            </p:cNvPr>
            <p:cNvSpPr/>
            <p:nvPr/>
          </p:nvSpPr>
          <p:spPr>
            <a:xfrm>
              <a:off x="-2948625" y="2907300"/>
              <a:ext cx="52025" cy="85300"/>
            </a:xfrm>
            <a:custGeom>
              <a:avLst/>
              <a:gdLst/>
              <a:ahLst/>
              <a:cxnLst/>
              <a:rect l="l" t="t" r="r" b="b"/>
              <a:pathLst>
                <a:path w="2081" h="3412" extrusionOk="0">
                  <a:moveTo>
                    <a:pt x="347" y="1"/>
                  </a:moveTo>
                  <a:cubicBezTo>
                    <a:pt x="261" y="1"/>
                    <a:pt x="174" y="24"/>
                    <a:pt x="127" y="72"/>
                  </a:cubicBezTo>
                  <a:cubicBezTo>
                    <a:pt x="1" y="198"/>
                    <a:pt x="1" y="450"/>
                    <a:pt x="127" y="544"/>
                  </a:cubicBezTo>
                  <a:lnTo>
                    <a:pt x="1261" y="1710"/>
                  </a:lnTo>
                  <a:lnTo>
                    <a:pt x="127" y="2844"/>
                  </a:lnTo>
                  <a:cubicBezTo>
                    <a:pt x="1" y="2970"/>
                    <a:pt x="1" y="3191"/>
                    <a:pt x="127" y="3317"/>
                  </a:cubicBezTo>
                  <a:cubicBezTo>
                    <a:pt x="174" y="3380"/>
                    <a:pt x="261" y="3411"/>
                    <a:pt x="347" y="3411"/>
                  </a:cubicBezTo>
                  <a:cubicBezTo>
                    <a:pt x="434" y="3411"/>
                    <a:pt x="521" y="3380"/>
                    <a:pt x="568" y="3317"/>
                  </a:cubicBezTo>
                  <a:lnTo>
                    <a:pt x="1954" y="1930"/>
                  </a:lnTo>
                  <a:cubicBezTo>
                    <a:pt x="2080" y="1804"/>
                    <a:pt x="2080" y="1584"/>
                    <a:pt x="1954" y="1458"/>
                  </a:cubicBezTo>
                  <a:lnTo>
                    <a:pt x="568" y="72"/>
                  </a:lnTo>
                  <a:cubicBezTo>
                    <a:pt x="521" y="24"/>
                    <a:pt x="434" y="1"/>
                    <a:pt x="347" y="1"/>
                  </a:cubicBezTo>
                  <a:close/>
                </a:path>
              </a:pathLst>
            </a:custGeom>
            <a:solidFill>
              <a:srgbClr val="5F7D9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65" name="Google Shape;11811;p82">
              <a:extLst>
                <a:ext uri="{FF2B5EF4-FFF2-40B4-BE49-F238E27FC236}">
                  <a16:creationId xmlns:a16="http://schemas.microsoft.com/office/drawing/2014/main" id="{2669D8FF-3496-812A-ECCF-927DED8F4879}"/>
                </a:ext>
              </a:extLst>
            </p:cNvPr>
            <p:cNvSpPr/>
            <p:nvPr/>
          </p:nvSpPr>
          <p:spPr>
            <a:xfrm>
              <a:off x="-3088025" y="2907300"/>
              <a:ext cx="53575" cy="85300"/>
            </a:xfrm>
            <a:custGeom>
              <a:avLst/>
              <a:gdLst/>
              <a:ahLst/>
              <a:cxnLst/>
              <a:rect l="l" t="t" r="r" b="b"/>
              <a:pathLst>
                <a:path w="2143" h="3412" extrusionOk="0">
                  <a:moveTo>
                    <a:pt x="1749" y="1"/>
                  </a:moveTo>
                  <a:cubicBezTo>
                    <a:pt x="1662" y="1"/>
                    <a:pt x="1576" y="24"/>
                    <a:pt x="1513" y="72"/>
                  </a:cubicBezTo>
                  <a:lnTo>
                    <a:pt x="127" y="1458"/>
                  </a:lnTo>
                  <a:cubicBezTo>
                    <a:pt x="1" y="1584"/>
                    <a:pt x="1" y="1804"/>
                    <a:pt x="127" y="1930"/>
                  </a:cubicBezTo>
                  <a:lnTo>
                    <a:pt x="1513" y="3317"/>
                  </a:lnTo>
                  <a:cubicBezTo>
                    <a:pt x="1576" y="3380"/>
                    <a:pt x="1662" y="3411"/>
                    <a:pt x="1749" y="3411"/>
                  </a:cubicBezTo>
                  <a:cubicBezTo>
                    <a:pt x="1836" y="3411"/>
                    <a:pt x="1922" y="3380"/>
                    <a:pt x="1985" y="3317"/>
                  </a:cubicBezTo>
                  <a:cubicBezTo>
                    <a:pt x="2111" y="3191"/>
                    <a:pt x="2111" y="2970"/>
                    <a:pt x="1985" y="2844"/>
                  </a:cubicBezTo>
                  <a:lnTo>
                    <a:pt x="851" y="1710"/>
                  </a:lnTo>
                  <a:lnTo>
                    <a:pt x="1985" y="544"/>
                  </a:lnTo>
                  <a:cubicBezTo>
                    <a:pt x="2143" y="450"/>
                    <a:pt x="2143" y="198"/>
                    <a:pt x="1985" y="72"/>
                  </a:cubicBezTo>
                  <a:cubicBezTo>
                    <a:pt x="1922" y="24"/>
                    <a:pt x="1836" y="1"/>
                    <a:pt x="1749" y="1"/>
                  </a:cubicBezTo>
                  <a:close/>
                </a:path>
              </a:pathLst>
            </a:custGeom>
            <a:solidFill>
              <a:srgbClr val="5F7D9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66" name="Google Shape;11812;p82">
              <a:extLst>
                <a:ext uri="{FF2B5EF4-FFF2-40B4-BE49-F238E27FC236}">
                  <a16:creationId xmlns:a16="http://schemas.microsoft.com/office/drawing/2014/main" id="{E1AA4546-F598-32F1-7D33-2AF3613DF297}"/>
                </a:ext>
              </a:extLst>
            </p:cNvPr>
            <p:cNvSpPr/>
            <p:nvPr/>
          </p:nvSpPr>
          <p:spPr>
            <a:xfrm>
              <a:off x="-3019500" y="2888975"/>
              <a:ext cx="54375" cy="119400"/>
            </a:xfrm>
            <a:custGeom>
              <a:avLst/>
              <a:gdLst/>
              <a:ahLst/>
              <a:cxnLst/>
              <a:rect l="l" t="t" r="r" b="b"/>
              <a:pathLst>
                <a:path w="2175" h="4776" extrusionOk="0">
                  <a:moveTo>
                    <a:pt x="1778" y="0"/>
                  </a:moveTo>
                  <a:cubicBezTo>
                    <a:pt x="1617" y="0"/>
                    <a:pt x="1501" y="108"/>
                    <a:pt x="1450" y="237"/>
                  </a:cubicBezTo>
                  <a:lnTo>
                    <a:pt x="63" y="4333"/>
                  </a:lnTo>
                  <a:cubicBezTo>
                    <a:pt x="0" y="4522"/>
                    <a:pt x="95" y="4680"/>
                    <a:pt x="253" y="4743"/>
                  </a:cubicBezTo>
                  <a:cubicBezTo>
                    <a:pt x="305" y="4765"/>
                    <a:pt x="354" y="4775"/>
                    <a:pt x="399" y="4775"/>
                  </a:cubicBezTo>
                  <a:cubicBezTo>
                    <a:pt x="543" y="4775"/>
                    <a:pt x="646" y="4674"/>
                    <a:pt x="694" y="4554"/>
                  </a:cubicBezTo>
                  <a:lnTo>
                    <a:pt x="2080" y="458"/>
                  </a:lnTo>
                  <a:cubicBezTo>
                    <a:pt x="2174" y="300"/>
                    <a:pt x="2048" y="111"/>
                    <a:pt x="1891" y="17"/>
                  </a:cubicBezTo>
                  <a:cubicBezTo>
                    <a:pt x="1851" y="6"/>
                    <a:pt x="1813" y="0"/>
                    <a:pt x="1778" y="0"/>
                  </a:cubicBezTo>
                  <a:close/>
                </a:path>
              </a:pathLst>
            </a:custGeom>
            <a:solidFill>
              <a:srgbClr val="5F7D9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9710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E4C0-B3A0-5B07-4BCD-0A00B911DC9C}"/>
              </a:ext>
            </a:extLst>
          </p:cNvPr>
          <p:cNvSpPr>
            <a:spLocks noGrp="1"/>
          </p:cNvSpPr>
          <p:nvPr>
            <p:ph type="title"/>
          </p:nvPr>
        </p:nvSpPr>
        <p:spPr>
          <a:xfrm>
            <a:off x="320793" y="205199"/>
            <a:ext cx="10515600" cy="1325563"/>
          </a:xfrm>
        </p:spPr>
        <p:txBody>
          <a:bodyPr>
            <a:normAutofit/>
          </a:bodyPr>
          <a:lstStyle/>
          <a:p>
            <a:r>
              <a:rPr lang="en-US" sz="3600">
                <a:solidFill>
                  <a:schemeClr val="bg1"/>
                </a:solidFill>
              </a:rPr>
              <a:t>Mechanical Section: Chassis</a:t>
            </a:r>
            <a:endParaRPr lang="en-US" sz="3600">
              <a:solidFill>
                <a:schemeClr val="bg1"/>
              </a:solidFill>
              <a:cs typeface="Calibri Light"/>
            </a:endParaRPr>
          </a:p>
        </p:txBody>
      </p:sp>
      <p:sp>
        <p:nvSpPr>
          <p:cNvPr id="3" name="Content Placeholder 2">
            <a:extLst>
              <a:ext uri="{FF2B5EF4-FFF2-40B4-BE49-F238E27FC236}">
                <a16:creationId xmlns:a16="http://schemas.microsoft.com/office/drawing/2014/main" id="{03A5804D-14AD-FCBF-B3C9-75629F7A1EC7}"/>
              </a:ext>
            </a:extLst>
          </p:cNvPr>
          <p:cNvSpPr>
            <a:spLocks noGrp="1"/>
          </p:cNvSpPr>
          <p:nvPr>
            <p:ph idx="1"/>
          </p:nvPr>
        </p:nvSpPr>
        <p:spPr>
          <a:xfrm>
            <a:off x="317810" y="1150780"/>
            <a:ext cx="6398942" cy="4835051"/>
          </a:xfrm>
        </p:spPr>
        <p:txBody>
          <a:bodyPr vert="horz" lIns="91440" tIns="45720" rIns="91440" bIns="45720" rtlCol="0" anchor="t">
            <a:normAutofit/>
          </a:bodyPr>
          <a:lstStyle/>
          <a:p>
            <a:pPr marL="0" indent="0">
              <a:buNone/>
            </a:pPr>
            <a:endParaRPr lang="en-US" sz="1600" b="1" u="sng">
              <a:solidFill>
                <a:schemeClr val="bg1"/>
              </a:solidFill>
              <a:cs typeface="Calibri"/>
            </a:endParaRPr>
          </a:p>
          <a:p>
            <a:pPr marL="0" indent="0">
              <a:buNone/>
            </a:pPr>
            <a:r>
              <a:rPr lang="en-US" sz="1600" b="1" u="sng">
                <a:solidFill>
                  <a:schemeClr val="bg1"/>
                </a:solidFill>
                <a:cs typeface="Calibri"/>
              </a:rPr>
              <a:t>IDEAS &amp; CONCEPTS:</a:t>
            </a:r>
            <a:endParaRPr lang="en-US" sz="1600">
              <a:solidFill>
                <a:schemeClr val="bg1"/>
              </a:solidFill>
              <a:ea typeface="+mn-lt"/>
              <a:cs typeface="+mn-lt"/>
            </a:endParaRPr>
          </a:p>
          <a:p>
            <a:pPr marL="285750" indent="-285750">
              <a:buFont typeface="Calibri" panose="020B0604020202020204" pitchFamily="34" charset="0"/>
              <a:buChar char="-"/>
            </a:pPr>
            <a:r>
              <a:rPr lang="en-US" sz="1600">
                <a:solidFill>
                  <a:schemeClr val="bg1"/>
                </a:solidFill>
                <a:ea typeface="+mn-lt"/>
                <a:cs typeface="+mn-lt"/>
              </a:rPr>
              <a:t>Use of a base with large surface area </a:t>
            </a:r>
            <a:endParaRPr lang="en-US">
              <a:solidFill>
                <a:schemeClr val="bg1"/>
              </a:solidFill>
              <a:cs typeface="Calibri" panose="020F0502020204030204"/>
            </a:endParaRPr>
          </a:p>
          <a:p>
            <a:pPr>
              <a:buFont typeface="Calibri,Sans-Serif"/>
              <a:buChar char="-"/>
            </a:pPr>
            <a:endParaRPr lang="en-US" sz="1600">
              <a:solidFill>
                <a:schemeClr val="bg1"/>
              </a:solidFill>
              <a:cs typeface="Calibri"/>
            </a:endParaRPr>
          </a:p>
          <a:p>
            <a:pPr>
              <a:buFont typeface="Calibri,Sans-Serif"/>
              <a:buChar char="-"/>
            </a:pPr>
            <a:endParaRPr lang="en-US" sz="1600">
              <a:solidFill>
                <a:schemeClr val="bg1"/>
              </a:solidFill>
              <a:cs typeface="Calibri"/>
            </a:endParaRPr>
          </a:p>
          <a:p>
            <a:pPr>
              <a:buFont typeface="Calibri,Sans-Serif"/>
              <a:buChar char="-"/>
            </a:pPr>
            <a:r>
              <a:rPr lang="en-US" sz="1600">
                <a:solidFill>
                  <a:schemeClr val="bg1"/>
                </a:solidFill>
                <a:cs typeface="Calibri"/>
              </a:rPr>
              <a:t>Use of tracks for movement, provides precise steering on the spot </a:t>
            </a:r>
            <a:endParaRPr lang="en-US" sz="1600">
              <a:solidFill>
                <a:schemeClr val="bg1"/>
              </a:solidFill>
              <a:ea typeface="+mn-lt"/>
              <a:cs typeface="+mn-lt"/>
            </a:endParaRPr>
          </a:p>
          <a:p>
            <a:pPr>
              <a:buFont typeface="Calibri,Sans-Serif"/>
              <a:buChar char="-"/>
            </a:pPr>
            <a:endParaRPr lang="en-US" sz="1600">
              <a:solidFill>
                <a:schemeClr val="bg1"/>
              </a:solidFill>
              <a:cs typeface="Calibri"/>
            </a:endParaRPr>
          </a:p>
          <a:p>
            <a:pPr>
              <a:buFont typeface="Calibri,Sans-Serif"/>
              <a:buChar char="-"/>
            </a:pPr>
            <a:endParaRPr lang="en-US" sz="1600">
              <a:solidFill>
                <a:schemeClr val="bg1"/>
              </a:solidFill>
              <a:cs typeface="Calibri"/>
            </a:endParaRPr>
          </a:p>
          <a:p>
            <a:pPr>
              <a:buFont typeface="Calibri,Sans-Serif"/>
              <a:buChar char="-"/>
            </a:pPr>
            <a:r>
              <a:rPr lang="en-US" sz="1600">
                <a:solidFill>
                  <a:schemeClr val="bg1"/>
                </a:solidFill>
                <a:ea typeface="+mn-lt"/>
                <a:cs typeface="+mn-lt"/>
              </a:rPr>
              <a:t>Initially using 2 ball screws for the 2 vertical and horizontal axes of arm, in addition to using two support pipes alongside the ball screw</a:t>
            </a:r>
            <a:endParaRPr lang="en-US" sz="1600">
              <a:solidFill>
                <a:schemeClr val="bg1"/>
              </a:solidFill>
              <a:cs typeface="Calibri"/>
            </a:endParaRPr>
          </a:p>
          <a:p>
            <a:pPr>
              <a:buFont typeface="Calibri,Sans-Serif"/>
              <a:buChar char="-"/>
            </a:pPr>
            <a:endParaRPr lang="en-US" sz="1600">
              <a:solidFill>
                <a:schemeClr val="bg1"/>
              </a:solidFill>
              <a:cs typeface="Calibri"/>
            </a:endParaRPr>
          </a:p>
          <a:p>
            <a:pPr>
              <a:buFont typeface="Calibri,Sans-Serif"/>
              <a:buChar char="-"/>
            </a:pPr>
            <a:endParaRPr lang="en-US" sz="1600">
              <a:solidFill>
                <a:schemeClr val="bg1"/>
              </a:solidFill>
              <a:cs typeface="Calibri"/>
            </a:endParaRPr>
          </a:p>
          <a:p>
            <a:pPr marL="0" indent="0">
              <a:buNone/>
            </a:pPr>
            <a:endParaRPr lang="en-US" sz="1600">
              <a:solidFill>
                <a:schemeClr val="bg1"/>
              </a:solidFill>
              <a:cs typeface="Calibri"/>
            </a:endParaRPr>
          </a:p>
          <a:p>
            <a:pPr>
              <a:buFont typeface="Calibri,Sans-Serif"/>
              <a:buChar char="-"/>
            </a:pPr>
            <a:endParaRPr lang="en-US" sz="1600">
              <a:solidFill>
                <a:schemeClr val="bg1"/>
              </a:solidFill>
              <a:cs typeface="Calibri"/>
            </a:endParaRPr>
          </a:p>
          <a:p>
            <a:pPr marL="0" indent="0">
              <a:buNone/>
            </a:pPr>
            <a:endParaRPr lang="en-US" sz="1600">
              <a:solidFill>
                <a:schemeClr val="bg1"/>
              </a:solidFill>
              <a:cs typeface="Calibri"/>
            </a:endParaRPr>
          </a:p>
          <a:p>
            <a:pPr marL="0" indent="0">
              <a:buNone/>
            </a:pPr>
            <a:endParaRPr lang="en-US" sz="1600" b="1" u="sng">
              <a:solidFill>
                <a:schemeClr val="bg1"/>
              </a:solidFill>
              <a:cs typeface="Calibri" panose="020F0502020204030204"/>
            </a:endParaRPr>
          </a:p>
          <a:p>
            <a:pPr marL="0" indent="0">
              <a:buNone/>
            </a:pPr>
            <a:endParaRPr lang="en-US">
              <a:solidFill>
                <a:schemeClr val="bg1"/>
              </a:solidFill>
              <a:cs typeface="Calibri" panose="020F0502020204030204"/>
            </a:endParaRPr>
          </a:p>
        </p:txBody>
      </p:sp>
      <p:pic>
        <p:nvPicPr>
          <p:cNvPr id="10" name="Picture 6">
            <a:extLst>
              <a:ext uri="{FF2B5EF4-FFF2-40B4-BE49-F238E27FC236}">
                <a16:creationId xmlns:a16="http://schemas.microsoft.com/office/drawing/2014/main" id="{1CF319CA-7FF6-C2A3-F879-F5718CB36E4E}"/>
              </a:ext>
            </a:extLst>
          </p:cNvPr>
          <p:cNvPicPr>
            <a:picLocks noChangeAspect="1"/>
          </p:cNvPicPr>
          <p:nvPr/>
        </p:nvPicPr>
        <p:blipFill rotWithShape="1">
          <a:blip r:embed="rId3"/>
          <a:srcRect t="3016" r="1" b="1378"/>
          <a:stretch/>
        </p:blipFill>
        <p:spPr>
          <a:xfrm>
            <a:off x="9075551" y="2174234"/>
            <a:ext cx="2172610" cy="2082226"/>
          </a:xfrm>
          <a:prstGeom prst="rect">
            <a:avLst/>
          </a:prstGeom>
        </p:spPr>
      </p:pic>
      <p:pic>
        <p:nvPicPr>
          <p:cNvPr id="14" name="Picture 15" descr="Chart, box and whisker chart&#10;&#10;Description automatically generated">
            <a:extLst>
              <a:ext uri="{FF2B5EF4-FFF2-40B4-BE49-F238E27FC236}">
                <a16:creationId xmlns:a16="http://schemas.microsoft.com/office/drawing/2014/main" id="{CD75FD90-88BC-B319-849D-E08A9C43EDE6}"/>
              </a:ext>
            </a:extLst>
          </p:cNvPr>
          <p:cNvPicPr>
            <a:picLocks noChangeAspect="1"/>
          </p:cNvPicPr>
          <p:nvPr/>
        </p:nvPicPr>
        <p:blipFill>
          <a:blip r:embed="rId4"/>
          <a:stretch>
            <a:fillRect/>
          </a:stretch>
        </p:blipFill>
        <p:spPr>
          <a:xfrm>
            <a:off x="6351881" y="38209"/>
            <a:ext cx="2413941" cy="2726989"/>
          </a:xfrm>
          <a:prstGeom prst="rect">
            <a:avLst/>
          </a:prstGeom>
        </p:spPr>
      </p:pic>
      <p:pic>
        <p:nvPicPr>
          <p:cNvPr id="18" name="Picture 19">
            <a:extLst>
              <a:ext uri="{FF2B5EF4-FFF2-40B4-BE49-F238E27FC236}">
                <a16:creationId xmlns:a16="http://schemas.microsoft.com/office/drawing/2014/main" id="{BCFC28CA-44DD-AA3D-6FE8-D390A0DDD4D3}"/>
              </a:ext>
            </a:extLst>
          </p:cNvPr>
          <p:cNvPicPr>
            <a:picLocks noChangeAspect="1"/>
          </p:cNvPicPr>
          <p:nvPr/>
        </p:nvPicPr>
        <p:blipFill>
          <a:blip r:embed="rId5"/>
          <a:stretch>
            <a:fillRect/>
          </a:stretch>
        </p:blipFill>
        <p:spPr>
          <a:xfrm>
            <a:off x="6567350" y="3093155"/>
            <a:ext cx="1540856" cy="3484504"/>
          </a:xfrm>
          <a:prstGeom prst="rect">
            <a:avLst/>
          </a:prstGeom>
        </p:spPr>
      </p:pic>
    </p:spTree>
    <p:extLst>
      <p:ext uri="{BB962C8B-B14F-4D97-AF65-F5344CB8AC3E}">
        <p14:creationId xmlns:p14="http://schemas.microsoft.com/office/powerpoint/2010/main" val="1376865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E4C0-B3A0-5B07-4BCD-0A00B911DC9C}"/>
              </a:ext>
            </a:extLst>
          </p:cNvPr>
          <p:cNvSpPr>
            <a:spLocks noGrp="1"/>
          </p:cNvSpPr>
          <p:nvPr>
            <p:ph type="title"/>
          </p:nvPr>
        </p:nvSpPr>
        <p:spPr>
          <a:xfrm>
            <a:off x="320793" y="205199"/>
            <a:ext cx="10515600" cy="1325563"/>
          </a:xfrm>
        </p:spPr>
        <p:txBody>
          <a:bodyPr>
            <a:normAutofit/>
          </a:bodyPr>
          <a:lstStyle/>
          <a:p>
            <a:r>
              <a:rPr lang="en-US" sz="3600">
                <a:solidFill>
                  <a:schemeClr val="bg1"/>
                </a:solidFill>
              </a:rPr>
              <a:t>Mechanical Section: Chassis</a:t>
            </a:r>
            <a:endParaRPr lang="en-US" sz="3600">
              <a:solidFill>
                <a:schemeClr val="bg1"/>
              </a:solidFill>
              <a:cs typeface="Calibri Light"/>
            </a:endParaRPr>
          </a:p>
        </p:txBody>
      </p:sp>
      <p:sp>
        <p:nvSpPr>
          <p:cNvPr id="3" name="Content Placeholder 2">
            <a:extLst>
              <a:ext uri="{FF2B5EF4-FFF2-40B4-BE49-F238E27FC236}">
                <a16:creationId xmlns:a16="http://schemas.microsoft.com/office/drawing/2014/main" id="{03A5804D-14AD-FCBF-B3C9-75629F7A1EC7}"/>
              </a:ext>
            </a:extLst>
          </p:cNvPr>
          <p:cNvSpPr>
            <a:spLocks noGrp="1"/>
          </p:cNvSpPr>
          <p:nvPr>
            <p:ph idx="1"/>
          </p:nvPr>
        </p:nvSpPr>
        <p:spPr>
          <a:xfrm>
            <a:off x="317810" y="1150780"/>
            <a:ext cx="5862720" cy="4835051"/>
          </a:xfrm>
        </p:spPr>
        <p:txBody>
          <a:bodyPr vert="horz" lIns="91440" tIns="45720" rIns="91440" bIns="45720" rtlCol="0" anchor="t">
            <a:normAutofit/>
          </a:bodyPr>
          <a:lstStyle/>
          <a:p>
            <a:pPr marL="0" indent="0">
              <a:buNone/>
            </a:pPr>
            <a:endParaRPr lang="en-US" sz="1600" b="1" u="sng">
              <a:solidFill>
                <a:schemeClr val="bg1"/>
              </a:solidFill>
              <a:cs typeface="Calibri"/>
            </a:endParaRPr>
          </a:p>
          <a:p>
            <a:pPr marL="0" indent="0">
              <a:buNone/>
            </a:pPr>
            <a:r>
              <a:rPr lang="en-US" sz="1600" b="1" u="sng">
                <a:solidFill>
                  <a:schemeClr val="bg1"/>
                </a:solidFill>
              </a:rPr>
              <a:t>DECISIONS MADE:</a:t>
            </a:r>
            <a:endParaRPr lang="en-US" sz="1600" b="1" u="sng">
              <a:solidFill>
                <a:schemeClr val="bg1"/>
              </a:solidFill>
              <a:cs typeface="Calibri"/>
            </a:endParaRPr>
          </a:p>
          <a:p>
            <a:pPr>
              <a:buFont typeface="Calibri" panose="020B0604020202020204" pitchFamily="34" charset="0"/>
              <a:buChar char="-"/>
            </a:pPr>
            <a:r>
              <a:rPr lang="en-US" sz="1600">
                <a:solidFill>
                  <a:schemeClr val="bg1"/>
                </a:solidFill>
                <a:cs typeface="Calibri"/>
              </a:rPr>
              <a:t>Using two conventional wheels in the back, then using two casters in the front that provide steering</a:t>
            </a:r>
          </a:p>
          <a:p>
            <a:pPr>
              <a:buFont typeface="Calibri" panose="020B0604020202020204" pitchFamily="34" charset="0"/>
              <a:buChar char="-"/>
            </a:pPr>
            <a:endParaRPr lang="en-US" sz="1600">
              <a:solidFill>
                <a:schemeClr val="bg1"/>
              </a:solidFill>
              <a:cs typeface="Calibri"/>
            </a:endParaRPr>
          </a:p>
          <a:p>
            <a:pPr>
              <a:buFont typeface="Calibri" panose="020B0604020202020204" pitchFamily="34" charset="0"/>
              <a:buChar char="-"/>
            </a:pPr>
            <a:endParaRPr lang="en-US" sz="1600">
              <a:solidFill>
                <a:schemeClr val="bg1"/>
              </a:solidFill>
              <a:cs typeface="Calibri"/>
            </a:endParaRPr>
          </a:p>
          <a:p>
            <a:pPr>
              <a:buFont typeface="Calibri" panose="020B0604020202020204" pitchFamily="34" charset="0"/>
              <a:buChar char="-"/>
            </a:pPr>
            <a:r>
              <a:rPr lang="en-US" sz="1600">
                <a:solidFill>
                  <a:schemeClr val="bg1"/>
                </a:solidFill>
                <a:cs typeface="Calibri"/>
              </a:rPr>
              <a:t>Using only one ball screw for vertical axis, and using a lengthened rod for the horizontal axis</a:t>
            </a:r>
          </a:p>
          <a:p>
            <a:pPr>
              <a:buFont typeface="Calibri" panose="020B0604020202020204" pitchFamily="34" charset="0"/>
              <a:buChar char="-"/>
            </a:pPr>
            <a:endParaRPr lang="en-US" sz="1600">
              <a:solidFill>
                <a:schemeClr val="bg1"/>
              </a:solidFill>
              <a:cs typeface="Calibri"/>
            </a:endParaRPr>
          </a:p>
          <a:p>
            <a:pPr>
              <a:buFont typeface="Calibri" panose="020B0604020202020204" pitchFamily="34" charset="0"/>
              <a:buChar char="-"/>
            </a:pPr>
            <a:endParaRPr lang="en-US" sz="1600">
              <a:solidFill>
                <a:schemeClr val="bg1"/>
              </a:solidFill>
              <a:cs typeface="Calibri"/>
            </a:endParaRPr>
          </a:p>
          <a:p>
            <a:pPr>
              <a:buFont typeface="Calibri" panose="020B0604020202020204" pitchFamily="34" charset="0"/>
              <a:buChar char="-"/>
            </a:pPr>
            <a:r>
              <a:rPr lang="en-US" sz="1600">
                <a:solidFill>
                  <a:schemeClr val="bg1"/>
                </a:solidFill>
                <a:cs typeface="Calibri"/>
              </a:rPr>
              <a:t>Large use of aluminum to construct the main chassis due to availability and simplicity of obtaining/working with</a:t>
            </a:r>
          </a:p>
          <a:p>
            <a:pPr marL="0" indent="0">
              <a:buNone/>
            </a:pPr>
            <a:endParaRPr lang="en-US" sz="1600" b="1" u="sng">
              <a:solidFill>
                <a:schemeClr val="bg1"/>
              </a:solidFill>
              <a:cs typeface="Calibri"/>
            </a:endParaRPr>
          </a:p>
          <a:p>
            <a:pPr marL="0" indent="0">
              <a:buNone/>
            </a:pPr>
            <a:endParaRPr lang="en-US">
              <a:solidFill>
                <a:schemeClr val="bg1"/>
              </a:solidFill>
              <a:cs typeface="Calibri" panose="020F0502020204030204"/>
            </a:endParaRPr>
          </a:p>
        </p:txBody>
      </p:sp>
      <p:pic>
        <p:nvPicPr>
          <p:cNvPr id="4" name="Picture 4" descr="A picture containing floor, indoor, furniture&#10;&#10;Description automatically generated">
            <a:extLst>
              <a:ext uri="{FF2B5EF4-FFF2-40B4-BE49-F238E27FC236}">
                <a16:creationId xmlns:a16="http://schemas.microsoft.com/office/drawing/2014/main" id="{DA19EA1E-621D-312F-6796-6AD4B4A80897}"/>
              </a:ext>
            </a:extLst>
          </p:cNvPr>
          <p:cNvPicPr>
            <a:picLocks noChangeAspect="1"/>
          </p:cNvPicPr>
          <p:nvPr/>
        </p:nvPicPr>
        <p:blipFill>
          <a:blip r:embed="rId3"/>
          <a:stretch>
            <a:fillRect/>
          </a:stretch>
        </p:blipFill>
        <p:spPr>
          <a:xfrm>
            <a:off x="9470790" y="1809272"/>
            <a:ext cx="2489294" cy="3742519"/>
          </a:xfrm>
          <a:prstGeom prst="rect">
            <a:avLst/>
          </a:prstGeom>
        </p:spPr>
      </p:pic>
      <p:pic>
        <p:nvPicPr>
          <p:cNvPr id="6" name="Picture 6" descr="A picture containing text&#10;&#10;Description automatically generated">
            <a:extLst>
              <a:ext uri="{FF2B5EF4-FFF2-40B4-BE49-F238E27FC236}">
                <a16:creationId xmlns:a16="http://schemas.microsoft.com/office/drawing/2014/main" id="{1BFC98D7-880C-28CE-2E62-4CEAD3639A35}"/>
              </a:ext>
            </a:extLst>
          </p:cNvPr>
          <p:cNvPicPr>
            <a:picLocks noChangeAspect="1"/>
          </p:cNvPicPr>
          <p:nvPr/>
        </p:nvPicPr>
        <p:blipFill>
          <a:blip r:embed="rId4"/>
          <a:stretch>
            <a:fillRect/>
          </a:stretch>
        </p:blipFill>
        <p:spPr>
          <a:xfrm>
            <a:off x="6992057" y="727193"/>
            <a:ext cx="2072267" cy="3741486"/>
          </a:xfrm>
          <a:prstGeom prst="rect">
            <a:avLst/>
          </a:prstGeom>
        </p:spPr>
      </p:pic>
      <p:pic>
        <p:nvPicPr>
          <p:cNvPr id="16" name="Picture 17" descr="A picture containing chair, indoor, floor, furniture&#10;&#10;Description automatically generated">
            <a:extLst>
              <a:ext uri="{FF2B5EF4-FFF2-40B4-BE49-F238E27FC236}">
                <a16:creationId xmlns:a16="http://schemas.microsoft.com/office/drawing/2014/main" id="{DFFA1537-8F93-440E-2B40-78679482BB40}"/>
              </a:ext>
            </a:extLst>
          </p:cNvPr>
          <p:cNvPicPr>
            <a:picLocks noChangeAspect="1"/>
          </p:cNvPicPr>
          <p:nvPr/>
        </p:nvPicPr>
        <p:blipFill>
          <a:blip r:embed="rId5"/>
          <a:stretch>
            <a:fillRect/>
          </a:stretch>
        </p:blipFill>
        <p:spPr>
          <a:xfrm>
            <a:off x="5843884" y="5013606"/>
            <a:ext cx="3420532" cy="1675604"/>
          </a:xfrm>
          <a:prstGeom prst="rect">
            <a:avLst/>
          </a:prstGeom>
        </p:spPr>
      </p:pic>
    </p:spTree>
    <p:extLst>
      <p:ext uri="{BB962C8B-B14F-4D97-AF65-F5344CB8AC3E}">
        <p14:creationId xmlns:p14="http://schemas.microsoft.com/office/powerpoint/2010/main" val="3386824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E4C0-B3A0-5B07-4BCD-0A00B911DC9C}"/>
              </a:ext>
            </a:extLst>
          </p:cNvPr>
          <p:cNvSpPr>
            <a:spLocks noGrp="1"/>
          </p:cNvSpPr>
          <p:nvPr>
            <p:ph type="title"/>
          </p:nvPr>
        </p:nvSpPr>
        <p:spPr>
          <a:xfrm>
            <a:off x="95015" y="158162"/>
            <a:ext cx="10515600" cy="1325563"/>
          </a:xfrm>
        </p:spPr>
        <p:txBody>
          <a:bodyPr>
            <a:normAutofit/>
          </a:bodyPr>
          <a:lstStyle/>
          <a:p>
            <a:r>
              <a:rPr lang="en-US" sz="3600">
                <a:solidFill>
                  <a:schemeClr val="bg1"/>
                </a:solidFill>
              </a:rPr>
              <a:t>Mechanical Section: Claw</a:t>
            </a:r>
            <a:endParaRPr lang="en-US" sz="3600">
              <a:solidFill>
                <a:schemeClr val="bg1"/>
              </a:solidFill>
              <a:cs typeface="Calibri Light"/>
            </a:endParaRPr>
          </a:p>
        </p:txBody>
      </p:sp>
      <p:sp>
        <p:nvSpPr>
          <p:cNvPr id="3" name="Content Placeholder 2">
            <a:extLst>
              <a:ext uri="{FF2B5EF4-FFF2-40B4-BE49-F238E27FC236}">
                <a16:creationId xmlns:a16="http://schemas.microsoft.com/office/drawing/2014/main" id="{03A5804D-14AD-FCBF-B3C9-75629F7A1EC7}"/>
              </a:ext>
            </a:extLst>
          </p:cNvPr>
          <p:cNvSpPr>
            <a:spLocks noGrp="1"/>
          </p:cNvSpPr>
          <p:nvPr>
            <p:ph idx="1"/>
          </p:nvPr>
        </p:nvSpPr>
        <p:spPr>
          <a:xfrm>
            <a:off x="311284" y="1427007"/>
            <a:ext cx="6398942" cy="4835051"/>
          </a:xfrm>
        </p:spPr>
        <p:txBody>
          <a:bodyPr vert="horz" lIns="91440" tIns="45720" rIns="91440" bIns="45720" rtlCol="0" anchor="t">
            <a:normAutofit/>
          </a:bodyPr>
          <a:lstStyle/>
          <a:p>
            <a:pPr marL="0" indent="0">
              <a:buNone/>
            </a:pPr>
            <a:endParaRPr lang="en-US" sz="1600" b="1" u="sng">
              <a:solidFill>
                <a:schemeClr val="bg1"/>
              </a:solidFill>
              <a:cs typeface="Calibri"/>
            </a:endParaRPr>
          </a:p>
          <a:p>
            <a:pPr marL="0" indent="0">
              <a:buNone/>
            </a:pPr>
            <a:r>
              <a:rPr lang="en-US" sz="1600" b="1" u="sng">
                <a:solidFill>
                  <a:schemeClr val="bg1"/>
                </a:solidFill>
                <a:cs typeface="Calibri"/>
              </a:rPr>
              <a:t>IDEAS &amp; CONCEPTS:</a:t>
            </a:r>
            <a:endParaRPr lang="en-US" sz="1600">
              <a:solidFill>
                <a:schemeClr val="bg1"/>
              </a:solidFill>
              <a:ea typeface="+mn-lt"/>
              <a:cs typeface="+mn-lt"/>
            </a:endParaRPr>
          </a:p>
          <a:p>
            <a:pPr>
              <a:buFont typeface="Calibri,Sans-Serif"/>
              <a:buChar char="-"/>
            </a:pPr>
            <a:r>
              <a:rPr lang="en-US" sz="1600">
                <a:solidFill>
                  <a:schemeClr val="bg1"/>
                </a:solidFill>
              </a:rPr>
              <a:t>Narrowed down to Servo Motor or Dual Gear Design</a:t>
            </a:r>
            <a:endParaRPr lang="en-US" sz="1600">
              <a:solidFill>
                <a:schemeClr val="bg1"/>
              </a:solidFill>
              <a:cs typeface="Calibri"/>
            </a:endParaRPr>
          </a:p>
          <a:p>
            <a:pPr>
              <a:buFont typeface="Calibri,Sans-Serif"/>
              <a:buChar char="-"/>
            </a:pPr>
            <a:r>
              <a:rPr lang="en-US" sz="1600">
                <a:solidFill>
                  <a:schemeClr val="bg1"/>
                </a:solidFill>
              </a:rPr>
              <a:t>PVC or Copper as arm</a:t>
            </a:r>
            <a:endParaRPr lang="en-US" sz="1600">
              <a:solidFill>
                <a:schemeClr val="bg1"/>
              </a:solidFill>
              <a:cs typeface="Calibri"/>
            </a:endParaRPr>
          </a:p>
          <a:p>
            <a:pPr marL="0" indent="0">
              <a:buNone/>
            </a:pPr>
            <a:endParaRPr lang="en-US" sz="1600">
              <a:solidFill>
                <a:schemeClr val="bg1"/>
              </a:solidFill>
              <a:cs typeface="Calibri"/>
            </a:endParaRPr>
          </a:p>
          <a:p>
            <a:pPr marL="0" indent="0">
              <a:buNone/>
            </a:pPr>
            <a:r>
              <a:rPr lang="en-US" sz="1600" b="1" u="sng">
                <a:solidFill>
                  <a:schemeClr val="bg1"/>
                </a:solidFill>
              </a:rPr>
              <a:t>DECISIONS MADE:</a:t>
            </a:r>
            <a:endParaRPr lang="en-US" sz="1600" b="1" u="sng">
              <a:solidFill>
                <a:schemeClr val="bg1"/>
              </a:solidFill>
              <a:cs typeface="Calibri"/>
            </a:endParaRPr>
          </a:p>
          <a:p>
            <a:pPr>
              <a:buFont typeface="Calibri" panose="020B0604020202020204" pitchFamily="34" charset="0"/>
              <a:buChar char="-"/>
            </a:pPr>
            <a:r>
              <a:rPr lang="en-US" sz="1600">
                <a:solidFill>
                  <a:schemeClr val="bg1"/>
                </a:solidFill>
                <a:cs typeface="Calibri"/>
              </a:rPr>
              <a:t>Decided on Servo Motor Design</a:t>
            </a:r>
          </a:p>
          <a:p>
            <a:pPr lvl="1">
              <a:buFont typeface="Calibri" panose="020B0604020202020204" pitchFamily="34" charset="0"/>
              <a:buChar char="-"/>
            </a:pPr>
            <a:r>
              <a:rPr lang="en-US" sz="1400">
                <a:solidFill>
                  <a:schemeClr val="bg1"/>
                </a:solidFill>
                <a:cs typeface="Calibri"/>
              </a:rPr>
              <a:t>Dual Gear Design would be over complicated ; especially when it comes to 3D printing</a:t>
            </a:r>
          </a:p>
          <a:p>
            <a:pPr lvl="1">
              <a:buFont typeface="Calibri" panose="020B0604020202020204" pitchFamily="34" charset="0"/>
              <a:buChar char="-"/>
            </a:pPr>
            <a:r>
              <a:rPr lang="en-US" sz="1400">
                <a:solidFill>
                  <a:schemeClr val="bg1"/>
                </a:solidFill>
                <a:cs typeface="Calibri"/>
              </a:rPr>
              <a:t>There were similar designs online we could work off of</a:t>
            </a:r>
          </a:p>
          <a:p>
            <a:pPr>
              <a:buFont typeface="Calibri" panose="020B0604020202020204" pitchFamily="34" charset="0"/>
              <a:buChar char="-"/>
            </a:pPr>
            <a:r>
              <a:rPr lang="en-US" sz="1600">
                <a:solidFill>
                  <a:schemeClr val="bg1"/>
                </a:solidFill>
                <a:cs typeface="Calibri"/>
              </a:rPr>
              <a:t>Copper Piping was chosen as it was stronger, sturdier, &amp; at the time easier to find at our aspired diameters</a:t>
            </a:r>
            <a:endParaRPr lang="en-US" sz="1200">
              <a:solidFill>
                <a:schemeClr val="bg1"/>
              </a:solidFill>
              <a:cs typeface="Calibri"/>
            </a:endParaRPr>
          </a:p>
          <a:p>
            <a:pPr marL="0" indent="0">
              <a:buNone/>
            </a:pPr>
            <a:endParaRPr lang="en-US">
              <a:solidFill>
                <a:schemeClr val="bg1"/>
              </a:solidFill>
              <a:cs typeface="Calibri" panose="020F0502020204030204"/>
            </a:endParaRPr>
          </a:p>
        </p:txBody>
      </p:sp>
      <p:pic>
        <p:nvPicPr>
          <p:cNvPr id="9" name="Picture 8" descr="A picture containing metalware&#10;&#10;Description automatically generated">
            <a:extLst>
              <a:ext uri="{FF2B5EF4-FFF2-40B4-BE49-F238E27FC236}">
                <a16:creationId xmlns:a16="http://schemas.microsoft.com/office/drawing/2014/main" id="{092E98C8-35D8-550C-2C52-933F2B8C25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1275" y="528809"/>
            <a:ext cx="1605051" cy="1500580"/>
          </a:xfrm>
          <a:prstGeom prst="rect">
            <a:avLst/>
          </a:prstGeom>
        </p:spPr>
      </p:pic>
      <p:pic>
        <p:nvPicPr>
          <p:cNvPr id="5122" name="Picture 2" descr="1-1/2&quot; x 3' Type M Straight Copper Pipe - PEXhouse.com">
            <a:extLst>
              <a:ext uri="{FF2B5EF4-FFF2-40B4-BE49-F238E27FC236}">
                <a16:creationId xmlns:a16="http://schemas.microsoft.com/office/drawing/2014/main" id="{EA977877-0A93-97B5-3C93-8192AC1B2E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481612">
            <a:off x="8703329" y="561399"/>
            <a:ext cx="1435399" cy="14353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icon&#10;&#10;Description automatically generated">
            <a:extLst>
              <a:ext uri="{FF2B5EF4-FFF2-40B4-BE49-F238E27FC236}">
                <a16:creationId xmlns:a16="http://schemas.microsoft.com/office/drawing/2014/main" id="{B871F728-0A82-D3CB-8E7E-D8BD3F0BED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8080" y="367908"/>
            <a:ext cx="3277965" cy="2645560"/>
          </a:xfrm>
          <a:prstGeom prst="rect">
            <a:avLst/>
          </a:prstGeom>
        </p:spPr>
      </p:pic>
      <p:pic>
        <p:nvPicPr>
          <p:cNvPr id="5124" name="Picture 4">
            <a:extLst>
              <a:ext uri="{FF2B5EF4-FFF2-40B4-BE49-F238E27FC236}">
                <a16:creationId xmlns:a16="http://schemas.microsoft.com/office/drawing/2014/main" id="{59C8F708-602C-056B-FD66-76F2A14D57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6193" y="3746299"/>
            <a:ext cx="4349670" cy="21646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885F709-0B33-7FBD-DE76-A0B150C623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81246" y="1992985"/>
            <a:ext cx="1707515" cy="1319530"/>
          </a:xfrm>
          <a:prstGeom prst="rect">
            <a:avLst/>
          </a:prstGeom>
        </p:spPr>
      </p:pic>
    </p:spTree>
    <p:extLst>
      <p:ext uri="{BB962C8B-B14F-4D97-AF65-F5344CB8AC3E}">
        <p14:creationId xmlns:p14="http://schemas.microsoft.com/office/powerpoint/2010/main" val="1381000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DA2389-8CEA-1AC5-A8BE-38DA1ED92103}"/>
              </a:ext>
            </a:extLst>
          </p:cNvPr>
          <p:cNvSpPr txBox="1"/>
          <p:nvPr/>
        </p:nvSpPr>
        <p:spPr>
          <a:xfrm>
            <a:off x="268827" y="667977"/>
            <a:ext cx="11226841" cy="4047262"/>
          </a:xfrm>
          <a:prstGeom prst="rect">
            <a:avLst/>
          </a:prstGeom>
          <a:noFill/>
        </p:spPr>
        <p:txBody>
          <a:bodyPr wrap="square" lIns="91440" tIns="45720" rIns="91440" bIns="45720" rtlCol="0" anchor="t">
            <a:spAutoFit/>
          </a:bodyPr>
          <a:lstStyle/>
          <a:p>
            <a:endParaRPr lang="en-US" sz="2000" b="1" u="sng">
              <a:solidFill>
                <a:schemeClr val="bg1"/>
              </a:solidFill>
              <a:cs typeface="Calibri"/>
            </a:endParaRPr>
          </a:p>
          <a:p>
            <a:pPr marL="285750" indent="-285750">
              <a:lnSpc>
                <a:spcPct val="90000"/>
              </a:lnSpc>
              <a:spcBef>
                <a:spcPts val="1000"/>
              </a:spcBef>
              <a:buFont typeface="Arial"/>
              <a:buChar char="•"/>
            </a:pPr>
            <a:r>
              <a:rPr lang="en-US">
                <a:solidFill>
                  <a:schemeClr val="bg1"/>
                </a:solidFill>
                <a:ea typeface="+mn-lt"/>
                <a:cs typeface="+mn-lt"/>
              </a:rPr>
              <a:t>Initially finding out the motors lacked the torque to turn the ball screw</a:t>
            </a:r>
          </a:p>
          <a:p>
            <a:pPr marL="285750" indent="-285750">
              <a:lnSpc>
                <a:spcPct val="90000"/>
              </a:lnSpc>
              <a:spcBef>
                <a:spcPts val="1000"/>
              </a:spcBef>
              <a:buFont typeface="Arial"/>
              <a:buChar char="•"/>
            </a:pPr>
            <a:endParaRPr lang="en-US">
              <a:solidFill>
                <a:schemeClr val="bg1"/>
              </a:solidFill>
              <a:cs typeface="Calibri"/>
            </a:endParaRPr>
          </a:p>
          <a:p>
            <a:pPr marL="285750" indent="-285750">
              <a:lnSpc>
                <a:spcPct val="90000"/>
              </a:lnSpc>
              <a:spcBef>
                <a:spcPts val="1000"/>
              </a:spcBef>
              <a:buFont typeface="Arial"/>
              <a:buChar char="•"/>
            </a:pPr>
            <a:r>
              <a:rPr lang="en-US">
                <a:solidFill>
                  <a:schemeClr val="bg1"/>
                </a:solidFill>
                <a:cs typeface="Calibri"/>
              </a:rPr>
              <a:t>Fragile connections of wires (sometimes breaking)</a:t>
            </a:r>
            <a:endParaRPr lang="en-US">
              <a:solidFill>
                <a:schemeClr val="bg1"/>
              </a:solidFill>
              <a:ea typeface="+mn-lt"/>
              <a:cs typeface="+mn-lt"/>
            </a:endParaRPr>
          </a:p>
          <a:p>
            <a:pPr marL="285750" indent="-285750">
              <a:lnSpc>
                <a:spcPct val="90000"/>
              </a:lnSpc>
              <a:spcBef>
                <a:spcPts val="1000"/>
              </a:spcBef>
              <a:buFont typeface="Arial"/>
              <a:buChar char="•"/>
            </a:pPr>
            <a:endParaRPr lang="en-US">
              <a:solidFill>
                <a:schemeClr val="bg1"/>
              </a:solidFill>
              <a:ea typeface="+mn-lt"/>
              <a:cs typeface="+mn-lt"/>
            </a:endParaRPr>
          </a:p>
          <a:p>
            <a:pPr marL="285750" indent="-285750">
              <a:lnSpc>
                <a:spcPct val="90000"/>
              </a:lnSpc>
              <a:spcBef>
                <a:spcPts val="1000"/>
              </a:spcBef>
              <a:buFont typeface="Arial"/>
              <a:buChar char="•"/>
            </a:pPr>
            <a:r>
              <a:rPr lang="en-US">
                <a:solidFill>
                  <a:schemeClr val="bg1"/>
                </a:solidFill>
                <a:ea typeface="+mn-lt"/>
                <a:cs typeface="+mn-lt"/>
              </a:rPr>
              <a:t>Multiple 3D prints of same part (Claw, Arm mounts)</a:t>
            </a:r>
          </a:p>
          <a:p>
            <a:pPr marL="285750" indent="-285750">
              <a:lnSpc>
                <a:spcPct val="90000"/>
              </a:lnSpc>
              <a:spcBef>
                <a:spcPts val="1000"/>
              </a:spcBef>
              <a:buFont typeface="Arial"/>
              <a:buChar char="•"/>
            </a:pPr>
            <a:endParaRPr lang="en-US">
              <a:solidFill>
                <a:schemeClr val="bg1"/>
              </a:solidFill>
              <a:ea typeface="+mn-lt"/>
              <a:cs typeface="+mn-lt"/>
            </a:endParaRPr>
          </a:p>
          <a:p>
            <a:pPr marL="285750" indent="-285750">
              <a:lnSpc>
                <a:spcPct val="90000"/>
              </a:lnSpc>
              <a:spcBef>
                <a:spcPts val="1000"/>
              </a:spcBef>
              <a:buFont typeface="Arial"/>
              <a:buChar char="•"/>
            </a:pPr>
            <a:r>
              <a:rPr lang="en-US">
                <a:solidFill>
                  <a:schemeClr val="bg1"/>
                </a:solidFill>
                <a:ea typeface="+mn-lt"/>
                <a:cs typeface="+mn-lt"/>
              </a:rPr>
              <a:t>Entire electrical system broke down (unknown issue) the night before design day, got fixed after reconnecting all wires.</a:t>
            </a:r>
          </a:p>
          <a:p>
            <a:pPr marL="285750" indent="-285750">
              <a:lnSpc>
                <a:spcPct val="90000"/>
              </a:lnSpc>
              <a:spcBef>
                <a:spcPts val="1000"/>
              </a:spcBef>
              <a:buFont typeface="Arial"/>
              <a:buChar char="•"/>
            </a:pPr>
            <a:endParaRPr lang="en-US">
              <a:solidFill>
                <a:schemeClr val="bg1"/>
              </a:solidFill>
              <a:ea typeface="+mn-lt"/>
              <a:cs typeface="+mn-lt"/>
            </a:endParaRPr>
          </a:p>
          <a:p>
            <a:pPr>
              <a:lnSpc>
                <a:spcPct val="90000"/>
              </a:lnSpc>
              <a:spcBef>
                <a:spcPts val="1000"/>
              </a:spcBef>
            </a:pPr>
            <a:endParaRPr lang="en-US">
              <a:solidFill>
                <a:schemeClr val="bg1"/>
              </a:solidFill>
              <a:cs typeface="Calibri"/>
            </a:endParaRPr>
          </a:p>
        </p:txBody>
      </p:sp>
      <p:sp>
        <p:nvSpPr>
          <p:cNvPr id="2" name="TextBox 1">
            <a:extLst>
              <a:ext uri="{FF2B5EF4-FFF2-40B4-BE49-F238E27FC236}">
                <a16:creationId xmlns:a16="http://schemas.microsoft.com/office/drawing/2014/main" id="{253DF7EE-1985-99C8-E23C-0F3CB130A97B}"/>
              </a:ext>
            </a:extLst>
          </p:cNvPr>
          <p:cNvSpPr txBox="1"/>
          <p:nvPr/>
        </p:nvSpPr>
        <p:spPr>
          <a:xfrm>
            <a:off x="1686296" y="665018"/>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D451C47F-CBBA-1782-0820-9C80A0D39E7A}"/>
              </a:ext>
            </a:extLst>
          </p:cNvPr>
          <p:cNvSpPr txBox="1"/>
          <p:nvPr/>
        </p:nvSpPr>
        <p:spPr>
          <a:xfrm>
            <a:off x="593766" y="665018"/>
            <a:ext cx="184731" cy="369332"/>
          </a:xfrm>
          <a:prstGeom prst="rect">
            <a:avLst/>
          </a:prstGeom>
          <a:noFill/>
        </p:spPr>
        <p:txBody>
          <a:bodyPr wrap="none" rtlCol="0">
            <a:spAutoFit/>
          </a:bodyPr>
          <a:lstStyle/>
          <a:p>
            <a:endParaRPr lang="en-US"/>
          </a:p>
        </p:txBody>
      </p:sp>
      <p:sp>
        <p:nvSpPr>
          <p:cNvPr id="7" name="TextBox 6">
            <a:extLst>
              <a:ext uri="{FF2B5EF4-FFF2-40B4-BE49-F238E27FC236}">
                <a16:creationId xmlns:a16="http://schemas.microsoft.com/office/drawing/2014/main" id="{1508BA79-8A94-B89C-4A3A-2AB1601BD6AA}"/>
              </a:ext>
            </a:extLst>
          </p:cNvPr>
          <p:cNvSpPr txBox="1"/>
          <p:nvPr/>
        </p:nvSpPr>
        <p:spPr>
          <a:xfrm>
            <a:off x="118308" y="66814"/>
            <a:ext cx="5327099" cy="707886"/>
          </a:xfrm>
          <a:prstGeom prst="rect">
            <a:avLst/>
          </a:prstGeom>
          <a:noFill/>
        </p:spPr>
        <p:txBody>
          <a:bodyPr wrap="none" lIns="91440" tIns="45720" rIns="91440" bIns="45720" rtlCol="0" anchor="t">
            <a:spAutoFit/>
          </a:bodyPr>
          <a:lstStyle/>
          <a:p>
            <a:r>
              <a:rPr lang="en-US" sz="4000" b="1" u="sng">
                <a:solidFill>
                  <a:schemeClr val="bg1"/>
                </a:solidFill>
              </a:rPr>
              <a:t>TRIALS &amp; TRIBULATIONS</a:t>
            </a:r>
            <a:endParaRPr lang="en-US" sz="4000" b="1" u="sng">
              <a:solidFill>
                <a:schemeClr val="bg1"/>
              </a:solidFill>
              <a:cs typeface="Calibri"/>
            </a:endParaRPr>
          </a:p>
        </p:txBody>
      </p:sp>
      <p:sp>
        <p:nvSpPr>
          <p:cNvPr id="47" name="Google Shape;10216;p77">
            <a:extLst>
              <a:ext uri="{FF2B5EF4-FFF2-40B4-BE49-F238E27FC236}">
                <a16:creationId xmlns:a16="http://schemas.microsoft.com/office/drawing/2014/main" id="{7F24E381-3282-4084-5DC7-B9C8B9188C16}"/>
              </a:ext>
            </a:extLst>
          </p:cNvPr>
          <p:cNvSpPr/>
          <p:nvPr/>
        </p:nvSpPr>
        <p:spPr>
          <a:xfrm>
            <a:off x="5445407" y="238091"/>
            <a:ext cx="491085" cy="487736"/>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rgbClr val="5F7D9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6" name="Picture 12" descr="A picture containing wall, indoor&#10;&#10;Description automatically generated">
            <a:extLst>
              <a:ext uri="{FF2B5EF4-FFF2-40B4-BE49-F238E27FC236}">
                <a16:creationId xmlns:a16="http://schemas.microsoft.com/office/drawing/2014/main" id="{8F359163-C423-6A9D-C9B8-5B597F8782AC}"/>
              </a:ext>
            </a:extLst>
          </p:cNvPr>
          <p:cNvPicPr>
            <a:picLocks noChangeAspect="1"/>
          </p:cNvPicPr>
          <p:nvPr/>
        </p:nvPicPr>
        <p:blipFill rotWithShape="1">
          <a:blip r:embed="rId4"/>
          <a:srcRect t="26123" r="625" b="27247"/>
          <a:stretch/>
        </p:blipFill>
        <p:spPr>
          <a:xfrm>
            <a:off x="9332363" y="355280"/>
            <a:ext cx="2415426" cy="2523968"/>
          </a:xfrm>
          <a:prstGeom prst="rect">
            <a:avLst/>
          </a:prstGeom>
        </p:spPr>
      </p:pic>
      <p:pic>
        <p:nvPicPr>
          <p:cNvPr id="9" name="Picture 2">
            <a:extLst>
              <a:ext uri="{FF2B5EF4-FFF2-40B4-BE49-F238E27FC236}">
                <a16:creationId xmlns:a16="http://schemas.microsoft.com/office/drawing/2014/main" id="{D29DECE6-4BED-E4FA-DC97-A34B1232C6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5" t="43711" r="-435" b="-1887"/>
          <a:stretch/>
        </p:blipFill>
        <p:spPr bwMode="auto">
          <a:xfrm>
            <a:off x="8092320" y="4009509"/>
            <a:ext cx="3304770" cy="2654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746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3DF7EE-1985-99C8-E23C-0F3CB130A97B}"/>
              </a:ext>
            </a:extLst>
          </p:cNvPr>
          <p:cNvSpPr txBox="1"/>
          <p:nvPr/>
        </p:nvSpPr>
        <p:spPr>
          <a:xfrm>
            <a:off x="1686296" y="665018"/>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D451C47F-CBBA-1782-0820-9C80A0D39E7A}"/>
              </a:ext>
            </a:extLst>
          </p:cNvPr>
          <p:cNvSpPr txBox="1"/>
          <p:nvPr/>
        </p:nvSpPr>
        <p:spPr>
          <a:xfrm>
            <a:off x="593766" y="665018"/>
            <a:ext cx="184731" cy="369332"/>
          </a:xfrm>
          <a:prstGeom prst="rect">
            <a:avLst/>
          </a:prstGeom>
          <a:noFill/>
        </p:spPr>
        <p:txBody>
          <a:bodyPr wrap="none" rtlCol="0">
            <a:spAutoFit/>
          </a:bodyPr>
          <a:lstStyle/>
          <a:p>
            <a:endParaRPr lang="en-US"/>
          </a:p>
        </p:txBody>
      </p:sp>
      <p:sp>
        <p:nvSpPr>
          <p:cNvPr id="7" name="TextBox 6">
            <a:extLst>
              <a:ext uri="{FF2B5EF4-FFF2-40B4-BE49-F238E27FC236}">
                <a16:creationId xmlns:a16="http://schemas.microsoft.com/office/drawing/2014/main" id="{1508BA79-8A94-B89C-4A3A-2AB1601BD6AA}"/>
              </a:ext>
            </a:extLst>
          </p:cNvPr>
          <p:cNvSpPr txBox="1"/>
          <p:nvPr/>
        </p:nvSpPr>
        <p:spPr>
          <a:xfrm>
            <a:off x="118308" y="66814"/>
            <a:ext cx="4144020" cy="707886"/>
          </a:xfrm>
          <a:prstGeom prst="rect">
            <a:avLst/>
          </a:prstGeom>
          <a:noFill/>
        </p:spPr>
        <p:txBody>
          <a:bodyPr wrap="none" lIns="91440" tIns="45720" rIns="91440" bIns="45720" rtlCol="0" anchor="t">
            <a:spAutoFit/>
          </a:bodyPr>
          <a:lstStyle/>
          <a:p>
            <a:r>
              <a:rPr lang="en-US" sz="4000" b="1" u="sng">
                <a:solidFill>
                  <a:schemeClr val="bg1"/>
                </a:solidFill>
              </a:rPr>
              <a:t>LESSONS LEARNED</a:t>
            </a:r>
            <a:endParaRPr lang="en-US" sz="4000" b="1" u="sng">
              <a:solidFill>
                <a:schemeClr val="bg1"/>
              </a:solidFill>
              <a:cs typeface="Calibri"/>
            </a:endParaRPr>
          </a:p>
        </p:txBody>
      </p:sp>
      <p:grpSp>
        <p:nvGrpSpPr>
          <p:cNvPr id="10" name="Group 9">
            <a:extLst>
              <a:ext uri="{FF2B5EF4-FFF2-40B4-BE49-F238E27FC236}">
                <a16:creationId xmlns:a16="http://schemas.microsoft.com/office/drawing/2014/main" id="{B176695E-1522-0ECE-8063-2A20C5C02321}"/>
              </a:ext>
            </a:extLst>
          </p:cNvPr>
          <p:cNvGrpSpPr/>
          <p:nvPr/>
        </p:nvGrpSpPr>
        <p:grpSpPr>
          <a:xfrm>
            <a:off x="8653851" y="286438"/>
            <a:ext cx="3222332" cy="2368627"/>
            <a:chOff x="7155557" y="859315"/>
            <a:chExt cx="3222332" cy="2368627"/>
          </a:xfrm>
        </p:grpSpPr>
        <p:pic>
          <p:nvPicPr>
            <p:cNvPr id="6" name="Picture 5" descr="A picture containing text, indoor&#10;&#10;Description automatically generated">
              <a:extLst>
                <a:ext uri="{FF2B5EF4-FFF2-40B4-BE49-F238E27FC236}">
                  <a16:creationId xmlns:a16="http://schemas.microsoft.com/office/drawing/2014/main" id="{EFEAF8DF-86B4-BD00-EB54-7E20382E6C09}"/>
                </a:ext>
              </a:extLst>
            </p:cNvPr>
            <p:cNvPicPr>
              <a:picLocks noChangeAspect="1"/>
            </p:cNvPicPr>
            <p:nvPr/>
          </p:nvPicPr>
          <p:blipFill rotWithShape="1">
            <a:blip r:embed="rId4">
              <a:extLst>
                <a:ext uri="{28A0092B-C50C-407E-A947-70E740481C1C}">
                  <a14:useLocalDpi xmlns:a14="http://schemas.microsoft.com/office/drawing/2010/main" val="0"/>
                </a:ext>
              </a:extLst>
            </a:blip>
            <a:srcRect t="28916" r="-1684" b="36546"/>
            <a:stretch/>
          </p:blipFill>
          <p:spPr>
            <a:xfrm>
              <a:off x="7155557" y="859315"/>
              <a:ext cx="3222332" cy="2368627"/>
            </a:xfrm>
            <a:prstGeom prst="rect">
              <a:avLst/>
            </a:prstGeom>
          </p:spPr>
        </p:pic>
        <p:sp>
          <p:nvSpPr>
            <p:cNvPr id="9" name="Oval 8">
              <a:extLst>
                <a:ext uri="{FF2B5EF4-FFF2-40B4-BE49-F238E27FC236}">
                  <a16:creationId xmlns:a16="http://schemas.microsoft.com/office/drawing/2014/main" id="{68540663-1761-5987-3E9F-803A95007748}"/>
                </a:ext>
              </a:extLst>
            </p:cNvPr>
            <p:cNvSpPr/>
            <p:nvPr/>
          </p:nvSpPr>
          <p:spPr>
            <a:xfrm>
              <a:off x="8494005" y="1707614"/>
              <a:ext cx="1134737" cy="108956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CB04548F-C5C7-EA89-3B99-FBCFD0C6FD7C}"/>
              </a:ext>
            </a:extLst>
          </p:cNvPr>
          <p:cNvSpPr txBox="1"/>
          <p:nvPr/>
        </p:nvSpPr>
        <p:spPr>
          <a:xfrm>
            <a:off x="118308" y="1034350"/>
            <a:ext cx="8078241" cy="3970318"/>
          </a:xfrm>
          <a:prstGeom prst="rect">
            <a:avLst/>
          </a:prstGeom>
          <a:noFill/>
        </p:spPr>
        <p:txBody>
          <a:bodyPr wrap="square">
            <a:spAutoFit/>
          </a:bodyPr>
          <a:lstStyle/>
          <a:p>
            <a:pPr marL="285750" indent="-285750">
              <a:buFont typeface="Arial" panose="020B0604020202020204" pitchFamily="34" charset="0"/>
              <a:buChar char="•"/>
            </a:pPr>
            <a:r>
              <a:rPr lang="en-US">
                <a:solidFill>
                  <a:schemeClr val="bg1"/>
                </a:solidFill>
                <a:ea typeface="+mn-lt"/>
                <a:cs typeface="+mn-lt"/>
              </a:rPr>
              <a:t>Always prepare backup parts (electronics) in case of failure during the testing and assembly process. (Arduino fired during testing)</a:t>
            </a:r>
          </a:p>
          <a:p>
            <a:pPr marL="285750" indent="-285750">
              <a:buFont typeface="Arial" panose="020B0604020202020204" pitchFamily="34" charset="0"/>
              <a:buChar char="•"/>
            </a:pPr>
            <a:endParaRPr lang="zh-CN" altLang="en-US" sz="1800">
              <a:solidFill>
                <a:schemeClr val="bg1"/>
              </a:solidFill>
              <a:ea typeface="+mn-lt"/>
              <a:cs typeface="+mn-lt"/>
            </a:endParaRPr>
          </a:p>
          <a:p>
            <a:pPr marL="285750" indent="-285750">
              <a:buFont typeface="Arial" panose="020B0604020202020204" pitchFamily="34" charset="0"/>
              <a:buChar char="•"/>
            </a:pPr>
            <a:r>
              <a:rPr lang="en-US" sz="1800">
                <a:solidFill>
                  <a:schemeClr val="bg1"/>
                </a:solidFill>
                <a:ea typeface="+mn-lt"/>
                <a:cs typeface="+mn-lt"/>
              </a:rPr>
              <a:t>Make sure to prepare well thought ideas in advance before implementing them (using silicone to mount the arm to the chassis, initially proceeding without a proper mount for motor)</a:t>
            </a:r>
          </a:p>
          <a:p>
            <a:pPr marL="285750" indent="-285750">
              <a:buFont typeface="Arial" panose="020B0604020202020204" pitchFamily="34" charset="0"/>
              <a:buChar char="•"/>
            </a:pPr>
            <a:endParaRPr lang="en-US">
              <a:solidFill>
                <a:schemeClr val="bg1"/>
              </a:solidFill>
              <a:ea typeface="+mn-lt"/>
              <a:cs typeface="+mn-lt"/>
            </a:endParaRPr>
          </a:p>
          <a:p>
            <a:pPr marL="285750" indent="-285750">
              <a:buFont typeface="Arial" panose="020B0604020202020204" pitchFamily="34" charset="0"/>
              <a:buChar char="•"/>
            </a:pPr>
            <a:r>
              <a:rPr lang="en-US" sz="1800">
                <a:solidFill>
                  <a:schemeClr val="bg1"/>
                </a:solidFill>
                <a:ea typeface="+mn-lt"/>
                <a:cs typeface="+mn-lt"/>
              </a:rPr>
              <a:t>Set even more time in advance for planned obsolescence.  There will always be failure and mistakes.</a:t>
            </a:r>
          </a:p>
          <a:p>
            <a:pPr marL="285750" indent="-285750">
              <a:buFont typeface="Arial" panose="020B0604020202020204" pitchFamily="34" charset="0"/>
              <a:buChar char="•"/>
            </a:pPr>
            <a:endParaRPr lang="zh-CN" altLang="en-US" sz="1800">
              <a:solidFill>
                <a:schemeClr val="bg1"/>
              </a:solidFill>
              <a:ea typeface="+mn-lt"/>
              <a:cs typeface="+mn-lt"/>
            </a:endParaRPr>
          </a:p>
          <a:p>
            <a:pPr marL="285750" indent="-285750">
              <a:buFont typeface="Arial" panose="020B0604020202020204" pitchFamily="34" charset="0"/>
              <a:buChar char="•"/>
            </a:pPr>
            <a:r>
              <a:rPr lang="zh-CN" altLang="en-US" sz="1800">
                <a:solidFill>
                  <a:schemeClr val="bg1"/>
                </a:solidFill>
                <a:ea typeface="+mn-lt"/>
                <a:cs typeface="+mn-lt"/>
              </a:rPr>
              <a:t>A proper pin layout and connection prototype can be helpful during the the assembly process for electronics.</a:t>
            </a:r>
            <a:endParaRPr lang="en-CA" altLang="zh-CN" sz="1800">
              <a:solidFill>
                <a:schemeClr val="bg1"/>
              </a:solidFill>
              <a:ea typeface="+mn-lt"/>
              <a:cs typeface="+mn-lt"/>
            </a:endParaRPr>
          </a:p>
          <a:p>
            <a:pPr marL="285750" indent="-285750">
              <a:buFont typeface="Arial" panose="020B0604020202020204" pitchFamily="34" charset="0"/>
              <a:buChar char="•"/>
            </a:pPr>
            <a:endParaRPr lang="en-CA" altLang="zh-CN">
              <a:solidFill>
                <a:schemeClr val="bg1"/>
              </a:solidFill>
              <a:ea typeface="+mn-lt"/>
              <a:cs typeface="+mn-lt"/>
            </a:endParaRPr>
          </a:p>
          <a:p>
            <a:pPr marL="285750" indent="-285750">
              <a:buFont typeface="Arial" panose="020B0604020202020204" pitchFamily="34" charset="0"/>
              <a:buChar char="•"/>
            </a:pPr>
            <a:endParaRPr lang="zh-CN" altLang="en-US" sz="1800">
              <a:solidFill>
                <a:schemeClr val="bg1"/>
              </a:solidFill>
              <a:ea typeface="+mn-lt"/>
              <a:cs typeface="+mn-lt"/>
            </a:endParaRPr>
          </a:p>
        </p:txBody>
      </p:sp>
      <p:pic>
        <p:nvPicPr>
          <p:cNvPr id="11" name="Picture 12" descr="A picture containing wall, indoor&#10;&#10;Description automatically generated">
            <a:extLst>
              <a:ext uri="{FF2B5EF4-FFF2-40B4-BE49-F238E27FC236}">
                <a16:creationId xmlns:a16="http://schemas.microsoft.com/office/drawing/2014/main" id="{CB752960-788C-3F4D-2378-F667F0C18FA8}"/>
              </a:ext>
            </a:extLst>
          </p:cNvPr>
          <p:cNvPicPr>
            <a:picLocks noChangeAspect="1"/>
          </p:cNvPicPr>
          <p:nvPr/>
        </p:nvPicPr>
        <p:blipFill rotWithShape="1">
          <a:blip r:embed="rId5"/>
          <a:srcRect t="26123" r="625" b="27247"/>
          <a:stretch/>
        </p:blipFill>
        <p:spPr>
          <a:xfrm>
            <a:off x="9073570" y="3072601"/>
            <a:ext cx="2415426" cy="2523968"/>
          </a:xfrm>
          <a:prstGeom prst="rect">
            <a:avLst/>
          </a:prstGeom>
        </p:spPr>
      </p:pic>
      <p:pic>
        <p:nvPicPr>
          <p:cNvPr id="13" name="Picture 12" descr="A person holding a small electronic device&#10;&#10;Description automatically generated with low confidence">
            <a:extLst>
              <a:ext uri="{FF2B5EF4-FFF2-40B4-BE49-F238E27FC236}">
                <a16:creationId xmlns:a16="http://schemas.microsoft.com/office/drawing/2014/main" id="{FE955C73-5EAD-DEB7-298E-210C8F919AD5}"/>
              </a:ext>
            </a:extLst>
          </p:cNvPr>
          <p:cNvPicPr>
            <a:picLocks noChangeAspect="1"/>
          </p:cNvPicPr>
          <p:nvPr/>
        </p:nvPicPr>
        <p:blipFill rotWithShape="1">
          <a:blip r:embed="rId6">
            <a:extLst>
              <a:ext uri="{28A0092B-C50C-407E-A947-70E740481C1C}">
                <a14:useLocalDpi xmlns:a14="http://schemas.microsoft.com/office/drawing/2010/main" val="0"/>
              </a:ext>
            </a:extLst>
          </a:blip>
          <a:srcRect l="11719" t="25003" r="12999" b="5418"/>
          <a:stretch/>
        </p:blipFill>
        <p:spPr>
          <a:xfrm>
            <a:off x="1686296" y="4576361"/>
            <a:ext cx="1744654" cy="2040415"/>
          </a:xfrm>
          <a:prstGeom prst="rect">
            <a:avLst/>
          </a:prstGeom>
        </p:spPr>
      </p:pic>
      <p:pic>
        <p:nvPicPr>
          <p:cNvPr id="2054" name="Picture 6" descr="195,476 Electronic Component Background Images, Stock Photos &amp; Vectors |  Shutterstock">
            <a:extLst>
              <a:ext uri="{FF2B5EF4-FFF2-40B4-BE49-F238E27FC236}">
                <a16:creationId xmlns:a16="http://schemas.microsoft.com/office/drawing/2014/main" id="{D3BB3F56-92D9-5365-6792-667318CAC2C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1187"/>
          <a:stretch/>
        </p:blipFill>
        <p:spPr bwMode="auto">
          <a:xfrm>
            <a:off x="4892233" y="4712923"/>
            <a:ext cx="2495218" cy="1591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158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DA2389-8CEA-1AC5-A8BE-38DA1ED92103}"/>
              </a:ext>
            </a:extLst>
          </p:cNvPr>
          <p:cNvSpPr txBox="1"/>
          <p:nvPr/>
        </p:nvSpPr>
        <p:spPr>
          <a:xfrm>
            <a:off x="118308" y="1552273"/>
            <a:ext cx="11226841" cy="769441"/>
          </a:xfrm>
          <a:prstGeom prst="rect">
            <a:avLst/>
          </a:prstGeom>
          <a:noFill/>
        </p:spPr>
        <p:txBody>
          <a:bodyPr wrap="square" lIns="91440" tIns="45720" rIns="91440" bIns="45720" rtlCol="0" anchor="t">
            <a:spAutoFit/>
          </a:bodyPr>
          <a:lstStyle/>
          <a:p>
            <a:endParaRPr lang="en-US" sz="2200" b="1" u="sng">
              <a:cs typeface="Calibri"/>
            </a:endParaRPr>
          </a:p>
          <a:p>
            <a:endParaRPr lang="en-US" sz="2200"/>
          </a:p>
        </p:txBody>
      </p:sp>
      <p:sp>
        <p:nvSpPr>
          <p:cNvPr id="2" name="TextBox 1">
            <a:extLst>
              <a:ext uri="{FF2B5EF4-FFF2-40B4-BE49-F238E27FC236}">
                <a16:creationId xmlns:a16="http://schemas.microsoft.com/office/drawing/2014/main" id="{253DF7EE-1985-99C8-E23C-0F3CB130A97B}"/>
              </a:ext>
            </a:extLst>
          </p:cNvPr>
          <p:cNvSpPr txBox="1"/>
          <p:nvPr/>
        </p:nvSpPr>
        <p:spPr>
          <a:xfrm>
            <a:off x="1686296" y="665018"/>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D451C47F-CBBA-1782-0820-9C80A0D39E7A}"/>
              </a:ext>
            </a:extLst>
          </p:cNvPr>
          <p:cNvSpPr txBox="1"/>
          <p:nvPr/>
        </p:nvSpPr>
        <p:spPr>
          <a:xfrm>
            <a:off x="593766" y="665018"/>
            <a:ext cx="184731" cy="369332"/>
          </a:xfrm>
          <a:prstGeom prst="rect">
            <a:avLst/>
          </a:prstGeom>
          <a:noFill/>
        </p:spPr>
        <p:txBody>
          <a:bodyPr wrap="none" rtlCol="0">
            <a:spAutoFit/>
          </a:bodyPr>
          <a:lstStyle/>
          <a:p>
            <a:endParaRPr lang="en-US"/>
          </a:p>
        </p:txBody>
      </p:sp>
      <p:sp>
        <p:nvSpPr>
          <p:cNvPr id="7" name="TextBox 6">
            <a:extLst>
              <a:ext uri="{FF2B5EF4-FFF2-40B4-BE49-F238E27FC236}">
                <a16:creationId xmlns:a16="http://schemas.microsoft.com/office/drawing/2014/main" id="{1508BA79-8A94-B89C-4A3A-2AB1601BD6AA}"/>
              </a:ext>
            </a:extLst>
          </p:cNvPr>
          <p:cNvSpPr txBox="1"/>
          <p:nvPr/>
        </p:nvSpPr>
        <p:spPr>
          <a:xfrm>
            <a:off x="118308" y="66814"/>
            <a:ext cx="3371564" cy="707886"/>
          </a:xfrm>
          <a:prstGeom prst="rect">
            <a:avLst/>
          </a:prstGeom>
          <a:noFill/>
        </p:spPr>
        <p:txBody>
          <a:bodyPr wrap="none" lIns="91440" tIns="45720" rIns="91440" bIns="45720" rtlCol="0" anchor="t">
            <a:spAutoFit/>
          </a:bodyPr>
          <a:lstStyle/>
          <a:p>
            <a:r>
              <a:rPr lang="en-US" sz="4000" b="1" u="sng">
                <a:solidFill>
                  <a:schemeClr val="bg1"/>
                </a:solidFill>
              </a:rPr>
              <a:t>FUTURE WORK</a:t>
            </a:r>
            <a:endParaRPr lang="en-US" sz="4000" b="1" u="sng">
              <a:solidFill>
                <a:schemeClr val="bg1"/>
              </a:solidFill>
              <a:cs typeface="Calibri"/>
            </a:endParaRPr>
          </a:p>
        </p:txBody>
      </p:sp>
      <p:sp>
        <p:nvSpPr>
          <p:cNvPr id="6" name="TextBox 5">
            <a:extLst>
              <a:ext uri="{FF2B5EF4-FFF2-40B4-BE49-F238E27FC236}">
                <a16:creationId xmlns:a16="http://schemas.microsoft.com/office/drawing/2014/main" id="{7E672702-CF55-6769-D19C-AA9ED7A50B5E}"/>
              </a:ext>
            </a:extLst>
          </p:cNvPr>
          <p:cNvSpPr txBox="1"/>
          <p:nvPr/>
        </p:nvSpPr>
        <p:spPr>
          <a:xfrm>
            <a:off x="593766" y="1034350"/>
            <a:ext cx="6147412" cy="2308324"/>
          </a:xfrm>
          <a:prstGeom prst="rect">
            <a:avLst/>
          </a:prstGeom>
          <a:noFill/>
        </p:spPr>
        <p:txBody>
          <a:bodyPr wrap="square">
            <a:spAutoFit/>
          </a:bodyPr>
          <a:lstStyle/>
          <a:p>
            <a:pPr marL="285750" indent="-285750">
              <a:buFont typeface="Arial" panose="020B0604020202020204" pitchFamily="34" charset="0"/>
              <a:buChar char="•"/>
            </a:pPr>
            <a:r>
              <a:rPr lang="en-US" sz="1800">
                <a:solidFill>
                  <a:schemeClr val="bg1"/>
                </a:solidFill>
              </a:rPr>
              <a:t>Add Camera.</a:t>
            </a:r>
          </a:p>
          <a:p>
            <a:endParaRPr lang="en-US" sz="1800">
              <a:solidFill>
                <a:schemeClr val="bg1"/>
              </a:solidFill>
              <a:cs typeface="Calibri" panose="020F0502020204030204"/>
            </a:endParaRPr>
          </a:p>
          <a:p>
            <a:pPr marL="285750" indent="-285750">
              <a:buFont typeface="Arial" panose="020B0604020202020204" pitchFamily="34" charset="0"/>
              <a:buChar char="•"/>
            </a:pPr>
            <a:r>
              <a:rPr lang="en-US" sz="1800">
                <a:solidFill>
                  <a:schemeClr val="bg1"/>
                </a:solidFill>
              </a:rPr>
              <a:t>Install higher speed motors.</a:t>
            </a:r>
          </a:p>
          <a:p>
            <a:endParaRPr lang="en-US" sz="1800">
              <a:solidFill>
                <a:schemeClr val="bg1"/>
              </a:solidFill>
              <a:cs typeface="Calibri" panose="020F0502020204030204"/>
            </a:endParaRPr>
          </a:p>
          <a:p>
            <a:pPr marL="285750" indent="-285750">
              <a:buFont typeface="Arial" panose="020B0604020202020204" pitchFamily="34" charset="0"/>
              <a:buChar char="•"/>
            </a:pPr>
            <a:r>
              <a:rPr lang="en-US" sz="1800">
                <a:solidFill>
                  <a:schemeClr val="bg1"/>
                </a:solidFill>
              </a:rPr>
              <a:t>Further improve the strength &amp; sturdiness of arm to hand component.</a:t>
            </a:r>
          </a:p>
          <a:p>
            <a:endParaRPr lang="en-US" sz="1800">
              <a:solidFill>
                <a:schemeClr val="bg1"/>
              </a:solidFill>
              <a:cs typeface="Calibri" panose="020F0502020204030204"/>
            </a:endParaRPr>
          </a:p>
          <a:p>
            <a:pPr marL="285750" indent="-285750">
              <a:buFont typeface="Arial" panose="020B0604020202020204" pitchFamily="34" charset="0"/>
              <a:buChar char="•"/>
            </a:pPr>
            <a:r>
              <a:rPr lang="en-US" sz="1800">
                <a:solidFill>
                  <a:schemeClr val="bg1"/>
                </a:solidFill>
              </a:rPr>
              <a:t>Reach out to similar clients for further input.</a:t>
            </a:r>
            <a:endParaRPr lang="en-US" sz="1800">
              <a:solidFill>
                <a:schemeClr val="bg1"/>
              </a:solidFill>
              <a:cs typeface="Calibri" panose="020F0502020204030204"/>
            </a:endParaRPr>
          </a:p>
        </p:txBody>
      </p:sp>
      <p:grpSp>
        <p:nvGrpSpPr>
          <p:cNvPr id="11" name="Group 10">
            <a:extLst>
              <a:ext uri="{FF2B5EF4-FFF2-40B4-BE49-F238E27FC236}">
                <a16:creationId xmlns:a16="http://schemas.microsoft.com/office/drawing/2014/main" id="{AA5074E3-C814-120E-CA08-E158A83AFEE0}"/>
              </a:ext>
            </a:extLst>
          </p:cNvPr>
          <p:cNvGrpSpPr/>
          <p:nvPr/>
        </p:nvGrpSpPr>
        <p:grpSpPr>
          <a:xfrm>
            <a:off x="383735" y="3658028"/>
            <a:ext cx="2362751" cy="2484025"/>
            <a:chOff x="788073" y="4048977"/>
            <a:chExt cx="1796445" cy="2144005"/>
          </a:xfrm>
        </p:grpSpPr>
        <p:pic>
          <p:nvPicPr>
            <p:cNvPr id="7170" name="Picture 2" descr="Nema 17 Stepper Motor Bipolar 2A 59Ncm(84oz.in) 48mm Body 4-lead W/ 1m  Cable for 3D Printer/CNC by STEPPERONLINE : Amazon.ca: Tools &amp; Home  Improvement">
              <a:extLst>
                <a:ext uri="{FF2B5EF4-FFF2-40B4-BE49-F238E27FC236}">
                  <a16:creationId xmlns:a16="http://schemas.microsoft.com/office/drawing/2014/main" id="{8E101C78-49AB-39E0-FC15-42B35C1095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073" y="4048977"/>
              <a:ext cx="1796445" cy="177467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6A46696-B69A-4DE3-148F-FDE9D1C2B90E}"/>
                </a:ext>
              </a:extLst>
            </p:cNvPr>
            <p:cNvSpPr txBox="1"/>
            <p:nvPr/>
          </p:nvSpPr>
          <p:spPr>
            <a:xfrm>
              <a:off x="1238834" y="5823650"/>
              <a:ext cx="1079653" cy="369332"/>
            </a:xfrm>
            <a:prstGeom prst="rect">
              <a:avLst/>
            </a:prstGeom>
            <a:noFill/>
          </p:spPr>
          <p:txBody>
            <a:bodyPr wrap="square" rtlCol="0">
              <a:spAutoFit/>
            </a:bodyPr>
            <a:lstStyle/>
            <a:p>
              <a:r>
                <a:rPr lang="en-US"/>
                <a:t>NEMA 17</a:t>
              </a:r>
            </a:p>
          </p:txBody>
        </p:sp>
        <p:sp>
          <p:nvSpPr>
            <p:cNvPr id="10" name="Multiply 9">
              <a:extLst>
                <a:ext uri="{FF2B5EF4-FFF2-40B4-BE49-F238E27FC236}">
                  <a16:creationId xmlns:a16="http://schemas.microsoft.com/office/drawing/2014/main" id="{E9566172-7232-3E6A-1FC4-F31562406AFC}"/>
                </a:ext>
              </a:extLst>
            </p:cNvPr>
            <p:cNvSpPr/>
            <p:nvPr/>
          </p:nvSpPr>
          <p:spPr>
            <a:xfrm>
              <a:off x="1028735" y="4456329"/>
              <a:ext cx="1498858" cy="1322036"/>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4" descr="Bluetooth Camera Mini">
            <a:extLst>
              <a:ext uri="{FF2B5EF4-FFF2-40B4-BE49-F238E27FC236}">
                <a16:creationId xmlns:a16="http://schemas.microsoft.com/office/drawing/2014/main" id="{2BB31D28-FE71-56CA-BBFC-D2FB5E6AB1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371" t="13988" r="13763" b="15657"/>
          <a:stretch/>
        </p:blipFill>
        <p:spPr bwMode="auto">
          <a:xfrm>
            <a:off x="7216636" y="254814"/>
            <a:ext cx="3371565" cy="308595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esign Of Strong, Stiff, And Light Structures And Joints — DesignJudges.com">
            <a:extLst>
              <a:ext uri="{FF2B5EF4-FFF2-40B4-BE49-F238E27FC236}">
                <a16:creationId xmlns:a16="http://schemas.microsoft.com/office/drawing/2014/main" id="{4910BDFC-1088-427C-5AD4-3DDEE2637C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9344" y="3672496"/>
            <a:ext cx="4218986" cy="243013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Jim's Cover Pass: Is welding an art form, scientific process, or both?">
            <a:extLst>
              <a:ext uri="{FF2B5EF4-FFF2-40B4-BE49-F238E27FC236}">
                <a16:creationId xmlns:a16="http://schemas.microsoft.com/office/drawing/2014/main" id="{28B378A8-BBB0-0546-402B-74160E27EC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5234" y="3661947"/>
            <a:ext cx="3316503" cy="2321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162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050" name="Picture 2" descr="Repository Main image">
            <a:extLst>
              <a:ext uri="{FF2B5EF4-FFF2-40B4-BE49-F238E27FC236}">
                <a16:creationId xmlns:a16="http://schemas.microsoft.com/office/drawing/2014/main" id="{A52D057F-2EC8-2157-2925-C5B80C293F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5567" y="312337"/>
            <a:ext cx="9520861" cy="5031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F55DCD9-C010-E319-1ADA-EE10A623601E}"/>
              </a:ext>
            </a:extLst>
          </p:cNvPr>
          <p:cNvSpPr txBox="1"/>
          <p:nvPr/>
        </p:nvSpPr>
        <p:spPr>
          <a:xfrm>
            <a:off x="2909886" y="5530000"/>
            <a:ext cx="6901907" cy="1015663"/>
          </a:xfrm>
          <a:prstGeom prst="rect">
            <a:avLst/>
          </a:prstGeom>
          <a:noFill/>
        </p:spPr>
        <p:txBody>
          <a:bodyPr wrap="square" lIns="91440" tIns="45720" rIns="91440" bIns="45720" rtlCol="0" anchor="t">
            <a:spAutoFit/>
          </a:bodyPr>
          <a:lstStyle/>
          <a:p>
            <a:r>
              <a:rPr lang="en-US" sz="6000">
                <a:solidFill>
                  <a:schemeClr val="bg1"/>
                </a:solidFill>
                <a:latin typeface="Calibri Light"/>
                <a:cs typeface="Angsana New"/>
              </a:rPr>
              <a:t>THANK YOU / MERCI !</a:t>
            </a:r>
          </a:p>
        </p:txBody>
      </p:sp>
    </p:spTree>
    <p:extLst>
      <p:ext uri="{BB962C8B-B14F-4D97-AF65-F5344CB8AC3E}">
        <p14:creationId xmlns:p14="http://schemas.microsoft.com/office/powerpoint/2010/main" val="3086001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DA2389-8CEA-1AC5-A8BE-38DA1ED92103}"/>
              </a:ext>
            </a:extLst>
          </p:cNvPr>
          <p:cNvSpPr txBox="1"/>
          <p:nvPr/>
        </p:nvSpPr>
        <p:spPr>
          <a:xfrm>
            <a:off x="118309" y="906024"/>
            <a:ext cx="7470023" cy="3985706"/>
          </a:xfrm>
          <a:prstGeom prst="rect">
            <a:avLst/>
          </a:prstGeom>
          <a:noFill/>
        </p:spPr>
        <p:txBody>
          <a:bodyPr wrap="square" rtlCol="0">
            <a:spAutoFit/>
          </a:bodyPr>
          <a:lstStyle/>
          <a:p>
            <a:pPr>
              <a:lnSpc>
                <a:spcPct val="150000"/>
              </a:lnSpc>
            </a:pPr>
            <a:r>
              <a:rPr lang="en-US" sz="2200" b="1" u="sng">
                <a:solidFill>
                  <a:schemeClr val="bg1">
                    <a:lumMod val="95000"/>
                  </a:schemeClr>
                </a:solidFill>
              </a:rPr>
              <a:t>Problem:</a:t>
            </a:r>
            <a:endParaRPr lang="en-US" sz="2200">
              <a:solidFill>
                <a:schemeClr val="bg1">
                  <a:lumMod val="95000"/>
                </a:schemeClr>
              </a:solidFill>
            </a:endParaRPr>
          </a:p>
          <a:p>
            <a:pPr marL="285750" indent="-285750">
              <a:buFont typeface="Wingdings" pitchFamily="2" charset="2"/>
              <a:buChar char="§"/>
            </a:pPr>
            <a:r>
              <a:rPr lang="en-US" sz="2200">
                <a:solidFill>
                  <a:schemeClr val="bg1">
                    <a:lumMod val="95000"/>
                  </a:schemeClr>
                </a:solidFill>
              </a:rPr>
              <a:t>Client has difficulty moving around &amp; picking up                    household items</a:t>
            </a:r>
          </a:p>
          <a:p>
            <a:endParaRPr lang="en-US" sz="2200" b="1" u="sng">
              <a:solidFill>
                <a:schemeClr val="bg1">
                  <a:lumMod val="95000"/>
                </a:schemeClr>
              </a:solidFill>
            </a:endParaRPr>
          </a:p>
          <a:p>
            <a:pPr>
              <a:lnSpc>
                <a:spcPct val="150000"/>
              </a:lnSpc>
            </a:pPr>
            <a:r>
              <a:rPr lang="en-US" sz="2200" b="1" u="sng">
                <a:solidFill>
                  <a:schemeClr val="bg1">
                    <a:lumMod val="95000"/>
                  </a:schemeClr>
                </a:solidFill>
              </a:rPr>
              <a:t>Main Priorities:</a:t>
            </a:r>
            <a:endParaRPr lang="en-US" sz="2200">
              <a:solidFill>
                <a:schemeClr val="bg1">
                  <a:lumMod val="95000"/>
                </a:schemeClr>
              </a:solidFill>
            </a:endParaRPr>
          </a:p>
          <a:p>
            <a:pPr marL="285750" indent="-285750">
              <a:lnSpc>
                <a:spcPct val="150000"/>
              </a:lnSpc>
              <a:buFont typeface="Wingdings" pitchFamily="2" charset="2"/>
              <a:buChar char="§"/>
            </a:pPr>
            <a:r>
              <a:rPr lang="en-US" sz="2200">
                <a:solidFill>
                  <a:schemeClr val="bg1">
                    <a:lumMod val="95000"/>
                  </a:schemeClr>
                </a:solidFill>
              </a:rPr>
              <a:t>Easy-to-use iPhone app design</a:t>
            </a:r>
          </a:p>
          <a:p>
            <a:pPr marL="285750" indent="-285750">
              <a:lnSpc>
                <a:spcPct val="150000"/>
              </a:lnSpc>
              <a:buFont typeface="Wingdings" pitchFamily="2" charset="2"/>
              <a:buChar char="§"/>
            </a:pPr>
            <a:r>
              <a:rPr lang="en-US" sz="2200">
                <a:solidFill>
                  <a:schemeClr val="bg1">
                    <a:lumMod val="95000"/>
                  </a:schemeClr>
                </a:solidFill>
              </a:rPr>
              <a:t>Arm can reach counter ; pick up / put down household items</a:t>
            </a:r>
          </a:p>
          <a:p>
            <a:pPr marL="285750" indent="-285750">
              <a:lnSpc>
                <a:spcPct val="150000"/>
              </a:lnSpc>
              <a:buFont typeface="Wingdings" pitchFamily="2" charset="2"/>
              <a:buChar char="§"/>
            </a:pPr>
            <a:r>
              <a:rPr lang="en-US" sz="2200">
                <a:solidFill>
                  <a:schemeClr val="bg1">
                    <a:lumMod val="95000"/>
                  </a:schemeClr>
                </a:solidFill>
              </a:rPr>
              <a:t>Robot can move freely around client’s home</a:t>
            </a:r>
          </a:p>
          <a:p>
            <a:endParaRPr lang="en-US" sz="2200"/>
          </a:p>
        </p:txBody>
      </p:sp>
      <p:pic>
        <p:nvPicPr>
          <p:cNvPr id="3076" name="Picture 4" descr="Amazon.com: hangfa DQ2 Robot Base : Industrial y Científico">
            <a:extLst>
              <a:ext uri="{FF2B5EF4-FFF2-40B4-BE49-F238E27FC236}">
                <a16:creationId xmlns:a16="http://schemas.microsoft.com/office/drawing/2014/main" id="{9D3E4DFB-5F03-9FFD-BACB-609880D419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8986" y="5055922"/>
            <a:ext cx="2099617" cy="162521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otation, Revolve, Torsion Concept Circular Arrow Illustration. Radial,  Radiating Spiral, Whirl, Twirl of Pointers Design Stock Vector -  Illustration of infochart, refresh: 159563158">
            <a:extLst>
              <a:ext uri="{FF2B5EF4-FFF2-40B4-BE49-F238E27FC236}">
                <a16:creationId xmlns:a16="http://schemas.microsoft.com/office/drawing/2014/main" id="{2162E1EE-5C6F-5E20-8781-E4FEC645B2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6272" y="4604286"/>
            <a:ext cx="903272" cy="90327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96198943-7AB6-B9CA-3F97-98D64915D305}"/>
              </a:ext>
            </a:extLst>
          </p:cNvPr>
          <p:cNvCxnSpPr/>
          <p:nvPr/>
        </p:nvCxnSpPr>
        <p:spPr>
          <a:xfrm flipV="1">
            <a:off x="4569073" y="4688946"/>
            <a:ext cx="0" cy="611735"/>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BEDE475-5EC9-DCEE-65BA-DF1DFC514238}"/>
              </a:ext>
            </a:extLst>
          </p:cNvPr>
          <p:cNvCxnSpPr>
            <a:cxnSpLocks/>
          </p:cNvCxnSpPr>
          <p:nvPr/>
        </p:nvCxnSpPr>
        <p:spPr>
          <a:xfrm flipH="1">
            <a:off x="2615335" y="5840299"/>
            <a:ext cx="573651"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D138116-13A8-D533-E45E-F36E2DEE19D0}"/>
              </a:ext>
            </a:extLst>
          </p:cNvPr>
          <p:cNvCxnSpPr>
            <a:cxnSpLocks/>
          </p:cNvCxnSpPr>
          <p:nvPr/>
        </p:nvCxnSpPr>
        <p:spPr>
          <a:xfrm>
            <a:off x="5288603" y="5868531"/>
            <a:ext cx="521417"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pic>
        <p:nvPicPr>
          <p:cNvPr id="3080" name="Picture 8" descr="How to clear cache on iPhone — declutter your iOS device | Laptop Mag">
            <a:extLst>
              <a:ext uri="{FF2B5EF4-FFF2-40B4-BE49-F238E27FC236}">
                <a16:creationId xmlns:a16="http://schemas.microsoft.com/office/drawing/2014/main" id="{F6286FA1-EF1E-8C1C-ADE8-CAA8F186E6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569" r="35217"/>
          <a:stretch/>
        </p:blipFill>
        <p:spPr bwMode="auto">
          <a:xfrm>
            <a:off x="1070739" y="4546954"/>
            <a:ext cx="1280898" cy="21692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508BA79-8A94-B89C-4A3A-2AB1601BD6AA}"/>
              </a:ext>
            </a:extLst>
          </p:cNvPr>
          <p:cNvSpPr txBox="1"/>
          <p:nvPr/>
        </p:nvSpPr>
        <p:spPr>
          <a:xfrm>
            <a:off x="118308" y="141798"/>
            <a:ext cx="4120487" cy="707886"/>
          </a:xfrm>
          <a:prstGeom prst="rect">
            <a:avLst/>
          </a:prstGeom>
          <a:noFill/>
        </p:spPr>
        <p:txBody>
          <a:bodyPr wrap="none" rtlCol="0">
            <a:spAutoFit/>
          </a:bodyPr>
          <a:lstStyle/>
          <a:p>
            <a:r>
              <a:rPr lang="en-US" sz="4000" b="1" u="sng">
                <a:solidFill>
                  <a:schemeClr val="bg1"/>
                </a:solidFill>
              </a:rPr>
              <a:t>CUSTOMER NEEDS</a:t>
            </a:r>
          </a:p>
        </p:txBody>
      </p:sp>
      <p:pic>
        <p:nvPicPr>
          <p:cNvPr id="17" name="Picture 16">
            <a:extLst>
              <a:ext uri="{FF2B5EF4-FFF2-40B4-BE49-F238E27FC236}">
                <a16:creationId xmlns:a16="http://schemas.microsoft.com/office/drawing/2014/main" id="{9BD7FC0B-58B5-09E1-A687-EC76B87966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7252" y="6227387"/>
            <a:ext cx="4664463" cy="237600"/>
          </a:xfrm>
          <a:prstGeom prst="rect">
            <a:avLst/>
          </a:prstGeom>
        </p:spPr>
      </p:pic>
      <p:pic>
        <p:nvPicPr>
          <p:cNvPr id="9" name="Picture 11" descr="Table&#10;&#10;Description automatically generated">
            <a:extLst>
              <a:ext uri="{FF2B5EF4-FFF2-40B4-BE49-F238E27FC236}">
                <a16:creationId xmlns:a16="http://schemas.microsoft.com/office/drawing/2014/main" id="{DF818C1D-51BF-A8E5-8F89-B8F42EFE2B15}"/>
              </a:ext>
            </a:extLst>
          </p:cNvPr>
          <p:cNvPicPr>
            <a:picLocks noChangeAspect="1"/>
          </p:cNvPicPr>
          <p:nvPr/>
        </p:nvPicPr>
        <p:blipFill>
          <a:blip r:embed="rId8"/>
          <a:stretch>
            <a:fillRect/>
          </a:stretch>
        </p:blipFill>
        <p:spPr>
          <a:xfrm>
            <a:off x="7245585" y="346503"/>
            <a:ext cx="4916311" cy="5816918"/>
          </a:xfrm>
          <a:prstGeom prst="rect">
            <a:avLst/>
          </a:prstGeom>
        </p:spPr>
      </p:pic>
      <p:cxnSp>
        <p:nvCxnSpPr>
          <p:cNvPr id="19" name="Straight Arrow Connector 18">
            <a:extLst>
              <a:ext uri="{FF2B5EF4-FFF2-40B4-BE49-F238E27FC236}">
                <a16:creationId xmlns:a16="http://schemas.microsoft.com/office/drawing/2014/main" id="{B6955373-D303-48D2-48E5-12968A69C6A4}"/>
              </a:ext>
            </a:extLst>
          </p:cNvPr>
          <p:cNvCxnSpPr/>
          <p:nvPr/>
        </p:nvCxnSpPr>
        <p:spPr>
          <a:xfrm flipH="1">
            <a:off x="7078133" y="5300681"/>
            <a:ext cx="510199" cy="2068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8A22E72-B325-3B64-01E7-5E1B02876E0B}"/>
              </a:ext>
            </a:extLst>
          </p:cNvPr>
          <p:cNvSpPr txBox="1"/>
          <p:nvPr/>
        </p:nvSpPr>
        <p:spPr>
          <a:xfrm>
            <a:off x="6096000" y="5276021"/>
            <a:ext cx="1149585"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2225">
            <a:solidFill>
              <a:srgbClr val="FF0000"/>
            </a:solidFill>
          </a:ln>
        </p:spPr>
        <p:txBody>
          <a:bodyPr wrap="square" rtlCol="0">
            <a:spAutoFit/>
          </a:bodyPr>
          <a:lstStyle/>
          <a:p>
            <a:pPr algn="ctr"/>
            <a:r>
              <a:rPr lang="en-US" sz="1200"/>
              <a:t>Budget was later upgraded to $300</a:t>
            </a:r>
          </a:p>
        </p:txBody>
      </p:sp>
    </p:spTree>
    <p:extLst>
      <p:ext uri="{BB962C8B-B14F-4D97-AF65-F5344CB8AC3E}">
        <p14:creationId xmlns:p14="http://schemas.microsoft.com/office/powerpoint/2010/main" val="1157370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DA2389-8CEA-1AC5-A8BE-38DA1ED92103}"/>
              </a:ext>
            </a:extLst>
          </p:cNvPr>
          <p:cNvSpPr txBox="1"/>
          <p:nvPr/>
        </p:nvSpPr>
        <p:spPr>
          <a:xfrm>
            <a:off x="118308" y="1552273"/>
            <a:ext cx="11226841" cy="769441"/>
          </a:xfrm>
          <a:prstGeom prst="rect">
            <a:avLst/>
          </a:prstGeom>
          <a:noFill/>
        </p:spPr>
        <p:txBody>
          <a:bodyPr wrap="square" lIns="91440" tIns="45720" rIns="91440" bIns="45720" rtlCol="0" anchor="t">
            <a:spAutoFit/>
          </a:bodyPr>
          <a:lstStyle/>
          <a:p>
            <a:endParaRPr lang="en-US" sz="2200" b="1" u="sng">
              <a:cs typeface="Calibri"/>
            </a:endParaRPr>
          </a:p>
          <a:p>
            <a:endParaRPr lang="en-US" sz="2200"/>
          </a:p>
        </p:txBody>
      </p:sp>
      <p:sp>
        <p:nvSpPr>
          <p:cNvPr id="2" name="TextBox 1">
            <a:extLst>
              <a:ext uri="{FF2B5EF4-FFF2-40B4-BE49-F238E27FC236}">
                <a16:creationId xmlns:a16="http://schemas.microsoft.com/office/drawing/2014/main" id="{253DF7EE-1985-99C8-E23C-0F3CB130A97B}"/>
              </a:ext>
            </a:extLst>
          </p:cNvPr>
          <p:cNvSpPr txBox="1"/>
          <p:nvPr/>
        </p:nvSpPr>
        <p:spPr>
          <a:xfrm>
            <a:off x="1686296" y="665018"/>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D451C47F-CBBA-1782-0820-9C80A0D39E7A}"/>
              </a:ext>
            </a:extLst>
          </p:cNvPr>
          <p:cNvSpPr txBox="1"/>
          <p:nvPr/>
        </p:nvSpPr>
        <p:spPr>
          <a:xfrm>
            <a:off x="593766" y="665018"/>
            <a:ext cx="184731" cy="369332"/>
          </a:xfrm>
          <a:prstGeom prst="rect">
            <a:avLst/>
          </a:prstGeom>
          <a:noFill/>
        </p:spPr>
        <p:txBody>
          <a:bodyPr wrap="none" rtlCol="0">
            <a:spAutoFit/>
          </a:bodyPr>
          <a:lstStyle/>
          <a:p>
            <a:endParaRPr lang="en-US"/>
          </a:p>
        </p:txBody>
      </p:sp>
      <p:sp>
        <p:nvSpPr>
          <p:cNvPr id="7" name="TextBox 6">
            <a:extLst>
              <a:ext uri="{FF2B5EF4-FFF2-40B4-BE49-F238E27FC236}">
                <a16:creationId xmlns:a16="http://schemas.microsoft.com/office/drawing/2014/main" id="{1508BA79-8A94-B89C-4A3A-2AB1601BD6AA}"/>
              </a:ext>
            </a:extLst>
          </p:cNvPr>
          <p:cNvSpPr txBox="1"/>
          <p:nvPr/>
        </p:nvSpPr>
        <p:spPr>
          <a:xfrm>
            <a:off x="71634" y="54925"/>
            <a:ext cx="7767191" cy="646331"/>
          </a:xfrm>
          <a:prstGeom prst="rect">
            <a:avLst/>
          </a:prstGeom>
          <a:noFill/>
        </p:spPr>
        <p:txBody>
          <a:bodyPr wrap="none" lIns="91440" tIns="45720" rIns="91440" bIns="45720" rtlCol="0" anchor="t">
            <a:spAutoFit/>
          </a:bodyPr>
          <a:lstStyle/>
          <a:p>
            <a:r>
              <a:rPr lang="en-US" sz="3600" b="1" u="sng">
                <a:solidFill>
                  <a:schemeClr val="bg1"/>
                </a:solidFill>
              </a:rPr>
              <a:t>BENCHMARKING &amp; SIMILAR PRODUCTS</a:t>
            </a:r>
          </a:p>
        </p:txBody>
      </p:sp>
      <p:pic>
        <p:nvPicPr>
          <p:cNvPr id="4" name="Picture 5" descr="Table&#10;&#10;Description automatically generated">
            <a:extLst>
              <a:ext uri="{FF2B5EF4-FFF2-40B4-BE49-F238E27FC236}">
                <a16:creationId xmlns:a16="http://schemas.microsoft.com/office/drawing/2014/main" id="{50565A98-6A40-C7B0-D932-A54C32868CEB}"/>
              </a:ext>
            </a:extLst>
          </p:cNvPr>
          <p:cNvPicPr>
            <a:picLocks noChangeAspect="1"/>
          </p:cNvPicPr>
          <p:nvPr/>
        </p:nvPicPr>
        <p:blipFill>
          <a:blip r:embed="rId4"/>
          <a:stretch>
            <a:fillRect/>
          </a:stretch>
        </p:blipFill>
        <p:spPr>
          <a:xfrm>
            <a:off x="593766" y="2839637"/>
            <a:ext cx="7531569" cy="3475240"/>
          </a:xfrm>
          <a:prstGeom prst="rect">
            <a:avLst/>
          </a:prstGeom>
        </p:spPr>
      </p:pic>
      <p:sp>
        <p:nvSpPr>
          <p:cNvPr id="6" name="TextBox 5">
            <a:extLst>
              <a:ext uri="{FF2B5EF4-FFF2-40B4-BE49-F238E27FC236}">
                <a16:creationId xmlns:a16="http://schemas.microsoft.com/office/drawing/2014/main" id="{97BBAEF1-4104-7A10-03CE-9A25C23456F4}"/>
              </a:ext>
            </a:extLst>
          </p:cNvPr>
          <p:cNvSpPr txBox="1"/>
          <p:nvPr/>
        </p:nvSpPr>
        <p:spPr>
          <a:xfrm>
            <a:off x="780815" y="1166518"/>
            <a:ext cx="599251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a:solidFill>
                  <a:schemeClr val="bg1"/>
                </a:solidFill>
                <a:cs typeface="Calibri"/>
              </a:rPr>
              <a:t>Two other similar products: Jaco Robotic Arm and </a:t>
            </a:r>
            <a:r>
              <a:rPr lang="en-US" err="1">
                <a:solidFill>
                  <a:schemeClr val="bg1"/>
                </a:solidFill>
                <a:cs typeface="Calibri"/>
              </a:rPr>
              <a:t>iARM</a:t>
            </a:r>
            <a:endParaRPr lang="en-US">
              <a:solidFill>
                <a:schemeClr val="bg1"/>
              </a:solidFill>
              <a:cs typeface="Calibri"/>
            </a:endParaRPr>
          </a:p>
          <a:p>
            <a:endParaRPr lang="en-US">
              <a:solidFill>
                <a:schemeClr val="bg1"/>
              </a:solidFill>
              <a:cs typeface="Calibri"/>
            </a:endParaRPr>
          </a:p>
          <a:p>
            <a:pPr marL="285750" indent="-285750">
              <a:buFont typeface="Calibri"/>
              <a:buChar char="-"/>
            </a:pPr>
            <a:r>
              <a:rPr lang="en-US">
                <a:solidFill>
                  <a:schemeClr val="bg1"/>
                </a:solidFill>
                <a:cs typeface="Calibri"/>
              </a:rPr>
              <a:t>Both are unable to freely move around </a:t>
            </a:r>
          </a:p>
        </p:txBody>
      </p:sp>
      <p:pic>
        <p:nvPicPr>
          <p:cNvPr id="4098" name="Picture 2" descr="Robotic arm | Kinova - Assistive Technologies">
            <a:extLst>
              <a:ext uri="{FF2B5EF4-FFF2-40B4-BE49-F238E27FC236}">
                <a16:creationId xmlns:a16="http://schemas.microsoft.com/office/drawing/2014/main" id="{22881635-C56D-A340-E2FC-16236B2BD8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5691" y="118121"/>
            <a:ext cx="2778083" cy="27780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Robotachtigen | iARM | Wheelchair, Medical tech, Assistive devices">
            <a:extLst>
              <a:ext uri="{FF2B5EF4-FFF2-40B4-BE49-F238E27FC236}">
                <a16:creationId xmlns:a16="http://schemas.microsoft.com/office/drawing/2014/main" id="{5E71F4FB-5C8B-2923-A344-269B90BFFE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65785" y="3281959"/>
            <a:ext cx="2117894" cy="31314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D5DAED4-D1CF-3E15-F23E-D9EED23DD021}"/>
              </a:ext>
            </a:extLst>
          </p:cNvPr>
          <p:cNvSpPr txBox="1"/>
          <p:nvPr/>
        </p:nvSpPr>
        <p:spPr>
          <a:xfrm>
            <a:off x="9904165" y="2878166"/>
            <a:ext cx="602170" cy="276999"/>
          </a:xfrm>
          <a:prstGeom prst="rect">
            <a:avLst/>
          </a:prstGeom>
          <a:noFill/>
        </p:spPr>
        <p:txBody>
          <a:bodyPr wrap="square" rtlCol="0">
            <a:spAutoFit/>
          </a:bodyPr>
          <a:lstStyle/>
          <a:p>
            <a:r>
              <a:rPr lang="en-US" sz="1200" b="1"/>
              <a:t>Jaco</a:t>
            </a:r>
          </a:p>
        </p:txBody>
      </p:sp>
      <p:sp>
        <p:nvSpPr>
          <p:cNvPr id="9" name="TextBox 8">
            <a:extLst>
              <a:ext uri="{FF2B5EF4-FFF2-40B4-BE49-F238E27FC236}">
                <a16:creationId xmlns:a16="http://schemas.microsoft.com/office/drawing/2014/main" id="{2DCCC3E2-2E0E-CE02-8F19-4E3D508AAE52}"/>
              </a:ext>
            </a:extLst>
          </p:cNvPr>
          <p:cNvSpPr txBox="1"/>
          <p:nvPr/>
        </p:nvSpPr>
        <p:spPr>
          <a:xfrm>
            <a:off x="9900408" y="6401661"/>
            <a:ext cx="602170" cy="276999"/>
          </a:xfrm>
          <a:prstGeom prst="rect">
            <a:avLst/>
          </a:prstGeom>
          <a:noFill/>
        </p:spPr>
        <p:txBody>
          <a:bodyPr wrap="square" rtlCol="0">
            <a:spAutoFit/>
          </a:bodyPr>
          <a:lstStyle/>
          <a:p>
            <a:r>
              <a:rPr lang="en-US" sz="1200" b="1" err="1"/>
              <a:t>iARM</a:t>
            </a:r>
            <a:endParaRPr lang="en-US" sz="1200" b="1"/>
          </a:p>
        </p:txBody>
      </p:sp>
    </p:spTree>
    <p:extLst>
      <p:ext uri="{BB962C8B-B14F-4D97-AF65-F5344CB8AC3E}">
        <p14:creationId xmlns:p14="http://schemas.microsoft.com/office/powerpoint/2010/main" val="1813881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DA2389-8CEA-1AC5-A8BE-38DA1ED92103}"/>
              </a:ext>
            </a:extLst>
          </p:cNvPr>
          <p:cNvSpPr txBox="1"/>
          <p:nvPr/>
        </p:nvSpPr>
        <p:spPr>
          <a:xfrm>
            <a:off x="118308" y="1552273"/>
            <a:ext cx="11226841" cy="769441"/>
          </a:xfrm>
          <a:prstGeom prst="rect">
            <a:avLst/>
          </a:prstGeom>
          <a:noFill/>
        </p:spPr>
        <p:txBody>
          <a:bodyPr wrap="square" lIns="91440" tIns="45720" rIns="91440" bIns="45720" rtlCol="0" anchor="t">
            <a:spAutoFit/>
          </a:bodyPr>
          <a:lstStyle/>
          <a:p>
            <a:endParaRPr lang="en-US" sz="2200" b="1" u="sng">
              <a:cs typeface="Calibri"/>
            </a:endParaRPr>
          </a:p>
          <a:p>
            <a:endParaRPr lang="en-US" sz="2200"/>
          </a:p>
        </p:txBody>
      </p:sp>
      <p:sp>
        <p:nvSpPr>
          <p:cNvPr id="2" name="TextBox 1">
            <a:extLst>
              <a:ext uri="{FF2B5EF4-FFF2-40B4-BE49-F238E27FC236}">
                <a16:creationId xmlns:a16="http://schemas.microsoft.com/office/drawing/2014/main" id="{253DF7EE-1985-99C8-E23C-0F3CB130A97B}"/>
              </a:ext>
            </a:extLst>
          </p:cNvPr>
          <p:cNvSpPr txBox="1"/>
          <p:nvPr/>
        </p:nvSpPr>
        <p:spPr>
          <a:xfrm>
            <a:off x="1686296" y="665018"/>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D451C47F-CBBA-1782-0820-9C80A0D39E7A}"/>
              </a:ext>
            </a:extLst>
          </p:cNvPr>
          <p:cNvSpPr txBox="1"/>
          <p:nvPr/>
        </p:nvSpPr>
        <p:spPr>
          <a:xfrm>
            <a:off x="593766" y="665018"/>
            <a:ext cx="184731" cy="369332"/>
          </a:xfrm>
          <a:prstGeom prst="rect">
            <a:avLst/>
          </a:prstGeom>
          <a:noFill/>
        </p:spPr>
        <p:txBody>
          <a:bodyPr wrap="none" rtlCol="0">
            <a:spAutoFit/>
          </a:bodyPr>
          <a:lstStyle/>
          <a:p>
            <a:endParaRPr lang="en-US"/>
          </a:p>
        </p:txBody>
      </p:sp>
      <p:sp>
        <p:nvSpPr>
          <p:cNvPr id="7" name="TextBox 6">
            <a:extLst>
              <a:ext uri="{FF2B5EF4-FFF2-40B4-BE49-F238E27FC236}">
                <a16:creationId xmlns:a16="http://schemas.microsoft.com/office/drawing/2014/main" id="{1508BA79-8A94-B89C-4A3A-2AB1601BD6AA}"/>
              </a:ext>
            </a:extLst>
          </p:cNvPr>
          <p:cNvSpPr txBox="1"/>
          <p:nvPr/>
        </p:nvSpPr>
        <p:spPr>
          <a:xfrm>
            <a:off x="118308" y="66814"/>
            <a:ext cx="5332935" cy="707886"/>
          </a:xfrm>
          <a:prstGeom prst="rect">
            <a:avLst/>
          </a:prstGeom>
          <a:noFill/>
        </p:spPr>
        <p:txBody>
          <a:bodyPr wrap="none" lIns="91440" tIns="45720" rIns="91440" bIns="45720" rtlCol="0" anchor="t">
            <a:spAutoFit/>
          </a:bodyPr>
          <a:lstStyle/>
          <a:p>
            <a:r>
              <a:rPr lang="en-US" sz="4000" b="1" u="sng">
                <a:solidFill>
                  <a:schemeClr val="bg1"/>
                </a:solidFill>
              </a:rPr>
              <a:t>TARGET SPECIFICATIONS</a:t>
            </a:r>
            <a:endParaRPr lang="en-US" sz="4000" b="1" u="sng">
              <a:solidFill>
                <a:schemeClr val="bg1"/>
              </a:solidFill>
              <a:cs typeface="Calibri"/>
            </a:endParaRPr>
          </a:p>
        </p:txBody>
      </p:sp>
      <p:pic>
        <p:nvPicPr>
          <p:cNvPr id="8" name="Picture 9" descr="Table&#10;&#10;Description automatically generated">
            <a:extLst>
              <a:ext uri="{FF2B5EF4-FFF2-40B4-BE49-F238E27FC236}">
                <a16:creationId xmlns:a16="http://schemas.microsoft.com/office/drawing/2014/main" id="{021DC5B7-EAB4-A804-70EA-CB68EA74ABB2}"/>
              </a:ext>
            </a:extLst>
          </p:cNvPr>
          <p:cNvPicPr>
            <a:picLocks noChangeAspect="1"/>
          </p:cNvPicPr>
          <p:nvPr/>
        </p:nvPicPr>
        <p:blipFill>
          <a:blip r:embed="rId4"/>
          <a:stretch>
            <a:fillRect/>
          </a:stretch>
        </p:blipFill>
        <p:spPr>
          <a:xfrm>
            <a:off x="1516475" y="1026469"/>
            <a:ext cx="9159050" cy="5166513"/>
          </a:xfrm>
          <a:prstGeom prst="rect">
            <a:avLst/>
          </a:prstGeom>
        </p:spPr>
      </p:pic>
    </p:spTree>
    <p:extLst>
      <p:ext uri="{BB962C8B-B14F-4D97-AF65-F5344CB8AC3E}">
        <p14:creationId xmlns:p14="http://schemas.microsoft.com/office/powerpoint/2010/main" val="3973863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DA2389-8CEA-1AC5-A8BE-38DA1ED92103}"/>
              </a:ext>
            </a:extLst>
          </p:cNvPr>
          <p:cNvSpPr txBox="1"/>
          <p:nvPr/>
        </p:nvSpPr>
        <p:spPr>
          <a:xfrm>
            <a:off x="118308" y="1552273"/>
            <a:ext cx="11226841" cy="769441"/>
          </a:xfrm>
          <a:prstGeom prst="rect">
            <a:avLst/>
          </a:prstGeom>
          <a:noFill/>
        </p:spPr>
        <p:txBody>
          <a:bodyPr wrap="square" lIns="91440" tIns="45720" rIns="91440" bIns="45720" rtlCol="0" anchor="t">
            <a:spAutoFit/>
          </a:bodyPr>
          <a:lstStyle/>
          <a:p>
            <a:endParaRPr lang="en-US" sz="2200" b="1" u="sng">
              <a:cs typeface="Calibri"/>
            </a:endParaRPr>
          </a:p>
          <a:p>
            <a:endParaRPr lang="en-US" sz="2200"/>
          </a:p>
        </p:txBody>
      </p:sp>
      <p:sp>
        <p:nvSpPr>
          <p:cNvPr id="2" name="TextBox 1">
            <a:extLst>
              <a:ext uri="{FF2B5EF4-FFF2-40B4-BE49-F238E27FC236}">
                <a16:creationId xmlns:a16="http://schemas.microsoft.com/office/drawing/2014/main" id="{253DF7EE-1985-99C8-E23C-0F3CB130A97B}"/>
              </a:ext>
            </a:extLst>
          </p:cNvPr>
          <p:cNvSpPr txBox="1"/>
          <p:nvPr/>
        </p:nvSpPr>
        <p:spPr>
          <a:xfrm>
            <a:off x="1686296" y="665018"/>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D451C47F-CBBA-1782-0820-9C80A0D39E7A}"/>
              </a:ext>
            </a:extLst>
          </p:cNvPr>
          <p:cNvSpPr txBox="1"/>
          <p:nvPr/>
        </p:nvSpPr>
        <p:spPr>
          <a:xfrm>
            <a:off x="593766" y="665018"/>
            <a:ext cx="184731" cy="369332"/>
          </a:xfrm>
          <a:prstGeom prst="rect">
            <a:avLst/>
          </a:prstGeom>
          <a:noFill/>
        </p:spPr>
        <p:txBody>
          <a:bodyPr wrap="none" rtlCol="0">
            <a:spAutoFit/>
          </a:bodyPr>
          <a:lstStyle/>
          <a:p>
            <a:endParaRPr lang="en-US"/>
          </a:p>
        </p:txBody>
      </p:sp>
      <p:sp>
        <p:nvSpPr>
          <p:cNvPr id="7" name="TextBox 6">
            <a:extLst>
              <a:ext uri="{FF2B5EF4-FFF2-40B4-BE49-F238E27FC236}">
                <a16:creationId xmlns:a16="http://schemas.microsoft.com/office/drawing/2014/main" id="{1508BA79-8A94-B89C-4A3A-2AB1601BD6AA}"/>
              </a:ext>
            </a:extLst>
          </p:cNvPr>
          <p:cNvSpPr txBox="1"/>
          <p:nvPr/>
        </p:nvSpPr>
        <p:spPr>
          <a:xfrm>
            <a:off x="118308" y="44075"/>
            <a:ext cx="6936899" cy="707886"/>
          </a:xfrm>
          <a:prstGeom prst="rect">
            <a:avLst/>
          </a:prstGeom>
          <a:noFill/>
        </p:spPr>
        <p:txBody>
          <a:bodyPr wrap="none" lIns="91440" tIns="45720" rIns="91440" bIns="45720" rtlCol="0" anchor="t">
            <a:spAutoFit/>
          </a:bodyPr>
          <a:lstStyle/>
          <a:p>
            <a:r>
              <a:rPr lang="en-US" sz="4000" b="1" u="sng">
                <a:solidFill>
                  <a:schemeClr val="bg1"/>
                </a:solidFill>
                <a:cs typeface="Calibri"/>
              </a:rPr>
              <a:t>GENERATED CONCEPTS &amp; IDEAS</a:t>
            </a:r>
          </a:p>
        </p:txBody>
      </p:sp>
      <p:sp>
        <p:nvSpPr>
          <p:cNvPr id="4" name="TextBox 3">
            <a:extLst>
              <a:ext uri="{FF2B5EF4-FFF2-40B4-BE49-F238E27FC236}">
                <a16:creationId xmlns:a16="http://schemas.microsoft.com/office/drawing/2014/main" id="{7CBA5058-0BF8-F14D-56C1-62D5D2A131AB}"/>
              </a:ext>
            </a:extLst>
          </p:cNvPr>
          <p:cNvSpPr txBox="1"/>
          <p:nvPr/>
        </p:nvSpPr>
        <p:spPr>
          <a:xfrm>
            <a:off x="592666" y="1185333"/>
            <a:ext cx="580437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u="sng">
                <a:solidFill>
                  <a:schemeClr val="bg1"/>
                </a:solidFill>
              </a:rPr>
              <a:t>Method of Locomotion:</a:t>
            </a:r>
          </a:p>
        </p:txBody>
      </p:sp>
      <p:pic>
        <p:nvPicPr>
          <p:cNvPr id="6" name="Picture 5">
            <a:extLst>
              <a:ext uri="{FF2B5EF4-FFF2-40B4-BE49-F238E27FC236}">
                <a16:creationId xmlns:a16="http://schemas.microsoft.com/office/drawing/2014/main" id="{665C5AB9-E320-34C0-2EA4-B77BFD76B9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256" y="2021661"/>
            <a:ext cx="1775765" cy="1110661"/>
          </a:xfrm>
          <a:prstGeom prst="rect">
            <a:avLst/>
          </a:prstGeom>
        </p:spPr>
      </p:pic>
      <p:pic>
        <p:nvPicPr>
          <p:cNvPr id="8" name="Picture 7">
            <a:extLst>
              <a:ext uri="{FF2B5EF4-FFF2-40B4-BE49-F238E27FC236}">
                <a16:creationId xmlns:a16="http://schemas.microsoft.com/office/drawing/2014/main" id="{5B698079-FD01-3BDD-D77E-9CC6C70393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862" b="18089"/>
          <a:stretch/>
        </p:blipFill>
        <p:spPr>
          <a:xfrm>
            <a:off x="2544698" y="2049592"/>
            <a:ext cx="2462506" cy="1540715"/>
          </a:xfrm>
          <a:prstGeom prst="rect">
            <a:avLst/>
          </a:prstGeom>
        </p:spPr>
      </p:pic>
      <p:pic>
        <p:nvPicPr>
          <p:cNvPr id="1026" name="Picture 2" descr="Jet Thruster Stock Illustrations – 14 Jet Thruster Stock Illustrations,  Vectors &amp; Clipart - Dreamstime">
            <a:extLst>
              <a:ext uri="{FF2B5EF4-FFF2-40B4-BE49-F238E27FC236}">
                <a16:creationId xmlns:a16="http://schemas.microsoft.com/office/drawing/2014/main" id="{0A1717FF-0EA5-5DDC-6CE0-3951FEFE6B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1885"/>
          <a:stretch/>
        </p:blipFill>
        <p:spPr bwMode="auto">
          <a:xfrm>
            <a:off x="5545882" y="1729183"/>
            <a:ext cx="2809251" cy="13194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eteran Robot Features Eight Legs And BeagleBoard | Hackaday">
            <a:extLst>
              <a:ext uri="{FF2B5EF4-FFF2-40B4-BE49-F238E27FC236}">
                <a16:creationId xmlns:a16="http://schemas.microsoft.com/office/drawing/2014/main" id="{C390D4DA-19AE-681A-2064-835945D30E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8208" y="1582141"/>
            <a:ext cx="2415116" cy="16135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C4F0EB5-0C55-6116-3E28-76517AE469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82585" y="5051380"/>
            <a:ext cx="1704340" cy="770890"/>
          </a:xfrm>
          <a:prstGeom prst="rect">
            <a:avLst/>
          </a:prstGeom>
        </p:spPr>
      </p:pic>
      <p:pic>
        <p:nvPicPr>
          <p:cNvPr id="11" name="Picture 10">
            <a:extLst>
              <a:ext uri="{FF2B5EF4-FFF2-40B4-BE49-F238E27FC236}">
                <a16:creationId xmlns:a16="http://schemas.microsoft.com/office/drawing/2014/main" id="{5A1B5FD4-A993-DFD7-9B33-7A8AF41662A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75951" y="4849600"/>
            <a:ext cx="1707515" cy="1319530"/>
          </a:xfrm>
          <a:prstGeom prst="rect">
            <a:avLst/>
          </a:prstGeom>
        </p:spPr>
      </p:pic>
      <p:pic>
        <p:nvPicPr>
          <p:cNvPr id="12" name="Picture 11">
            <a:extLst>
              <a:ext uri="{FF2B5EF4-FFF2-40B4-BE49-F238E27FC236}">
                <a16:creationId xmlns:a16="http://schemas.microsoft.com/office/drawing/2014/main" id="{6EA94E10-44D4-9889-5BA9-428D31EE6724}"/>
              </a:ext>
            </a:extLst>
          </p:cNvPr>
          <p:cNvPicPr>
            <a:picLocks noChangeAspect="1"/>
          </p:cNvPicPr>
          <p:nvPr/>
        </p:nvPicPr>
        <p:blipFill>
          <a:blip r:embed="rId10"/>
          <a:stretch>
            <a:fillRect/>
          </a:stretch>
        </p:blipFill>
        <p:spPr>
          <a:xfrm>
            <a:off x="6737389" y="4849600"/>
            <a:ext cx="635635" cy="1339850"/>
          </a:xfrm>
          <a:prstGeom prst="rect">
            <a:avLst/>
          </a:prstGeom>
        </p:spPr>
      </p:pic>
      <p:sp>
        <p:nvSpPr>
          <p:cNvPr id="13" name="TextBox 12">
            <a:extLst>
              <a:ext uri="{FF2B5EF4-FFF2-40B4-BE49-F238E27FC236}">
                <a16:creationId xmlns:a16="http://schemas.microsoft.com/office/drawing/2014/main" id="{D0B7B4B3-94EF-BD10-A159-4D51CEA23463}"/>
              </a:ext>
            </a:extLst>
          </p:cNvPr>
          <p:cNvSpPr txBox="1"/>
          <p:nvPr/>
        </p:nvSpPr>
        <p:spPr>
          <a:xfrm>
            <a:off x="546758" y="4105400"/>
            <a:ext cx="580437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u="sng">
                <a:solidFill>
                  <a:schemeClr val="bg1"/>
                </a:solidFill>
              </a:rPr>
              <a:t>Method of Arm Movement</a:t>
            </a:r>
          </a:p>
        </p:txBody>
      </p:sp>
    </p:spTree>
    <p:extLst>
      <p:ext uri="{BB962C8B-B14F-4D97-AF65-F5344CB8AC3E}">
        <p14:creationId xmlns:p14="http://schemas.microsoft.com/office/powerpoint/2010/main" val="3660265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DA2389-8CEA-1AC5-A8BE-38DA1ED92103}"/>
              </a:ext>
            </a:extLst>
          </p:cNvPr>
          <p:cNvSpPr txBox="1"/>
          <p:nvPr/>
        </p:nvSpPr>
        <p:spPr>
          <a:xfrm>
            <a:off x="118308" y="1552273"/>
            <a:ext cx="11226841" cy="769441"/>
          </a:xfrm>
          <a:prstGeom prst="rect">
            <a:avLst/>
          </a:prstGeom>
          <a:noFill/>
        </p:spPr>
        <p:txBody>
          <a:bodyPr wrap="square" lIns="91440" tIns="45720" rIns="91440" bIns="45720" rtlCol="0" anchor="t">
            <a:spAutoFit/>
          </a:bodyPr>
          <a:lstStyle/>
          <a:p>
            <a:endParaRPr lang="en-US" sz="2200" b="1" u="sng">
              <a:cs typeface="Calibri"/>
            </a:endParaRPr>
          </a:p>
          <a:p>
            <a:endParaRPr lang="en-US" sz="2200"/>
          </a:p>
        </p:txBody>
      </p:sp>
      <p:sp>
        <p:nvSpPr>
          <p:cNvPr id="2" name="TextBox 1">
            <a:extLst>
              <a:ext uri="{FF2B5EF4-FFF2-40B4-BE49-F238E27FC236}">
                <a16:creationId xmlns:a16="http://schemas.microsoft.com/office/drawing/2014/main" id="{253DF7EE-1985-99C8-E23C-0F3CB130A97B}"/>
              </a:ext>
            </a:extLst>
          </p:cNvPr>
          <p:cNvSpPr txBox="1"/>
          <p:nvPr/>
        </p:nvSpPr>
        <p:spPr>
          <a:xfrm>
            <a:off x="1686296" y="665018"/>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D451C47F-CBBA-1782-0820-9C80A0D39E7A}"/>
              </a:ext>
            </a:extLst>
          </p:cNvPr>
          <p:cNvSpPr txBox="1"/>
          <p:nvPr/>
        </p:nvSpPr>
        <p:spPr>
          <a:xfrm>
            <a:off x="593766" y="665018"/>
            <a:ext cx="184731" cy="369332"/>
          </a:xfrm>
          <a:prstGeom prst="rect">
            <a:avLst/>
          </a:prstGeom>
          <a:noFill/>
        </p:spPr>
        <p:txBody>
          <a:bodyPr wrap="none" rtlCol="0">
            <a:spAutoFit/>
          </a:bodyPr>
          <a:lstStyle/>
          <a:p>
            <a:endParaRPr lang="en-US"/>
          </a:p>
        </p:txBody>
      </p:sp>
      <p:sp>
        <p:nvSpPr>
          <p:cNvPr id="7" name="TextBox 6">
            <a:extLst>
              <a:ext uri="{FF2B5EF4-FFF2-40B4-BE49-F238E27FC236}">
                <a16:creationId xmlns:a16="http://schemas.microsoft.com/office/drawing/2014/main" id="{1508BA79-8A94-B89C-4A3A-2AB1601BD6AA}"/>
              </a:ext>
            </a:extLst>
          </p:cNvPr>
          <p:cNvSpPr txBox="1"/>
          <p:nvPr/>
        </p:nvSpPr>
        <p:spPr>
          <a:xfrm>
            <a:off x="118308" y="44075"/>
            <a:ext cx="6936899" cy="707886"/>
          </a:xfrm>
          <a:prstGeom prst="rect">
            <a:avLst/>
          </a:prstGeom>
          <a:noFill/>
        </p:spPr>
        <p:txBody>
          <a:bodyPr wrap="none" lIns="91440" tIns="45720" rIns="91440" bIns="45720" rtlCol="0" anchor="t">
            <a:spAutoFit/>
          </a:bodyPr>
          <a:lstStyle/>
          <a:p>
            <a:r>
              <a:rPr lang="en-US" sz="4000" b="1" u="sng">
                <a:solidFill>
                  <a:schemeClr val="bg1"/>
                </a:solidFill>
                <a:cs typeface="Calibri"/>
              </a:rPr>
              <a:t>GENERATED CONCEPTS &amp; IDEAS</a:t>
            </a:r>
          </a:p>
        </p:txBody>
      </p:sp>
      <p:sp>
        <p:nvSpPr>
          <p:cNvPr id="4" name="TextBox 3">
            <a:extLst>
              <a:ext uri="{FF2B5EF4-FFF2-40B4-BE49-F238E27FC236}">
                <a16:creationId xmlns:a16="http://schemas.microsoft.com/office/drawing/2014/main" id="{7CBA5058-0BF8-F14D-56C1-62D5D2A131AB}"/>
              </a:ext>
            </a:extLst>
          </p:cNvPr>
          <p:cNvSpPr txBox="1"/>
          <p:nvPr/>
        </p:nvSpPr>
        <p:spPr>
          <a:xfrm>
            <a:off x="592666" y="1185333"/>
            <a:ext cx="580437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u="sng">
                <a:solidFill>
                  <a:schemeClr val="bg1"/>
                </a:solidFill>
              </a:rPr>
              <a:t>Hand Mechanisms:</a:t>
            </a:r>
          </a:p>
        </p:txBody>
      </p:sp>
      <p:pic>
        <p:nvPicPr>
          <p:cNvPr id="14" name="Picture 13">
            <a:extLst>
              <a:ext uri="{FF2B5EF4-FFF2-40B4-BE49-F238E27FC236}">
                <a16:creationId xmlns:a16="http://schemas.microsoft.com/office/drawing/2014/main" id="{69315CF4-7485-4CAE-2279-D88066ECAE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869" y="2688654"/>
            <a:ext cx="1317665" cy="3234807"/>
          </a:xfrm>
          <a:prstGeom prst="rect">
            <a:avLst/>
          </a:prstGeom>
        </p:spPr>
      </p:pic>
      <p:pic>
        <p:nvPicPr>
          <p:cNvPr id="15" name="Picture 14">
            <a:extLst>
              <a:ext uri="{FF2B5EF4-FFF2-40B4-BE49-F238E27FC236}">
                <a16:creationId xmlns:a16="http://schemas.microsoft.com/office/drawing/2014/main" id="{46939C45-9730-85CE-3371-20C40E2A13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686296" y="1828517"/>
            <a:ext cx="1134012" cy="1176030"/>
          </a:xfrm>
          <a:prstGeom prst="rect">
            <a:avLst/>
          </a:prstGeom>
        </p:spPr>
      </p:pic>
      <p:pic>
        <p:nvPicPr>
          <p:cNvPr id="2052" name="Picture 4" descr="Chrome Robotic Claw On A White Background Stock Photo - Download Image Now  - Toy Grabbing Game, Mechanical Grabber, Claw - iStock">
            <a:extLst>
              <a:ext uri="{FF2B5EF4-FFF2-40B4-BE49-F238E27FC236}">
                <a16:creationId xmlns:a16="http://schemas.microsoft.com/office/drawing/2014/main" id="{A688F504-DB61-5077-1A21-E949FF7721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191813"/>
            <a:ext cx="2233709" cy="22337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4E6BCCA-E7F8-D4E9-B943-858097B7CF3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99379" y="1826132"/>
            <a:ext cx="1362095" cy="1180800"/>
          </a:xfrm>
          <a:prstGeom prst="rect">
            <a:avLst/>
          </a:prstGeom>
          <a:noFill/>
          <a:ln>
            <a:noFill/>
          </a:ln>
        </p:spPr>
      </p:pic>
      <p:pic>
        <p:nvPicPr>
          <p:cNvPr id="2058" name="Picture 10" descr="hook hand | Brett Van Ort">
            <a:extLst>
              <a:ext uri="{FF2B5EF4-FFF2-40B4-BE49-F238E27FC236}">
                <a16:creationId xmlns:a16="http://schemas.microsoft.com/office/drawing/2014/main" id="{CBC2F7A5-BB9A-6B91-A626-FE72CC50EA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0769" y="3096390"/>
            <a:ext cx="2688447" cy="26884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3228CDE-21E5-4918-0D32-426F704EED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384216" y="1841606"/>
            <a:ext cx="1362093" cy="1082689"/>
          </a:xfrm>
          <a:prstGeom prst="rect">
            <a:avLst/>
          </a:prstGeom>
        </p:spPr>
      </p:pic>
      <p:pic>
        <p:nvPicPr>
          <p:cNvPr id="19" name="Picture 18" descr="A picture containing toy&#10;&#10;Description automatically generated">
            <a:extLst>
              <a:ext uri="{FF2B5EF4-FFF2-40B4-BE49-F238E27FC236}">
                <a16:creationId xmlns:a16="http://schemas.microsoft.com/office/drawing/2014/main" id="{305AF127-6D9F-8D1A-C67A-808CE676076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40114" y="3553641"/>
            <a:ext cx="2396936" cy="1504831"/>
          </a:xfrm>
          <a:prstGeom prst="rect">
            <a:avLst/>
          </a:prstGeom>
        </p:spPr>
      </p:pic>
    </p:spTree>
    <p:extLst>
      <p:ext uri="{BB962C8B-B14F-4D97-AF65-F5344CB8AC3E}">
        <p14:creationId xmlns:p14="http://schemas.microsoft.com/office/powerpoint/2010/main" val="3171798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3DF7EE-1985-99C8-E23C-0F3CB130A97B}"/>
              </a:ext>
            </a:extLst>
          </p:cNvPr>
          <p:cNvSpPr txBox="1"/>
          <p:nvPr/>
        </p:nvSpPr>
        <p:spPr>
          <a:xfrm>
            <a:off x="1686296" y="665018"/>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D451C47F-CBBA-1782-0820-9C80A0D39E7A}"/>
              </a:ext>
            </a:extLst>
          </p:cNvPr>
          <p:cNvSpPr txBox="1"/>
          <p:nvPr/>
        </p:nvSpPr>
        <p:spPr>
          <a:xfrm>
            <a:off x="593766" y="665018"/>
            <a:ext cx="184731" cy="369332"/>
          </a:xfrm>
          <a:prstGeom prst="rect">
            <a:avLst/>
          </a:prstGeom>
          <a:noFill/>
        </p:spPr>
        <p:txBody>
          <a:bodyPr wrap="none" rtlCol="0">
            <a:spAutoFit/>
          </a:bodyPr>
          <a:lstStyle/>
          <a:p>
            <a:endParaRPr lang="en-US"/>
          </a:p>
        </p:txBody>
      </p:sp>
      <p:sp>
        <p:nvSpPr>
          <p:cNvPr id="7" name="TextBox 6">
            <a:extLst>
              <a:ext uri="{FF2B5EF4-FFF2-40B4-BE49-F238E27FC236}">
                <a16:creationId xmlns:a16="http://schemas.microsoft.com/office/drawing/2014/main" id="{1508BA79-8A94-B89C-4A3A-2AB1601BD6AA}"/>
              </a:ext>
            </a:extLst>
          </p:cNvPr>
          <p:cNvSpPr txBox="1"/>
          <p:nvPr/>
        </p:nvSpPr>
        <p:spPr>
          <a:xfrm>
            <a:off x="118308" y="44075"/>
            <a:ext cx="6731715" cy="646331"/>
          </a:xfrm>
          <a:prstGeom prst="rect">
            <a:avLst/>
          </a:prstGeom>
          <a:noFill/>
        </p:spPr>
        <p:txBody>
          <a:bodyPr wrap="none" lIns="91440" tIns="45720" rIns="91440" bIns="45720" rtlCol="0" anchor="t">
            <a:spAutoFit/>
          </a:bodyPr>
          <a:lstStyle/>
          <a:p>
            <a:r>
              <a:rPr lang="en-US" sz="3600" b="1" u="sng">
                <a:solidFill>
                  <a:schemeClr val="bg1"/>
                </a:solidFill>
                <a:cs typeface="Calibri"/>
              </a:rPr>
              <a:t>ECONOMICS AND SUSTAINABILITY</a:t>
            </a:r>
          </a:p>
        </p:txBody>
      </p:sp>
      <p:pic>
        <p:nvPicPr>
          <p:cNvPr id="1026" name="Picture 2" descr="The Finkelstein Group - Marketplace Dynamics: When Low Supply Meets High  Demand">
            <a:extLst>
              <a:ext uri="{FF2B5EF4-FFF2-40B4-BE49-F238E27FC236}">
                <a16:creationId xmlns:a16="http://schemas.microsoft.com/office/drawing/2014/main" id="{FD72C268-BD53-BF9B-FDE3-9AE64CC490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019" r="19537"/>
          <a:stretch/>
        </p:blipFill>
        <p:spPr bwMode="auto">
          <a:xfrm>
            <a:off x="4807775" y="1965689"/>
            <a:ext cx="3551816" cy="29266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sitive Environmental Impacts of Plastic - WS Hampshire, Inc.">
            <a:extLst>
              <a:ext uri="{FF2B5EF4-FFF2-40B4-BE49-F238E27FC236}">
                <a16:creationId xmlns:a16="http://schemas.microsoft.com/office/drawing/2014/main" id="{F39CA9DB-FBB3-660B-99A7-8871C14ADA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7391" y="2219168"/>
            <a:ext cx="2419662" cy="24196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7B8C807-CE1A-8092-EB4E-34DA5CE860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573" y="1311349"/>
            <a:ext cx="3675588" cy="4810735"/>
          </a:xfrm>
          <a:prstGeom prst="rect">
            <a:avLst/>
          </a:prstGeom>
          <a:solidFill>
            <a:schemeClr val="bg1"/>
          </a:solidFill>
        </p:spPr>
      </p:pic>
    </p:spTree>
    <p:extLst>
      <p:ext uri="{BB962C8B-B14F-4D97-AF65-F5344CB8AC3E}">
        <p14:creationId xmlns:p14="http://schemas.microsoft.com/office/powerpoint/2010/main" val="1387897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E4C0-B3A0-5B07-4BCD-0A00B911DC9C}"/>
              </a:ext>
            </a:extLst>
          </p:cNvPr>
          <p:cNvSpPr>
            <a:spLocks noGrp="1"/>
          </p:cNvSpPr>
          <p:nvPr>
            <p:ph type="title"/>
          </p:nvPr>
        </p:nvSpPr>
        <p:spPr>
          <a:xfrm>
            <a:off x="7746990" y="242311"/>
            <a:ext cx="4119522" cy="1671566"/>
          </a:xfrm>
        </p:spPr>
        <p:txBody>
          <a:bodyPr>
            <a:normAutofit/>
          </a:bodyPr>
          <a:lstStyle/>
          <a:p>
            <a:r>
              <a:rPr lang="en-US">
                <a:solidFill>
                  <a:schemeClr val="bg1"/>
                </a:solidFill>
              </a:rPr>
              <a:t>Electrical Section</a:t>
            </a:r>
            <a:endParaRPr lang="zh-CN" altLang="en-US">
              <a:solidFill>
                <a:schemeClr val="bg1"/>
              </a:solidFill>
            </a:endParaRPr>
          </a:p>
        </p:txBody>
      </p:sp>
      <p:pic>
        <p:nvPicPr>
          <p:cNvPr id="6" name="Picture 5">
            <a:extLst>
              <a:ext uri="{FF2B5EF4-FFF2-40B4-BE49-F238E27FC236}">
                <a16:creationId xmlns:a16="http://schemas.microsoft.com/office/drawing/2014/main" id="{5BACFF44-9F66-23B6-D741-D9C3A61ABDED}"/>
              </a:ext>
            </a:extLst>
          </p:cNvPr>
          <p:cNvPicPr>
            <a:picLocks noChangeAspect="1"/>
          </p:cNvPicPr>
          <p:nvPr/>
        </p:nvPicPr>
        <p:blipFill rotWithShape="1">
          <a:blip r:embed="rId4"/>
          <a:srcRect l="1676" t="1" r="2147" b="1"/>
          <a:stretch/>
        </p:blipFill>
        <p:spPr>
          <a:xfrm>
            <a:off x="277115" y="146388"/>
            <a:ext cx="4119522" cy="2880505"/>
          </a:xfrm>
          <a:prstGeom prst="rect">
            <a:avLst/>
          </a:prstGeom>
        </p:spPr>
      </p:pic>
      <p:pic>
        <p:nvPicPr>
          <p:cNvPr id="10" name="Picture 9" descr="A person holding a small electronic device&#10;&#10;Description automatically generated with low confidence">
            <a:extLst>
              <a:ext uri="{FF2B5EF4-FFF2-40B4-BE49-F238E27FC236}">
                <a16:creationId xmlns:a16="http://schemas.microsoft.com/office/drawing/2014/main" id="{96D6C83B-23DD-8AC0-B101-60800EE1B985}"/>
              </a:ext>
            </a:extLst>
          </p:cNvPr>
          <p:cNvPicPr>
            <a:picLocks noChangeAspect="1"/>
          </p:cNvPicPr>
          <p:nvPr/>
        </p:nvPicPr>
        <p:blipFill rotWithShape="1">
          <a:blip r:embed="rId5">
            <a:extLst>
              <a:ext uri="{28A0092B-C50C-407E-A947-70E740481C1C}">
                <a14:useLocalDpi xmlns:a14="http://schemas.microsoft.com/office/drawing/2010/main" val="0"/>
              </a:ext>
            </a:extLst>
          </a:blip>
          <a:srcRect l="11719" t="25003" r="12999" b="5418"/>
          <a:stretch/>
        </p:blipFill>
        <p:spPr>
          <a:xfrm>
            <a:off x="4867813" y="4579512"/>
            <a:ext cx="1744654" cy="2040415"/>
          </a:xfrm>
          <a:prstGeom prst="rect">
            <a:avLst/>
          </a:prstGeom>
        </p:spPr>
      </p:pic>
      <p:pic>
        <p:nvPicPr>
          <p:cNvPr id="12" name="Picture 11" descr="A picture containing person&#10;&#10;Description automatically generated">
            <a:extLst>
              <a:ext uri="{FF2B5EF4-FFF2-40B4-BE49-F238E27FC236}">
                <a16:creationId xmlns:a16="http://schemas.microsoft.com/office/drawing/2014/main" id="{2CF87512-B2EC-193F-99AE-8C246B272CB2}"/>
              </a:ext>
            </a:extLst>
          </p:cNvPr>
          <p:cNvPicPr>
            <a:picLocks noChangeAspect="1"/>
          </p:cNvPicPr>
          <p:nvPr/>
        </p:nvPicPr>
        <p:blipFill rotWithShape="1">
          <a:blip r:embed="rId6">
            <a:extLst>
              <a:ext uri="{28A0092B-C50C-407E-A947-70E740481C1C}">
                <a14:useLocalDpi xmlns:a14="http://schemas.microsoft.com/office/drawing/2010/main" val="0"/>
              </a:ext>
            </a:extLst>
          </a:blip>
          <a:srcRect l="-1" t="43439" r="16765" b="17768"/>
          <a:stretch/>
        </p:blipFill>
        <p:spPr>
          <a:xfrm>
            <a:off x="3312009" y="3676193"/>
            <a:ext cx="1498600" cy="842807"/>
          </a:xfrm>
          <a:prstGeom prst="rect">
            <a:avLst/>
          </a:prstGeom>
        </p:spPr>
      </p:pic>
      <p:pic>
        <p:nvPicPr>
          <p:cNvPr id="8" name="Picture 7" descr="A close-up of a bicycle&#10;&#10;Description automatically generated with low confidence">
            <a:extLst>
              <a:ext uri="{FF2B5EF4-FFF2-40B4-BE49-F238E27FC236}">
                <a16:creationId xmlns:a16="http://schemas.microsoft.com/office/drawing/2014/main" id="{AEE7BD4F-AFCB-0E8F-2CB5-8660BE35534D}"/>
              </a:ext>
            </a:extLst>
          </p:cNvPr>
          <p:cNvPicPr>
            <a:picLocks noChangeAspect="1"/>
          </p:cNvPicPr>
          <p:nvPr/>
        </p:nvPicPr>
        <p:blipFill rotWithShape="1">
          <a:blip r:embed="rId7">
            <a:extLst>
              <a:ext uri="{28A0092B-C50C-407E-A947-70E740481C1C}">
                <a14:useLocalDpi xmlns:a14="http://schemas.microsoft.com/office/drawing/2010/main" val="0"/>
              </a:ext>
            </a:extLst>
          </a:blip>
          <a:srcRect l="22423" t="44889" r="33878" b="13612"/>
          <a:stretch/>
        </p:blipFill>
        <p:spPr>
          <a:xfrm>
            <a:off x="6673657" y="4579512"/>
            <a:ext cx="823985" cy="940588"/>
          </a:xfrm>
          <a:prstGeom prst="rect">
            <a:avLst/>
          </a:prstGeom>
        </p:spPr>
      </p:pic>
      <p:pic>
        <p:nvPicPr>
          <p:cNvPr id="4" name="图片 4">
            <a:extLst>
              <a:ext uri="{FF2B5EF4-FFF2-40B4-BE49-F238E27FC236}">
                <a16:creationId xmlns:a16="http://schemas.microsoft.com/office/drawing/2014/main" id="{4F060D8B-0596-0995-7112-756BF7E79930}"/>
              </a:ext>
            </a:extLst>
          </p:cNvPr>
          <p:cNvPicPr>
            <a:picLocks noChangeAspect="1"/>
          </p:cNvPicPr>
          <p:nvPr/>
        </p:nvPicPr>
        <p:blipFill rotWithShape="1">
          <a:blip r:embed="rId8"/>
          <a:srcRect t="68985" b="4027"/>
          <a:stretch/>
        </p:blipFill>
        <p:spPr>
          <a:xfrm>
            <a:off x="4867813" y="3673802"/>
            <a:ext cx="2629829" cy="847588"/>
          </a:xfrm>
          <a:prstGeom prst="rect">
            <a:avLst/>
          </a:prstGeom>
        </p:spPr>
      </p:pic>
      <p:sp>
        <p:nvSpPr>
          <p:cNvPr id="34" name="Content Placeholder 2">
            <a:extLst>
              <a:ext uri="{FF2B5EF4-FFF2-40B4-BE49-F238E27FC236}">
                <a16:creationId xmlns:a16="http://schemas.microsoft.com/office/drawing/2014/main" id="{03A5804D-14AD-FCBF-B3C9-75629F7A1EC7}"/>
              </a:ext>
            </a:extLst>
          </p:cNvPr>
          <p:cNvSpPr>
            <a:spLocks noGrp="1"/>
          </p:cNvSpPr>
          <p:nvPr>
            <p:ph idx="1"/>
          </p:nvPr>
        </p:nvSpPr>
        <p:spPr>
          <a:xfrm>
            <a:off x="7893462" y="2209352"/>
            <a:ext cx="3826578" cy="3776488"/>
          </a:xfrm>
        </p:spPr>
        <p:txBody>
          <a:bodyPr vert="horz" lIns="91440" tIns="45720" rIns="91440" bIns="45720" rtlCol="0">
            <a:normAutofit/>
          </a:bodyPr>
          <a:lstStyle/>
          <a:p>
            <a:pPr marL="0" indent="0">
              <a:buNone/>
            </a:pPr>
            <a:r>
              <a:rPr lang="en-US" sz="1800" b="1" u="sng">
                <a:solidFill>
                  <a:schemeClr val="bg1"/>
                </a:solidFill>
              </a:rPr>
              <a:t>IDEAS &amp; CONCEPTS:</a:t>
            </a:r>
            <a:endParaRPr lang="en-US" sz="1800" b="1" u="sng">
              <a:solidFill>
                <a:schemeClr val="bg1"/>
              </a:solidFill>
              <a:cs typeface="Calibri"/>
            </a:endParaRPr>
          </a:p>
          <a:p>
            <a:pPr>
              <a:buFont typeface="Calibri" panose="020B0604020202020204" pitchFamily="34" charset="0"/>
              <a:buChar char="-"/>
            </a:pPr>
            <a:r>
              <a:rPr lang="en-US" sz="1800">
                <a:solidFill>
                  <a:schemeClr val="bg1"/>
                </a:solidFill>
                <a:cs typeface="Calibri"/>
              </a:rPr>
              <a:t>Using Arduino for controller</a:t>
            </a:r>
          </a:p>
          <a:p>
            <a:pPr>
              <a:buFont typeface="Calibri" panose="020B0604020202020204" pitchFamily="34" charset="0"/>
              <a:buChar char="-"/>
            </a:pPr>
            <a:r>
              <a:rPr lang="en-US" sz="1800">
                <a:solidFill>
                  <a:schemeClr val="bg1"/>
                </a:solidFill>
                <a:cs typeface="Calibri"/>
              </a:rPr>
              <a:t>Stepper motor chosen for vertical arm motion</a:t>
            </a:r>
            <a:endParaRPr lang="en-US" sz="1800">
              <a:solidFill>
                <a:schemeClr val="bg1"/>
              </a:solidFill>
            </a:endParaRPr>
          </a:p>
          <a:p>
            <a:pPr>
              <a:buFont typeface="Calibri" panose="020B0604020202020204" pitchFamily="34" charset="0"/>
              <a:buChar char="-"/>
            </a:pPr>
            <a:r>
              <a:rPr lang="en-US" sz="1800">
                <a:solidFill>
                  <a:schemeClr val="bg1"/>
                </a:solidFill>
                <a:cs typeface="Calibri"/>
              </a:rPr>
              <a:t>Servo motor for claw grabbing and release</a:t>
            </a:r>
            <a:endParaRPr lang="en-US" sz="1800">
              <a:solidFill>
                <a:schemeClr val="bg1"/>
              </a:solidFill>
            </a:endParaRPr>
          </a:p>
          <a:p>
            <a:pPr>
              <a:buFont typeface="Calibri" panose="020B0604020202020204" pitchFamily="34" charset="0"/>
              <a:buChar char="-"/>
            </a:pPr>
            <a:r>
              <a:rPr lang="en-US" sz="1800">
                <a:solidFill>
                  <a:schemeClr val="bg1"/>
                </a:solidFill>
                <a:cs typeface="Calibri"/>
              </a:rPr>
              <a:t>DC motors for locomotion</a:t>
            </a:r>
            <a:endParaRPr lang="en-US" sz="1800">
              <a:solidFill>
                <a:schemeClr val="bg1"/>
              </a:solidFill>
            </a:endParaRPr>
          </a:p>
        </p:txBody>
      </p:sp>
      <p:pic>
        <p:nvPicPr>
          <p:cNvPr id="1026" name="Picture 2">
            <a:extLst>
              <a:ext uri="{FF2B5EF4-FFF2-40B4-BE49-F238E27FC236}">
                <a16:creationId xmlns:a16="http://schemas.microsoft.com/office/drawing/2014/main" id="{2BF4533E-5F99-9B9A-8DB4-5DF2946C8AD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170" t="6061" r="12025" b="25541"/>
          <a:stretch/>
        </p:blipFill>
        <p:spPr bwMode="auto">
          <a:xfrm>
            <a:off x="3312009" y="4580323"/>
            <a:ext cx="1498600" cy="20396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A9E82A-396B-C5CD-1A36-7B53F945AEF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1426" r="19257" b="25379"/>
          <a:stretch/>
        </p:blipFill>
        <p:spPr bwMode="auto">
          <a:xfrm flipH="1">
            <a:off x="6673655" y="5578222"/>
            <a:ext cx="823985" cy="1058391"/>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2013;p70">
            <a:extLst>
              <a:ext uri="{FF2B5EF4-FFF2-40B4-BE49-F238E27FC236}">
                <a16:creationId xmlns:a16="http://schemas.microsoft.com/office/drawing/2014/main" id="{7FB9770A-3B16-C03D-255F-E0C44085A38B}"/>
              </a:ext>
            </a:extLst>
          </p:cNvPr>
          <p:cNvSpPr/>
          <p:nvPr/>
        </p:nvSpPr>
        <p:spPr>
          <a:xfrm rot="2650205">
            <a:off x="2366733" y="3307241"/>
            <a:ext cx="817321" cy="278483"/>
          </a:xfrm>
          <a:prstGeom prst="stripedRightArrow">
            <a:avLst>
              <a:gd name="adj1" fmla="val 50000"/>
              <a:gd name="adj2" fmla="val 50000"/>
            </a:avLst>
          </a:prstGeom>
          <a:solidFill>
            <a:srgbClr val="869FB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2579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E4C0-B3A0-5B07-4BCD-0A00B911DC9C}"/>
              </a:ext>
            </a:extLst>
          </p:cNvPr>
          <p:cNvSpPr>
            <a:spLocks noGrp="1"/>
          </p:cNvSpPr>
          <p:nvPr>
            <p:ph type="title"/>
          </p:nvPr>
        </p:nvSpPr>
        <p:spPr>
          <a:xfrm>
            <a:off x="367963" y="54891"/>
            <a:ext cx="4119522" cy="1671566"/>
          </a:xfrm>
        </p:spPr>
        <p:txBody>
          <a:bodyPr>
            <a:normAutofit/>
          </a:bodyPr>
          <a:lstStyle/>
          <a:p>
            <a:r>
              <a:rPr lang="en-US">
                <a:solidFill>
                  <a:schemeClr val="bg1"/>
                </a:solidFill>
              </a:rPr>
              <a:t>Electrical Section</a:t>
            </a:r>
            <a:endParaRPr lang="zh-CN" altLang="en-US">
              <a:solidFill>
                <a:schemeClr val="bg1"/>
              </a:solidFill>
            </a:endParaRPr>
          </a:p>
        </p:txBody>
      </p:sp>
      <p:sp>
        <p:nvSpPr>
          <p:cNvPr id="34" name="Content Placeholder 2">
            <a:extLst>
              <a:ext uri="{FF2B5EF4-FFF2-40B4-BE49-F238E27FC236}">
                <a16:creationId xmlns:a16="http://schemas.microsoft.com/office/drawing/2014/main" id="{03A5804D-14AD-FCBF-B3C9-75629F7A1EC7}"/>
              </a:ext>
            </a:extLst>
          </p:cNvPr>
          <p:cNvSpPr>
            <a:spLocks noGrp="1"/>
          </p:cNvSpPr>
          <p:nvPr>
            <p:ph idx="1"/>
          </p:nvPr>
        </p:nvSpPr>
        <p:spPr>
          <a:xfrm>
            <a:off x="573990" y="6186800"/>
            <a:ext cx="3826578" cy="357621"/>
          </a:xfrm>
        </p:spPr>
        <p:txBody>
          <a:bodyPr vert="horz" lIns="91440" tIns="45720" rIns="91440" bIns="45720" rtlCol="0" anchor="t">
            <a:normAutofit/>
          </a:bodyPr>
          <a:lstStyle/>
          <a:p>
            <a:pPr marL="0" indent="0">
              <a:buNone/>
            </a:pPr>
            <a:r>
              <a:rPr lang="en-US" sz="1400" b="1" u="sng">
                <a:solidFill>
                  <a:schemeClr val="bg1"/>
                </a:solidFill>
                <a:latin typeface="Calibri"/>
                <a:cs typeface="Calibri"/>
              </a:rPr>
              <a:t>Blueprint of the box for Laser Cutter </a:t>
            </a:r>
            <a:endParaRPr lang="en-US" sz="1400">
              <a:solidFill>
                <a:schemeClr val="bg1"/>
              </a:solidFill>
              <a:latin typeface="Calibri"/>
              <a:cs typeface="Calibri"/>
            </a:endParaRPr>
          </a:p>
        </p:txBody>
      </p:sp>
      <p:pic>
        <p:nvPicPr>
          <p:cNvPr id="3" name="Picture 2">
            <a:extLst>
              <a:ext uri="{FF2B5EF4-FFF2-40B4-BE49-F238E27FC236}">
                <a16:creationId xmlns:a16="http://schemas.microsoft.com/office/drawing/2014/main" id="{5E6750FC-17B3-CC0A-ECF8-1E01BAE7B68B}"/>
              </a:ext>
            </a:extLst>
          </p:cNvPr>
          <p:cNvPicPr>
            <a:picLocks noChangeAspect="1"/>
          </p:cNvPicPr>
          <p:nvPr/>
        </p:nvPicPr>
        <p:blipFill rotWithShape="1">
          <a:blip r:embed="rId4"/>
          <a:srcRect l="1676" t="52171" r="2147" b="1"/>
          <a:stretch/>
        </p:blipFill>
        <p:spPr>
          <a:xfrm>
            <a:off x="7986422" y="4529667"/>
            <a:ext cx="4119522" cy="1377706"/>
          </a:xfrm>
          <a:prstGeom prst="rect">
            <a:avLst/>
          </a:prstGeom>
        </p:spPr>
      </p:pic>
      <p:pic>
        <p:nvPicPr>
          <p:cNvPr id="5" name="Picture 2">
            <a:extLst>
              <a:ext uri="{FF2B5EF4-FFF2-40B4-BE49-F238E27FC236}">
                <a16:creationId xmlns:a16="http://schemas.microsoft.com/office/drawing/2014/main" id="{18C29E8F-3844-EA4E-3DA1-11BB79955B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1112" y="314529"/>
            <a:ext cx="3304766" cy="4562669"/>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2013;p70">
            <a:extLst>
              <a:ext uri="{FF2B5EF4-FFF2-40B4-BE49-F238E27FC236}">
                <a16:creationId xmlns:a16="http://schemas.microsoft.com/office/drawing/2014/main" id="{B0C1E1B4-079B-09C5-892F-CFCC031480CA}"/>
              </a:ext>
            </a:extLst>
          </p:cNvPr>
          <p:cNvSpPr/>
          <p:nvPr/>
        </p:nvSpPr>
        <p:spPr>
          <a:xfrm rot="8833663">
            <a:off x="3871872" y="4159775"/>
            <a:ext cx="2043578" cy="376417"/>
          </a:xfrm>
          <a:prstGeom prst="stripedRightArrow">
            <a:avLst>
              <a:gd name="adj1" fmla="val 50000"/>
              <a:gd name="adj2" fmla="val 50000"/>
            </a:avLst>
          </a:prstGeom>
          <a:solidFill>
            <a:srgbClr val="869FB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030" name="Picture 6">
            <a:extLst>
              <a:ext uri="{FF2B5EF4-FFF2-40B4-BE49-F238E27FC236}">
                <a16:creationId xmlns:a16="http://schemas.microsoft.com/office/drawing/2014/main" id="{172C8A87-8543-CCC7-788F-A155B353DA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53" t="2529" r="3546"/>
          <a:stretch/>
        </p:blipFill>
        <p:spPr bwMode="auto">
          <a:xfrm>
            <a:off x="0" y="4212765"/>
            <a:ext cx="3965510" cy="1974036"/>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B75A51FA-CB40-9255-397E-C0CE6141EBC3}"/>
              </a:ext>
            </a:extLst>
          </p:cNvPr>
          <p:cNvSpPr txBox="1">
            <a:spLocks/>
          </p:cNvSpPr>
          <p:nvPr/>
        </p:nvSpPr>
        <p:spPr>
          <a:xfrm>
            <a:off x="281046" y="1693156"/>
            <a:ext cx="4119522" cy="20423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u="sng">
                <a:solidFill>
                  <a:schemeClr val="bg1"/>
                </a:solidFill>
              </a:rPr>
              <a:t>DECISIONS MADE:</a:t>
            </a:r>
            <a:endParaRPr lang="en-US" sz="1800" b="1" u="sng">
              <a:solidFill>
                <a:schemeClr val="bg1"/>
              </a:solidFill>
              <a:cs typeface="Calibri"/>
            </a:endParaRPr>
          </a:p>
          <a:p>
            <a:pPr>
              <a:buFont typeface="Calibri" panose="020B0604020202020204" pitchFamily="34" charset="0"/>
              <a:buChar char="-"/>
            </a:pPr>
            <a:r>
              <a:rPr lang="en-US" sz="1800">
                <a:solidFill>
                  <a:schemeClr val="bg1"/>
                </a:solidFill>
                <a:cs typeface="Calibri"/>
              </a:rPr>
              <a:t>Splitting up the power supply for stepper motor and DC motor to ensure enough current to drive them</a:t>
            </a:r>
            <a:endParaRPr lang="en-US" sz="1800" b="1" u="sng">
              <a:solidFill>
                <a:schemeClr val="bg1"/>
              </a:solidFill>
              <a:cs typeface="Calibri" panose="020F0502020204030204"/>
            </a:endParaRPr>
          </a:p>
          <a:p>
            <a:pPr>
              <a:buFont typeface="Calibri" panose="020B0604020202020204" pitchFamily="34" charset="0"/>
              <a:buChar char="-"/>
            </a:pPr>
            <a:r>
              <a:rPr lang="en-US" sz="1800">
                <a:solidFill>
                  <a:schemeClr val="bg1"/>
                </a:solidFill>
                <a:cs typeface="Calibri"/>
              </a:rPr>
              <a:t>Designing a box that contains all electronics to avoid the contact with the metal</a:t>
            </a:r>
          </a:p>
        </p:txBody>
      </p:sp>
      <p:sp>
        <p:nvSpPr>
          <p:cNvPr id="14" name="Content Placeholder 2">
            <a:extLst>
              <a:ext uri="{FF2B5EF4-FFF2-40B4-BE49-F238E27FC236}">
                <a16:creationId xmlns:a16="http://schemas.microsoft.com/office/drawing/2014/main" id="{54CF91BE-1583-CF34-3A3D-A34E3C9C9DF9}"/>
              </a:ext>
            </a:extLst>
          </p:cNvPr>
          <p:cNvSpPr txBox="1">
            <a:spLocks/>
          </p:cNvSpPr>
          <p:nvPr/>
        </p:nvSpPr>
        <p:spPr>
          <a:xfrm>
            <a:off x="9152467" y="6007990"/>
            <a:ext cx="2164001" cy="3576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u="sng">
                <a:solidFill>
                  <a:schemeClr val="bg1"/>
                </a:solidFill>
              </a:rPr>
              <a:t>Separated Battery Sources</a:t>
            </a:r>
            <a:endParaRPr lang="en-US" sz="1400">
              <a:solidFill>
                <a:schemeClr val="bg1"/>
              </a:solidFill>
              <a:cs typeface="Calibri"/>
            </a:endParaRPr>
          </a:p>
        </p:txBody>
      </p:sp>
      <p:sp>
        <p:nvSpPr>
          <p:cNvPr id="15" name="Google Shape;2013;p70">
            <a:extLst>
              <a:ext uri="{FF2B5EF4-FFF2-40B4-BE49-F238E27FC236}">
                <a16:creationId xmlns:a16="http://schemas.microsoft.com/office/drawing/2014/main" id="{FD7A5BB2-7A65-23A4-0B40-3D248D28E031}"/>
              </a:ext>
            </a:extLst>
          </p:cNvPr>
          <p:cNvSpPr/>
          <p:nvPr/>
        </p:nvSpPr>
        <p:spPr>
          <a:xfrm rot="2059715">
            <a:off x="6428237" y="4304813"/>
            <a:ext cx="1955304" cy="376417"/>
          </a:xfrm>
          <a:prstGeom prst="stripedRightArrow">
            <a:avLst>
              <a:gd name="adj1" fmla="val 50000"/>
              <a:gd name="adj2" fmla="val 50000"/>
            </a:avLst>
          </a:prstGeom>
          <a:solidFill>
            <a:srgbClr val="869FB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032" name="Picture 8">
            <a:extLst>
              <a:ext uri="{FF2B5EF4-FFF2-40B4-BE49-F238E27FC236}">
                <a16:creationId xmlns:a16="http://schemas.microsoft.com/office/drawing/2014/main" id="{FFE39F88-7870-90F3-2FA3-A80EF8A1CA9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8785"/>
          <a:stretch/>
        </p:blipFill>
        <p:spPr bwMode="auto">
          <a:xfrm>
            <a:off x="9787322" y="162526"/>
            <a:ext cx="1632240" cy="3572934"/>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2013;p70">
            <a:extLst>
              <a:ext uri="{FF2B5EF4-FFF2-40B4-BE49-F238E27FC236}">
                <a16:creationId xmlns:a16="http://schemas.microsoft.com/office/drawing/2014/main" id="{779332E8-4409-1C67-ED62-1A7DA571E040}"/>
              </a:ext>
            </a:extLst>
          </p:cNvPr>
          <p:cNvSpPr/>
          <p:nvPr/>
        </p:nvSpPr>
        <p:spPr>
          <a:xfrm rot="10800000">
            <a:off x="8053278" y="2219446"/>
            <a:ext cx="1570067" cy="376417"/>
          </a:xfrm>
          <a:prstGeom prst="stripedRightArrow">
            <a:avLst>
              <a:gd name="adj1" fmla="val 50000"/>
              <a:gd name="adj2" fmla="val 50000"/>
            </a:avLst>
          </a:prstGeom>
          <a:solidFill>
            <a:srgbClr val="869FB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08255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Circuit</Template>
  <Application>Microsoft Office PowerPoint</Application>
  <PresentationFormat>Widescreen</PresentationFormat>
  <Slides>17</Slides>
  <Notes>15</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C2.2 RoboGrip</vt:lpstr>
      <vt:lpstr>PowerPoint Presentation</vt:lpstr>
      <vt:lpstr>PowerPoint Presentation</vt:lpstr>
      <vt:lpstr>PowerPoint Presentation</vt:lpstr>
      <vt:lpstr>PowerPoint Presentation</vt:lpstr>
      <vt:lpstr>PowerPoint Presentation</vt:lpstr>
      <vt:lpstr>PowerPoint Presentation</vt:lpstr>
      <vt:lpstr>Electrical Section</vt:lpstr>
      <vt:lpstr>Electrical Section</vt:lpstr>
      <vt:lpstr>PowerPoint Presentation</vt:lpstr>
      <vt:lpstr>Mechanical Section: Chassis</vt:lpstr>
      <vt:lpstr>Mechanical Section: Chassis</vt:lpstr>
      <vt:lpstr>Mechanical Section: Claw</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Haddad</dc:creator>
  <cp:revision>1</cp:revision>
  <dcterms:created xsi:type="dcterms:W3CDTF">2023-03-20T12:41:13Z</dcterms:created>
  <dcterms:modified xsi:type="dcterms:W3CDTF">2023-04-03T11:43:56Z</dcterms:modified>
</cp:coreProperties>
</file>