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8" r:id="rId2"/>
    <p:sldId id="257" r:id="rId3"/>
    <p:sldId id="259" r:id="rId4"/>
    <p:sldId id="269" r:id="rId5"/>
    <p:sldId id="260" r:id="rId6"/>
    <p:sldId id="261" r:id="rId7"/>
    <p:sldId id="271" r:id="rId8"/>
    <p:sldId id="272" r:id="rId9"/>
    <p:sldId id="280" r:id="rId10"/>
    <p:sldId id="263" r:id="rId11"/>
    <p:sldId id="262" r:id="rId12"/>
    <p:sldId id="270" r:id="rId13"/>
    <p:sldId id="266" r:id="rId14"/>
    <p:sldId id="267" r:id="rId15"/>
    <p:sldId id="268" r:id="rId16"/>
    <p:sldId id="273" r:id="rId17"/>
    <p:sldId id="274" r:id="rId18"/>
    <p:sldId id="279" r:id="rId19"/>
    <p:sldId id="277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65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CEE5E-0488-40D3-8C32-625D66567AE7}" type="datetimeFigureOut">
              <a:rPr lang="en-CA" smtClean="0"/>
              <a:t>10/05/18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0364E-2CCF-42A3-A351-0348291D1C3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6705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1144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5784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0248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8734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3303632" y="554200"/>
            <a:ext cx="83256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11"/>
          <p:cNvCxnSpPr/>
          <p:nvPr/>
        </p:nvCxnSpPr>
        <p:spPr>
          <a:xfrm>
            <a:off x="3303632" y="6320000"/>
            <a:ext cx="83256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Shape 12"/>
          <p:cNvCxnSpPr/>
          <p:nvPr/>
        </p:nvCxnSpPr>
        <p:spPr>
          <a:xfrm>
            <a:off x="566931" y="554200"/>
            <a:ext cx="24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3162300" y="840300"/>
            <a:ext cx="8442000" cy="2056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3187023" y="4317933"/>
            <a:ext cx="8442000" cy="1655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 smtClean="0">
                <a:solidFill>
                  <a:schemeClr val="lt1"/>
                </a:solidFill>
              </a:rPr>
              <a:pPr/>
              <a:t>‹#›</a:t>
            </a:fld>
            <a:endParaRPr lang="en-GB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710754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hape 61"/>
          <p:cNvCxnSpPr/>
          <p:nvPr/>
        </p:nvCxnSpPr>
        <p:spPr>
          <a:xfrm>
            <a:off x="566933" y="6320000"/>
            <a:ext cx="11062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" name="Shape 62"/>
          <p:cNvCxnSpPr/>
          <p:nvPr/>
        </p:nvCxnSpPr>
        <p:spPr>
          <a:xfrm>
            <a:off x="566933" y="554200"/>
            <a:ext cx="110624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1138600" y="1739800"/>
            <a:ext cx="9914800" cy="20512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138600" y="3892600"/>
            <a:ext cx="9914800" cy="1428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060721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707584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566933" y="554200"/>
            <a:ext cx="110624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Shape 18"/>
          <p:cNvCxnSpPr/>
          <p:nvPr/>
        </p:nvCxnSpPr>
        <p:spPr>
          <a:xfrm>
            <a:off x="566933" y="6320000"/>
            <a:ext cx="11062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541900" y="2409100"/>
            <a:ext cx="11062400" cy="20560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 smtClean="0">
                <a:solidFill>
                  <a:schemeClr val="lt1"/>
                </a:solidFill>
              </a:rPr>
              <a:pPr/>
              <a:t>‹#›</a:t>
            </a:fld>
            <a:endParaRPr lang="en-GB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770939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hape 22"/>
          <p:cNvCxnSpPr/>
          <p:nvPr/>
        </p:nvCxnSpPr>
        <p:spPr>
          <a:xfrm>
            <a:off x="3303632" y="554200"/>
            <a:ext cx="83256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Shape 23"/>
          <p:cNvCxnSpPr/>
          <p:nvPr/>
        </p:nvCxnSpPr>
        <p:spPr>
          <a:xfrm>
            <a:off x="3303632" y="6320000"/>
            <a:ext cx="83256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Shape 24"/>
          <p:cNvCxnSpPr/>
          <p:nvPr/>
        </p:nvCxnSpPr>
        <p:spPr>
          <a:xfrm>
            <a:off x="566931" y="554200"/>
            <a:ext cx="244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200333" y="767933"/>
            <a:ext cx="8428800" cy="847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213483" y="2127701"/>
            <a:ext cx="8428800" cy="4003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444005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hape 29"/>
          <p:cNvCxnSpPr/>
          <p:nvPr/>
        </p:nvCxnSpPr>
        <p:spPr>
          <a:xfrm>
            <a:off x="3303632" y="554200"/>
            <a:ext cx="83256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Shape 30"/>
          <p:cNvCxnSpPr/>
          <p:nvPr/>
        </p:nvCxnSpPr>
        <p:spPr>
          <a:xfrm>
            <a:off x="3303632" y="6320000"/>
            <a:ext cx="83256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Shape 31"/>
          <p:cNvCxnSpPr/>
          <p:nvPr/>
        </p:nvCxnSpPr>
        <p:spPr>
          <a:xfrm>
            <a:off x="566931" y="554200"/>
            <a:ext cx="244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200333" y="767933"/>
            <a:ext cx="8428800" cy="847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200404" y="2136900"/>
            <a:ext cx="4095200" cy="4003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7534096" y="2136900"/>
            <a:ext cx="4095200" cy="4003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720387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04400" y="548767"/>
            <a:ext cx="11360800" cy="852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640223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hape 40"/>
          <p:cNvCxnSpPr/>
          <p:nvPr/>
        </p:nvCxnSpPr>
        <p:spPr>
          <a:xfrm>
            <a:off x="566931" y="554200"/>
            <a:ext cx="244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26000" y="1248800"/>
            <a:ext cx="3744000" cy="1007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26000" y="2462405"/>
            <a:ext cx="3744000" cy="3741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266939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hape 45"/>
          <p:cNvCxnSpPr/>
          <p:nvPr/>
        </p:nvCxnSpPr>
        <p:spPr>
          <a:xfrm>
            <a:off x="566931" y="554200"/>
            <a:ext cx="24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377471" y="949521"/>
            <a:ext cx="8325600" cy="51140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 smtClean="0">
                <a:solidFill>
                  <a:schemeClr val="lt1"/>
                </a:solidFill>
              </a:rPr>
              <a:pPr/>
              <a:t>‹#›</a:t>
            </a:fld>
            <a:endParaRPr lang="en-GB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67574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6096000" y="167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50" name="Shape 50"/>
          <p:cNvCxnSpPr/>
          <p:nvPr/>
        </p:nvCxnSpPr>
        <p:spPr>
          <a:xfrm>
            <a:off x="6706233" y="5994000"/>
            <a:ext cx="62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354000" y="1863133"/>
            <a:ext cx="5393600" cy="1757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ubTitle" idx="1"/>
          </p:nvPr>
        </p:nvSpPr>
        <p:spPr>
          <a:xfrm>
            <a:off x="354000" y="3647161"/>
            <a:ext cx="5393600" cy="1794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 smtClean="0">
                <a:solidFill>
                  <a:schemeClr val="lt1"/>
                </a:solidFill>
              </a:rPr>
              <a:pPr/>
              <a:t>‹#›</a:t>
            </a:fld>
            <a:endParaRPr lang="en-GB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282139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hape 56"/>
          <p:cNvCxnSpPr/>
          <p:nvPr/>
        </p:nvCxnSpPr>
        <p:spPr>
          <a:xfrm>
            <a:off x="566933" y="6320000"/>
            <a:ext cx="11062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" name="Shape 57"/>
          <p:cNvCxnSpPr/>
          <p:nvPr/>
        </p:nvCxnSpPr>
        <p:spPr>
          <a:xfrm>
            <a:off x="566931" y="554200"/>
            <a:ext cx="244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437356" y="5634700"/>
            <a:ext cx="11184800" cy="524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804709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200333" y="767933"/>
            <a:ext cx="8428800" cy="84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213483" y="2127701"/>
            <a:ext cx="8428800" cy="400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-GB" sz="1333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pPr algn="r"/>
              <a:t>‹#›</a:t>
            </a:fld>
            <a:endParaRPr lang="en-GB" sz="1333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5848805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6300007" y="2226491"/>
            <a:ext cx="4969007" cy="1846000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-CA" sz="8000" dirty="0"/>
              <a:t>Advanced </a:t>
            </a:r>
            <a:endParaRPr sz="6000" dirty="0"/>
          </a:p>
          <a:p>
            <a:pPr>
              <a:buClr>
                <a:schemeClr val="dk2"/>
              </a:buClr>
              <a:buSzPts val="1100"/>
            </a:pPr>
            <a:endParaRPr sz="6000" dirty="0"/>
          </a:p>
        </p:txBody>
      </p:sp>
      <p:sp>
        <p:nvSpPr>
          <p:cNvPr id="74" name="Shape 74"/>
          <p:cNvSpPr txBox="1"/>
          <p:nvPr/>
        </p:nvSpPr>
        <p:spPr>
          <a:xfrm>
            <a:off x="6753812" y="3470929"/>
            <a:ext cx="4206108" cy="17632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en-GB" sz="8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Arduino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endParaRPr kumimoji="0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Shape 75"/>
          <p:cNvSpPr txBox="1"/>
          <p:nvPr/>
        </p:nvSpPr>
        <p:spPr>
          <a:xfrm>
            <a:off x="5978800" y="5570200"/>
            <a:ext cx="5152400" cy="7164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Presented by Makerspace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76" name="Shape 76" descr="CEED Picture.jpg"/>
          <p:cNvPicPr preferRelativeResize="0"/>
          <p:nvPr/>
        </p:nvPicPr>
        <p:blipFill rotWithShape="1">
          <a:blip r:embed="rId3">
            <a:alphaModFix/>
          </a:blip>
          <a:srcRect l="37636" r="37323" b="83723"/>
          <a:stretch/>
        </p:blipFill>
        <p:spPr>
          <a:xfrm>
            <a:off x="825701" y="91734"/>
            <a:ext cx="2683568" cy="1116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black sign with white text&#10;&#10;Description generated with high confidence">
            <a:extLst>
              <a:ext uri="{FF2B5EF4-FFF2-40B4-BE49-F238E27FC236}">
                <a16:creationId xmlns:a16="http://schemas.microsoft.com/office/drawing/2014/main" id="{EE5268B0-04DD-490E-8C4F-610EB9757A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9" y="1779601"/>
            <a:ext cx="4738249" cy="379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504663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C9D26-5A9F-4A13-A17D-504A67596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462" y="715127"/>
            <a:ext cx="5617493" cy="2056000"/>
          </a:xfrm>
        </p:spPr>
        <p:txBody>
          <a:bodyPr/>
          <a:lstStyle/>
          <a:p>
            <a:r>
              <a:rPr lang="en-CA" dirty="0"/>
              <a:t>Sensor Selection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3B2883-6B14-4212-A3B2-471145E57DE3}"/>
              </a:ext>
            </a:extLst>
          </p:cNvPr>
          <p:cNvSpPr txBox="1"/>
          <p:nvPr/>
        </p:nvSpPr>
        <p:spPr>
          <a:xfrm>
            <a:off x="816492" y="3072993"/>
            <a:ext cx="48574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2"/>
                </a:solidFill>
              </a:rPr>
              <a:t>We covered two sensors that perform a similar function, but go about it in different ways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2"/>
                </a:solidFill>
              </a:rPr>
              <a:t>Selection of sensor will depend on application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2"/>
                </a:solidFill>
              </a:rPr>
              <a:t>The fundamental of using sensors will be the same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2"/>
                </a:solidFill>
              </a:rPr>
              <a:t>Researching online can help to establish how to use the sensors best</a:t>
            </a:r>
          </a:p>
        </p:txBody>
      </p:sp>
      <p:pic>
        <p:nvPicPr>
          <p:cNvPr id="5" name="Picture 4" descr="A close up of a device&#10;&#10;Description generated with high confidence">
            <a:extLst>
              <a:ext uri="{FF2B5EF4-FFF2-40B4-BE49-F238E27FC236}">
                <a16:creationId xmlns:a16="http://schemas.microsoft.com/office/drawing/2014/main" id="{6AA09CD8-376E-4ACB-8122-6E7DFC0BD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955" y="620253"/>
            <a:ext cx="5617493" cy="561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465308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60CFF-3523-4DB0-8B35-C01B1B933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800" y="564258"/>
            <a:ext cx="11062400" cy="2056000"/>
          </a:xfrm>
        </p:spPr>
        <p:txBody>
          <a:bodyPr/>
          <a:lstStyle/>
          <a:p>
            <a:r>
              <a:rPr lang="en-CA" dirty="0"/>
              <a:t>Ultrasonic Sensor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D368DE-ADFC-4C51-9918-4E0D3888E330}"/>
              </a:ext>
            </a:extLst>
          </p:cNvPr>
          <p:cNvSpPr txBox="1"/>
          <p:nvPr/>
        </p:nvSpPr>
        <p:spPr>
          <a:xfrm>
            <a:off x="741264" y="2206418"/>
            <a:ext cx="31890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2"/>
                </a:solidFill>
              </a:rPr>
              <a:t>Digital Sensor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2"/>
                </a:solidFill>
              </a:rPr>
              <a:t>Emits ultrasound which travels through air and will bounce back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2"/>
                </a:solidFill>
              </a:rPr>
              <a:t>Considering the travel time and speed of sound you can calculate distance</a:t>
            </a:r>
          </a:p>
        </p:txBody>
      </p:sp>
      <p:pic>
        <p:nvPicPr>
          <p:cNvPr id="5" name="Picture 4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9B8D1F8A-AB63-4B34-A28A-B1AD799E4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64" y="4262418"/>
            <a:ext cx="3076758" cy="20474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873038-666D-4FD9-B8CB-FCD0D009B1DB}"/>
              </a:ext>
            </a:extLst>
          </p:cNvPr>
          <p:cNvSpPr txBox="1"/>
          <p:nvPr/>
        </p:nvSpPr>
        <p:spPr>
          <a:xfrm>
            <a:off x="4491790" y="2206418"/>
            <a:ext cx="5598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chemeClr val="bg2"/>
                </a:solidFill>
              </a:rPr>
              <a:t>Setting up the IDE for Ultrasonic Sensor use: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2"/>
                </a:solidFill>
              </a:rPr>
              <a:t>Can be implemented without libraries or with code</a:t>
            </a:r>
          </a:p>
        </p:txBody>
      </p:sp>
      <p:pic>
        <p:nvPicPr>
          <p:cNvPr id="8" name="Picture 7" descr="A circuit board&#10;&#10;Description generated with very high confidence">
            <a:extLst>
              <a:ext uri="{FF2B5EF4-FFF2-40B4-BE49-F238E27FC236}">
                <a16:creationId xmlns:a16="http://schemas.microsoft.com/office/drawing/2014/main" id="{1DD33E66-3C4B-4A25-BF08-AE26211898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663" y="2852749"/>
            <a:ext cx="7183537" cy="334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187229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60CFF-3523-4DB0-8B35-C01B1B933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670" y="865093"/>
            <a:ext cx="10878807" cy="1084238"/>
          </a:xfrm>
        </p:spPr>
        <p:txBody>
          <a:bodyPr/>
          <a:lstStyle/>
          <a:p>
            <a:r>
              <a:rPr lang="en-CA" dirty="0"/>
              <a:t>Temperature + Humidity Sensor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D368DE-ADFC-4C51-9918-4E0D3888E330}"/>
              </a:ext>
            </a:extLst>
          </p:cNvPr>
          <p:cNvSpPr txBox="1"/>
          <p:nvPr/>
        </p:nvSpPr>
        <p:spPr>
          <a:xfrm>
            <a:off x="668187" y="5472643"/>
            <a:ext cx="2028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2"/>
                </a:solidFill>
              </a:rPr>
              <a:t>Digital Sensor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873038-666D-4FD9-B8CB-FCD0D009B1DB}"/>
              </a:ext>
            </a:extLst>
          </p:cNvPr>
          <p:cNvSpPr txBox="1"/>
          <p:nvPr/>
        </p:nvSpPr>
        <p:spPr>
          <a:xfrm>
            <a:off x="5223112" y="2278409"/>
            <a:ext cx="5595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chemeClr val="bg2"/>
                </a:solidFill>
              </a:rPr>
              <a:t>Setting up the IDE for Temperature Sensor use: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2"/>
                </a:solidFill>
              </a:rPr>
              <a:t>Can be implemented without libraries or with code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07D158-D70C-4A58-BEC2-D54E4CD2FD7B}"/>
              </a:ext>
            </a:extLst>
          </p:cNvPr>
          <p:cNvSpPr/>
          <p:nvPr/>
        </p:nvSpPr>
        <p:spPr>
          <a:xfrm>
            <a:off x="791828" y="3018701"/>
            <a:ext cx="1822731" cy="21971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 descr="A circuit board&#10;&#10;Description generated with very high confidence">
            <a:extLst>
              <a:ext uri="{FF2B5EF4-FFF2-40B4-BE49-F238E27FC236}">
                <a16:creationId xmlns:a16="http://schemas.microsoft.com/office/drawing/2014/main" id="{1D8FC24E-B912-483C-9759-448B7DEC8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448" y="2924740"/>
            <a:ext cx="6444029" cy="3280747"/>
          </a:xfrm>
          <a:prstGeom prst="rect">
            <a:avLst/>
          </a:prstGeom>
        </p:spPr>
      </p:pic>
      <p:pic>
        <p:nvPicPr>
          <p:cNvPr id="8" name="Picture 7" descr="A circuit board&#10;&#10;Description generated with high confidence">
            <a:extLst>
              <a:ext uri="{FF2B5EF4-FFF2-40B4-BE49-F238E27FC236}">
                <a16:creationId xmlns:a16="http://schemas.microsoft.com/office/drawing/2014/main" id="{CB590B20-B77B-457B-BC97-AE1476C8B9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06" y="3275470"/>
            <a:ext cx="1470374" cy="16836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6CA1663-7D05-4191-B01D-324747F6B0CE}"/>
              </a:ext>
            </a:extLst>
          </p:cNvPr>
          <p:cNvSpPr txBox="1"/>
          <p:nvPr/>
        </p:nvSpPr>
        <p:spPr>
          <a:xfrm>
            <a:off x="2779402" y="2924740"/>
            <a:ext cx="20287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2"/>
                </a:solidFill>
              </a:rPr>
              <a:t>Detects water vapour by measuring electrical resistance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2"/>
                </a:solidFill>
              </a:rPr>
              <a:t>When humidity detected there is a change in resistance </a:t>
            </a:r>
          </a:p>
        </p:txBody>
      </p:sp>
    </p:spTree>
    <p:extLst>
      <p:ext uri="{BB962C8B-B14F-4D97-AF65-F5344CB8AC3E}">
        <p14:creationId xmlns:p14="http://schemas.microsoft.com/office/powerpoint/2010/main" val="3242157253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9F7D9-7576-43DF-BF57-0EA7F5313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800" y="547348"/>
            <a:ext cx="11062400" cy="2056000"/>
          </a:xfrm>
        </p:spPr>
        <p:txBody>
          <a:bodyPr/>
          <a:lstStyle/>
          <a:p>
            <a:r>
              <a:rPr lang="en-CA" dirty="0"/>
              <a:t>What are Arduino Shields?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2C6A33-4CD2-400A-BED1-C27CB57002B7}"/>
              </a:ext>
            </a:extLst>
          </p:cNvPr>
          <p:cNvSpPr txBox="1"/>
          <p:nvPr/>
        </p:nvSpPr>
        <p:spPr>
          <a:xfrm>
            <a:off x="881149" y="2261062"/>
            <a:ext cx="655042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2"/>
                </a:solidFill>
              </a:rPr>
              <a:t>Modular circuit boards that “piggyback” onto your Arduino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2"/>
                </a:solidFill>
              </a:rPr>
              <a:t>Add more functionality to your projects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2"/>
                </a:solidFill>
              </a:rPr>
              <a:t>Some are stackable to add multiple shields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dirty="0">
              <a:solidFill>
                <a:schemeClr val="bg2"/>
              </a:solidFill>
            </a:endParaRPr>
          </a:p>
          <a:p>
            <a:r>
              <a:rPr lang="en-CA" u="sng" dirty="0">
                <a:solidFill>
                  <a:schemeClr val="bg2"/>
                </a:solidFill>
              </a:rPr>
              <a:t>Examples of Shields:</a:t>
            </a:r>
          </a:p>
          <a:p>
            <a:r>
              <a:rPr lang="en-CA" b="1" dirty="0">
                <a:solidFill>
                  <a:schemeClr val="bg2"/>
                </a:solidFill>
              </a:rPr>
              <a:t>Proto-Shield: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2"/>
                </a:solidFill>
              </a:rPr>
              <a:t>Big prototyping area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2"/>
                </a:solidFill>
              </a:rPr>
              <a:t>(add breadboard, or solder any other components, op amps, etc.)</a:t>
            </a:r>
          </a:p>
          <a:p>
            <a:r>
              <a:rPr lang="en-CA" b="1" dirty="0">
                <a:solidFill>
                  <a:schemeClr val="bg2"/>
                </a:solidFill>
              </a:rPr>
              <a:t>Motor -Shield: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2"/>
                </a:solidFill>
              </a:rPr>
              <a:t>Controlling 4 DC motors, Stepper Motor, Servo Motor</a:t>
            </a:r>
          </a:p>
          <a:p>
            <a:r>
              <a:rPr lang="en-CA" b="1" dirty="0" err="1">
                <a:solidFill>
                  <a:schemeClr val="bg2"/>
                </a:solidFill>
              </a:rPr>
              <a:t>WiFly</a:t>
            </a:r>
            <a:r>
              <a:rPr lang="en-CA" b="1" dirty="0">
                <a:solidFill>
                  <a:schemeClr val="bg2"/>
                </a:solidFill>
              </a:rPr>
              <a:t>-Shield: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2"/>
                </a:solidFill>
              </a:rPr>
              <a:t>Sets up ability to connect to 802.11 b/g wireless networks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2"/>
                </a:solidFill>
              </a:rPr>
              <a:t>Web server, client, etc.</a:t>
            </a:r>
          </a:p>
          <a:p>
            <a:endParaRPr lang="en-CA" dirty="0">
              <a:solidFill>
                <a:schemeClr val="bg2"/>
              </a:solidFill>
            </a:endParaRPr>
          </a:p>
        </p:txBody>
      </p:sp>
      <p:pic>
        <p:nvPicPr>
          <p:cNvPr id="6" name="Picture 5" descr="A circuit board&#10;&#10;Description generated with very high confidence">
            <a:extLst>
              <a:ext uri="{FF2B5EF4-FFF2-40B4-BE49-F238E27FC236}">
                <a16:creationId xmlns:a16="http://schemas.microsoft.com/office/drawing/2014/main" id="{985B8878-EEFF-4515-B059-DF6840C74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434" y="2321595"/>
            <a:ext cx="2102969" cy="1618300"/>
          </a:xfrm>
          <a:prstGeom prst="rect">
            <a:avLst/>
          </a:prstGeom>
        </p:spPr>
      </p:pic>
      <p:pic>
        <p:nvPicPr>
          <p:cNvPr id="8" name="Picture 7" descr="A circuit board&#10;&#10;Description generated with high confidence">
            <a:extLst>
              <a:ext uri="{FF2B5EF4-FFF2-40B4-BE49-F238E27FC236}">
                <a16:creationId xmlns:a16="http://schemas.microsoft.com/office/drawing/2014/main" id="{DFF37F97-72A4-455A-A834-2FB3D2459A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520" y="2301540"/>
            <a:ext cx="2350145" cy="1613015"/>
          </a:xfrm>
          <a:prstGeom prst="rect">
            <a:avLst/>
          </a:prstGeom>
        </p:spPr>
      </p:pic>
      <p:pic>
        <p:nvPicPr>
          <p:cNvPr id="10" name="Picture 9" descr="A circuit board&#10;&#10;Description generated with very high confidence">
            <a:extLst>
              <a:ext uri="{FF2B5EF4-FFF2-40B4-BE49-F238E27FC236}">
                <a16:creationId xmlns:a16="http://schemas.microsoft.com/office/drawing/2014/main" id="{85C8ADBC-644C-42E9-B285-073D659D23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443" y="4237109"/>
            <a:ext cx="3694326" cy="161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971081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7BA98-8CD5-4C42-B573-D80A6EF39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3432" y="563675"/>
            <a:ext cx="4943767" cy="2056000"/>
          </a:xfrm>
        </p:spPr>
        <p:txBody>
          <a:bodyPr/>
          <a:lstStyle/>
          <a:p>
            <a:r>
              <a:rPr lang="en-CA" dirty="0"/>
              <a:t>Motor Shield</a:t>
            </a:r>
          </a:p>
        </p:txBody>
      </p:sp>
      <p:pic>
        <p:nvPicPr>
          <p:cNvPr id="6" name="Picture 5" descr="A circuit board&#10;&#10;Description generated with very high confidence">
            <a:extLst>
              <a:ext uri="{FF2B5EF4-FFF2-40B4-BE49-F238E27FC236}">
                <a16:creationId xmlns:a16="http://schemas.microsoft.com/office/drawing/2014/main" id="{A83AAEEC-C1B1-480E-AE9C-9D36905574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00" y="832897"/>
            <a:ext cx="5935753" cy="52593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07E408-6873-44A6-9260-67AB90AA9AEA}"/>
              </a:ext>
            </a:extLst>
          </p:cNvPr>
          <p:cNvSpPr txBox="1"/>
          <p:nvPr/>
        </p:nvSpPr>
        <p:spPr>
          <a:xfrm>
            <a:off x="6683432" y="2377440"/>
            <a:ext cx="49437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2"/>
                </a:solidFill>
              </a:rPr>
              <a:t>Diagram displaying a few possible motor connection possibilities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2"/>
                </a:solidFill>
              </a:rPr>
              <a:t>Utilizes a L293D chip (you can make your own shield using these amps)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2"/>
                </a:solidFill>
              </a:rPr>
              <a:t>External power source is usually required for optimal performance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2"/>
                </a:solidFill>
              </a:rPr>
              <a:t>Some shields have holes for making additional soldering connections whereas some don’t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2"/>
                </a:solidFill>
              </a:rPr>
              <a:t>Crunching of wires may be required in this case </a:t>
            </a:r>
          </a:p>
        </p:txBody>
      </p:sp>
    </p:spTree>
    <p:extLst>
      <p:ext uri="{BB962C8B-B14F-4D97-AF65-F5344CB8AC3E}">
        <p14:creationId xmlns:p14="http://schemas.microsoft.com/office/powerpoint/2010/main" val="1465025880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C97FA-6219-472D-835A-A0372357E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6953" y="605607"/>
            <a:ext cx="9587811" cy="2056000"/>
          </a:xfrm>
        </p:spPr>
        <p:txBody>
          <a:bodyPr/>
          <a:lstStyle/>
          <a:p>
            <a:r>
              <a:rPr lang="en-CA" dirty="0"/>
              <a:t>Relays? Controlling High Voltages (Smart Devices)</a:t>
            </a:r>
          </a:p>
        </p:txBody>
      </p:sp>
      <p:pic>
        <p:nvPicPr>
          <p:cNvPr id="4" name="Picture 3" descr="A black sign with white text&#10;&#10;Description generated with very high confidence">
            <a:extLst>
              <a:ext uri="{FF2B5EF4-FFF2-40B4-BE49-F238E27FC236}">
                <a16:creationId xmlns:a16="http://schemas.microsoft.com/office/drawing/2014/main" id="{2B8D8890-76B5-47EE-8627-9F8DF12D5D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36" y="889007"/>
            <a:ext cx="1269738" cy="1489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EADC36-CC32-4FB3-99B1-7B6C76EBFB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36" y="3049191"/>
            <a:ext cx="3749746" cy="29198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3F43F9-3E10-42DE-85EA-D5AC7FDFD5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014" y="2720019"/>
            <a:ext cx="7143750" cy="14763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BCA6232-05FC-4480-89B9-B94DC5A24E78}"/>
              </a:ext>
            </a:extLst>
          </p:cNvPr>
          <p:cNvSpPr/>
          <p:nvPr/>
        </p:nvSpPr>
        <p:spPr>
          <a:xfrm>
            <a:off x="7198822" y="2661607"/>
            <a:ext cx="1512916" cy="767393"/>
          </a:xfrm>
          <a:prstGeom prst="rect">
            <a:avLst/>
          </a:prstGeom>
          <a:ln>
            <a:solidFill>
              <a:srgbClr val="F46524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1BA0CC-E444-48D0-A682-0193B7A311B4}"/>
              </a:ext>
            </a:extLst>
          </p:cNvPr>
          <p:cNvSpPr txBox="1"/>
          <p:nvPr/>
        </p:nvSpPr>
        <p:spPr>
          <a:xfrm>
            <a:off x="4461014" y="4428652"/>
            <a:ext cx="71437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2"/>
                </a:solidFill>
              </a:rPr>
              <a:t>We can control high voltage electronic devices using a relay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2"/>
                </a:solidFill>
              </a:rPr>
              <a:t>(i.e. lamps, fans, other household devices)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2"/>
                </a:solidFill>
              </a:rPr>
              <a:t>“smart devices” can be made using these advanced switches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2"/>
                </a:solidFill>
              </a:rPr>
              <a:t>Electrically operated by an electromagnet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2"/>
                </a:solidFill>
              </a:rPr>
              <a:t>Never work with live 120V always keep component </a:t>
            </a:r>
            <a:r>
              <a:rPr lang="en-CA" dirty="0" err="1">
                <a:solidFill>
                  <a:schemeClr val="bg2"/>
                </a:solidFill>
              </a:rPr>
              <a:t>sunplugged</a:t>
            </a:r>
            <a:r>
              <a:rPr lang="en-CA" dirty="0">
                <a:solidFill>
                  <a:schemeClr val="bg2"/>
                </a:solidFill>
              </a:rPr>
              <a:t> until ready for final run of program/system</a:t>
            </a:r>
          </a:p>
        </p:txBody>
      </p:sp>
    </p:spTree>
    <p:extLst>
      <p:ext uri="{BB962C8B-B14F-4D97-AF65-F5344CB8AC3E}">
        <p14:creationId xmlns:p14="http://schemas.microsoft.com/office/powerpoint/2010/main" val="1689626652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C9FB4-F3A5-4805-9417-0494CBAD1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800" y="441331"/>
            <a:ext cx="11062400" cy="2056000"/>
          </a:xfrm>
        </p:spPr>
        <p:txBody>
          <a:bodyPr/>
          <a:lstStyle/>
          <a:p>
            <a:r>
              <a:rPr lang="en-CA" dirty="0"/>
              <a:t>Relay Ports</a:t>
            </a:r>
          </a:p>
        </p:txBody>
      </p:sp>
      <p:pic>
        <p:nvPicPr>
          <p:cNvPr id="4" name="Picture 3" descr="A circuit board&#10;&#10;Description generated with high confidence">
            <a:extLst>
              <a:ext uri="{FF2B5EF4-FFF2-40B4-BE49-F238E27FC236}">
                <a16:creationId xmlns:a16="http://schemas.microsoft.com/office/drawing/2014/main" id="{6537B553-4E46-4D64-AADE-874DAC0F84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943" y="2497331"/>
            <a:ext cx="3313429" cy="3046217"/>
          </a:xfrm>
          <a:prstGeom prst="rect">
            <a:avLst/>
          </a:prstGeom>
        </p:spPr>
      </p:pic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0749388D-2E93-4AEB-9800-2BBA8B1B3D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00" y="2239381"/>
            <a:ext cx="3313429" cy="35621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5B3FDE-F2D9-4257-845B-EA2FEF7ED32D}"/>
              </a:ext>
            </a:extLst>
          </p:cNvPr>
          <p:cNvSpPr txBox="1"/>
          <p:nvPr/>
        </p:nvSpPr>
        <p:spPr>
          <a:xfrm>
            <a:off x="3878229" y="2239381"/>
            <a:ext cx="160817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chemeClr val="bg2"/>
                </a:solidFill>
              </a:rPr>
              <a:t>GND:</a:t>
            </a:r>
            <a:r>
              <a:rPr lang="en-CA" dirty="0">
                <a:solidFill>
                  <a:schemeClr val="bg2"/>
                </a:solidFill>
              </a:rPr>
              <a:t> </a:t>
            </a:r>
          </a:p>
          <a:p>
            <a:r>
              <a:rPr lang="en-CA" dirty="0">
                <a:solidFill>
                  <a:schemeClr val="bg2"/>
                </a:solidFill>
              </a:rPr>
              <a:t>Ground</a:t>
            </a:r>
          </a:p>
          <a:p>
            <a:endParaRPr lang="en-CA" dirty="0">
              <a:solidFill>
                <a:schemeClr val="bg2"/>
              </a:solidFill>
            </a:endParaRPr>
          </a:p>
          <a:p>
            <a:r>
              <a:rPr lang="en-CA" b="1" dirty="0">
                <a:solidFill>
                  <a:schemeClr val="bg2"/>
                </a:solidFill>
              </a:rPr>
              <a:t>IN1/2:</a:t>
            </a:r>
            <a:r>
              <a:rPr lang="en-CA" dirty="0">
                <a:solidFill>
                  <a:schemeClr val="bg2"/>
                </a:solidFill>
              </a:rPr>
              <a:t> Controls first relay, connects to Arduino digital I/O</a:t>
            </a:r>
          </a:p>
          <a:p>
            <a:endParaRPr lang="en-CA" dirty="0">
              <a:solidFill>
                <a:schemeClr val="bg2"/>
              </a:solidFill>
            </a:endParaRPr>
          </a:p>
          <a:p>
            <a:r>
              <a:rPr lang="en-CA" b="1" dirty="0">
                <a:solidFill>
                  <a:schemeClr val="bg2"/>
                </a:solidFill>
              </a:rPr>
              <a:t>VCC:</a:t>
            </a:r>
            <a:r>
              <a:rPr lang="en-CA" dirty="0">
                <a:solidFill>
                  <a:schemeClr val="bg2"/>
                </a:solidFill>
              </a:rPr>
              <a:t> </a:t>
            </a:r>
          </a:p>
          <a:p>
            <a:r>
              <a:rPr lang="en-CA" dirty="0">
                <a:solidFill>
                  <a:schemeClr val="bg2"/>
                </a:solidFill>
              </a:rPr>
              <a:t>Goes to 5V on Arduino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F62904-8E0D-4A5F-8C89-AE8924CE380B}"/>
              </a:ext>
            </a:extLst>
          </p:cNvPr>
          <p:cNvSpPr txBox="1"/>
          <p:nvPr/>
        </p:nvSpPr>
        <p:spPr>
          <a:xfrm>
            <a:off x="8896915" y="2312279"/>
            <a:ext cx="27825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chemeClr val="bg2"/>
                </a:solidFill>
              </a:rPr>
              <a:t>COM:</a:t>
            </a:r>
            <a:r>
              <a:rPr lang="en-CA" dirty="0">
                <a:solidFill>
                  <a:schemeClr val="bg2"/>
                </a:solidFill>
              </a:rPr>
              <a:t> </a:t>
            </a:r>
          </a:p>
          <a:p>
            <a:r>
              <a:rPr lang="en-CA" dirty="0">
                <a:solidFill>
                  <a:schemeClr val="bg2"/>
                </a:solidFill>
              </a:rPr>
              <a:t>Common pin </a:t>
            </a:r>
          </a:p>
          <a:p>
            <a:endParaRPr lang="en-CA" dirty="0">
              <a:solidFill>
                <a:schemeClr val="bg2"/>
              </a:solidFill>
            </a:endParaRPr>
          </a:p>
          <a:p>
            <a:r>
              <a:rPr lang="en-CA" b="1" dirty="0">
                <a:solidFill>
                  <a:schemeClr val="bg2"/>
                </a:solidFill>
              </a:rPr>
              <a:t>NO (normally Open): </a:t>
            </a:r>
          </a:p>
          <a:p>
            <a:r>
              <a:rPr lang="en-CA" dirty="0">
                <a:solidFill>
                  <a:schemeClr val="bg2"/>
                </a:solidFill>
              </a:rPr>
              <a:t>No contact beforehand, once you trigger relay it connects the COM pin </a:t>
            </a:r>
          </a:p>
          <a:p>
            <a:endParaRPr lang="en-CA" dirty="0">
              <a:solidFill>
                <a:schemeClr val="bg2"/>
              </a:solidFill>
            </a:endParaRPr>
          </a:p>
          <a:p>
            <a:r>
              <a:rPr lang="en-CA" b="1" dirty="0">
                <a:solidFill>
                  <a:schemeClr val="bg2"/>
                </a:solidFill>
              </a:rPr>
              <a:t>NC (normally Closed): </a:t>
            </a:r>
            <a:r>
              <a:rPr lang="en-CA" dirty="0">
                <a:solidFill>
                  <a:schemeClr val="bg2"/>
                </a:solidFill>
              </a:rPr>
              <a:t>Always a connection, once you trigger it then loses the connection</a:t>
            </a:r>
          </a:p>
        </p:txBody>
      </p:sp>
    </p:spTree>
    <p:extLst>
      <p:ext uri="{BB962C8B-B14F-4D97-AF65-F5344CB8AC3E}">
        <p14:creationId xmlns:p14="http://schemas.microsoft.com/office/powerpoint/2010/main" val="1258450531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7013C-AA40-4193-A871-566244D35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800" y="236735"/>
            <a:ext cx="11062400" cy="1577445"/>
          </a:xfrm>
        </p:spPr>
        <p:txBody>
          <a:bodyPr/>
          <a:lstStyle/>
          <a:p>
            <a:r>
              <a:rPr lang="en-CA" dirty="0"/>
              <a:t>Making a Relay Circuit</a:t>
            </a:r>
          </a:p>
        </p:txBody>
      </p:sp>
      <p:pic>
        <p:nvPicPr>
          <p:cNvPr id="5" name="Picture 4" descr="A screenshot of a video game&#10;&#10;Description generated with high confidence">
            <a:extLst>
              <a:ext uri="{FF2B5EF4-FFF2-40B4-BE49-F238E27FC236}">
                <a16:creationId xmlns:a16="http://schemas.microsoft.com/office/drawing/2014/main" id="{40CE8C58-A61E-49A6-89FD-08A092381F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01"/>
          <a:stretch/>
        </p:blipFill>
        <p:spPr>
          <a:xfrm>
            <a:off x="2290124" y="1814180"/>
            <a:ext cx="7611751" cy="452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873816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2F749-A612-4047-B4C1-72A6F5FD5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800" y="928030"/>
            <a:ext cx="11062400" cy="2056000"/>
          </a:xfrm>
        </p:spPr>
        <p:txBody>
          <a:bodyPr/>
          <a:lstStyle/>
          <a:p>
            <a:r>
              <a:rPr lang="en-CA" dirty="0"/>
              <a:t>If there’s time…Let’s create “SMART” devices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6A50C8-180A-4FEF-A4C1-D955608086CD}"/>
              </a:ext>
            </a:extLst>
          </p:cNvPr>
          <p:cNvSpPr txBox="1"/>
          <p:nvPr/>
        </p:nvSpPr>
        <p:spPr>
          <a:xfrm>
            <a:off x="1230208" y="3513362"/>
            <a:ext cx="67933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CA" sz="2400" dirty="0">
                <a:solidFill>
                  <a:schemeClr val="bg2"/>
                </a:solidFill>
              </a:rPr>
              <a:t>Motion sensor circuit that will turn the flash light AC circuit on 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400" dirty="0">
                <a:solidFill>
                  <a:schemeClr val="bg2"/>
                </a:solidFill>
              </a:rPr>
              <a:t>Temperature sensor circuit that can control dc motors (fans)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400" dirty="0">
                <a:solidFill>
                  <a:schemeClr val="bg2"/>
                </a:solidFill>
              </a:rPr>
              <a:t>Any other creative ideas welcome!</a:t>
            </a:r>
          </a:p>
        </p:txBody>
      </p:sp>
      <p:pic>
        <p:nvPicPr>
          <p:cNvPr id="5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32572FB4-4492-4816-9E99-1146A21B2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752" y="3274927"/>
            <a:ext cx="2415862" cy="241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795327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Shape 2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2047" y="2162150"/>
            <a:ext cx="5509953" cy="4070601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564800" y="625249"/>
            <a:ext cx="11062400" cy="2056000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</a:rPr>
              <a:t>Want to be volunteers??</a:t>
            </a:r>
            <a:endParaRPr sz="4800" dirty="0">
              <a:solidFill>
                <a:schemeClr val="bg1"/>
              </a:solidFill>
            </a:endParaRPr>
          </a:p>
        </p:txBody>
      </p:sp>
      <p:sp>
        <p:nvSpPr>
          <p:cNvPr id="208" name="Shape 208"/>
          <p:cNvSpPr txBox="1">
            <a:spLocks noGrp="1"/>
          </p:cNvSpPr>
          <p:nvPr>
            <p:ph type="body" idx="4294967295"/>
          </p:nvPr>
        </p:nvSpPr>
        <p:spPr>
          <a:xfrm>
            <a:off x="240430" y="1814739"/>
            <a:ext cx="6751638" cy="4418012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en-GB" sz="3333" dirty="0"/>
              <a:t>Go to </a:t>
            </a:r>
            <a:r>
              <a:rPr lang="en-GB" sz="3333" b="1" dirty="0">
                <a:solidFill>
                  <a:schemeClr val="bg1"/>
                </a:solidFill>
              </a:rPr>
              <a:t>volunteer.makerepo.com</a:t>
            </a:r>
            <a:r>
              <a:rPr lang="en-GB" sz="3333" dirty="0">
                <a:solidFill>
                  <a:schemeClr val="bg1"/>
                </a:solidFill>
              </a:rPr>
              <a:t> </a:t>
            </a:r>
            <a:r>
              <a:rPr lang="en-GB" sz="3333" dirty="0"/>
              <a:t>and get trained! </a:t>
            </a:r>
            <a:endParaRPr sz="3333" dirty="0"/>
          </a:p>
          <a:p>
            <a:pPr marL="0" indent="0">
              <a:spcBef>
                <a:spcPts val="2133"/>
              </a:spcBef>
              <a:buNone/>
            </a:pPr>
            <a:r>
              <a:rPr lang="en-GB" sz="3333" dirty="0"/>
              <a:t>Here you can find the rewards for volunteer hours and some of the things you can do to get involved.</a:t>
            </a:r>
            <a:endParaRPr sz="3333" dirty="0"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en-GB" sz="3333" dirty="0"/>
              <a:t>HOPE TO SEE YOU THERE!!</a:t>
            </a:r>
            <a:endParaRPr sz="3333" dirty="0"/>
          </a:p>
        </p:txBody>
      </p:sp>
    </p:spTree>
    <p:extLst>
      <p:ext uri="{BB962C8B-B14F-4D97-AF65-F5344CB8AC3E}">
        <p14:creationId xmlns:p14="http://schemas.microsoft.com/office/powerpoint/2010/main" val="2656044001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564800" y="763180"/>
            <a:ext cx="11062400" cy="2056000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pPr algn="ctr"/>
            <a:r>
              <a:rPr lang="en-GB" sz="4800" dirty="0">
                <a:solidFill>
                  <a:schemeClr val="bg2"/>
                </a:solidFill>
              </a:rPr>
              <a:t>Do You Have a </a:t>
            </a:r>
            <a:r>
              <a:rPr lang="en-GB" sz="4800" dirty="0" err="1">
                <a:solidFill>
                  <a:schemeClr val="bg2"/>
                </a:solidFill>
              </a:rPr>
              <a:t>Makerepo</a:t>
            </a:r>
            <a:r>
              <a:rPr lang="en-GB" sz="4800" dirty="0">
                <a:solidFill>
                  <a:schemeClr val="bg2"/>
                </a:solidFill>
              </a:rPr>
              <a:t> Account?</a:t>
            </a:r>
            <a:endParaRPr sz="4800" dirty="0">
              <a:solidFill>
                <a:schemeClr val="bg2"/>
              </a:solidFill>
            </a:endParaRPr>
          </a:p>
        </p:txBody>
      </p:sp>
      <p:sp>
        <p:nvSpPr>
          <p:cNvPr id="82" name="Shape 82"/>
          <p:cNvSpPr txBox="1">
            <a:spLocks noGrp="1"/>
          </p:cNvSpPr>
          <p:nvPr>
            <p:ph type="body" idx="4294967295"/>
          </p:nvPr>
        </p:nvSpPr>
        <p:spPr>
          <a:xfrm>
            <a:off x="5813600" y="1722600"/>
            <a:ext cx="5689600" cy="4003675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r>
              <a:rPr lang="en-GB" sz="3000" dirty="0"/>
              <a:t>Make an account on </a:t>
            </a:r>
            <a:r>
              <a:rPr lang="en-GB" sz="3000" b="1" dirty="0">
                <a:solidFill>
                  <a:schemeClr val="bg1"/>
                </a:solidFill>
              </a:rPr>
              <a:t>Makerepo.com</a:t>
            </a:r>
            <a:r>
              <a:rPr lang="en-GB" sz="3000" dirty="0">
                <a:solidFill>
                  <a:schemeClr val="bg1"/>
                </a:solidFill>
              </a:rPr>
              <a:t> </a:t>
            </a:r>
            <a:r>
              <a:rPr lang="en-GB" sz="3000" dirty="0"/>
              <a:t>so that you can have access to other people’s projects and the use of our space! Everyone NEEDS one.</a:t>
            </a:r>
          </a:p>
          <a:p>
            <a:pPr marL="0" indent="0">
              <a:spcAft>
                <a:spcPts val="2133"/>
              </a:spcAft>
              <a:buNone/>
            </a:pPr>
            <a:r>
              <a:rPr lang="en-GB" sz="3000" dirty="0"/>
              <a:t>Community members speak to those working in the makerspace to get setup!</a:t>
            </a:r>
            <a:endParaRPr sz="3000" dirty="0"/>
          </a:p>
        </p:txBody>
      </p:sp>
      <p:pic>
        <p:nvPicPr>
          <p:cNvPr id="83" name="Shape 83"/>
          <p:cNvPicPr preferRelativeResize="0"/>
          <p:nvPr/>
        </p:nvPicPr>
        <p:blipFill rotWithShape="1">
          <a:blip r:embed="rId3">
            <a:alphaModFix/>
          </a:blip>
          <a:srcRect t="23551" r="44690" b="9541"/>
          <a:stretch/>
        </p:blipFill>
        <p:spPr>
          <a:xfrm>
            <a:off x="564800" y="1814040"/>
            <a:ext cx="5124800" cy="42807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3678301"/>
      </p:ext>
    </p:extLst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564800" y="740320"/>
            <a:ext cx="11062400" cy="2056000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-GB" sz="4800" dirty="0">
                <a:solidFill>
                  <a:schemeClr val="bg2"/>
                </a:solidFill>
              </a:rPr>
              <a:t>PLEASE FILL OUT THIS SURVEY</a:t>
            </a:r>
            <a:endParaRPr sz="4800" dirty="0">
              <a:solidFill>
                <a:schemeClr val="bg2"/>
              </a:solidFill>
            </a:endParaRPr>
          </a:p>
        </p:txBody>
      </p:sp>
      <p:sp>
        <p:nvSpPr>
          <p:cNvPr id="214" name="Shape 214"/>
          <p:cNvSpPr txBox="1">
            <a:spLocks noGrp="1"/>
          </p:cNvSpPr>
          <p:nvPr>
            <p:ph type="body" idx="4294967295"/>
          </p:nvPr>
        </p:nvSpPr>
        <p:spPr>
          <a:xfrm>
            <a:off x="1012031" y="2059843"/>
            <a:ext cx="10167937" cy="4003675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pPr marL="0" indent="0" algn="ctr">
              <a:buNone/>
            </a:pPr>
            <a:r>
              <a:rPr lang="en-GB" sz="4800" b="1" dirty="0">
                <a:solidFill>
                  <a:schemeClr val="bg1"/>
                </a:solidFill>
              </a:rPr>
              <a:t>Survey.makerepo.com</a:t>
            </a:r>
            <a:endParaRPr sz="4800" b="1" dirty="0">
              <a:solidFill>
                <a:schemeClr val="bg1"/>
              </a:solidFill>
            </a:endParaRPr>
          </a:p>
          <a:p>
            <a:pPr marL="0" indent="0" algn="ctr">
              <a:spcBef>
                <a:spcPts val="2133"/>
              </a:spcBef>
              <a:buNone/>
            </a:pPr>
            <a:r>
              <a:rPr lang="en-GB" sz="3333" dirty="0">
                <a:solidFill>
                  <a:srgbClr val="000000"/>
                </a:solidFill>
              </a:rPr>
              <a:t>Help us improve our workshops, it only takes a minute.</a:t>
            </a:r>
            <a:endParaRPr sz="3333" dirty="0">
              <a:solidFill>
                <a:srgbClr val="000000"/>
              </a:solidFill>
            </a:endParaRPr>
          </a:p>
          <a:p>
            <a:pPr marL="0" indent="0" algn="ctr">
              <a:spcBef>
                <a:spcPts val="2133"/>
              </a:spcBef>
              <a:spcAft>
                <a:spcPts val="2133"/>
              </a:spcAft>
              <a:buNone/>
            </a:pPr>
            <a:r>
              <a:rPr lang="en-GB" sz="3333" b="1" dirty="0">
                <a:solidFill>
                  <a:srgbClr val="000000"/>
                </a:solidFill>
              </a:rPr>
              <a:t>We are open 12-8 Mondays to Friday and Sundays 11-5 (Community Hours)</a:t>
            </a:r>
            <a:endParaRPr sz="3333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672092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6053A-9DB4-4264-B9E4-05FF4AADC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800" y="271204"/>
            <a:ext cx="11062400" cy="2056000"/>
          </a:xfrm>
        </p:spPr>
        <p:txBody>
          <a:bodyPr/>
          <a:lstStyle/>
          <a:p>
            <a:r>
              <a:rPr lang="en-CA" dirty="0"/>
              <a:t>Advanced Applications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81E595-FDDB-4A0B-8CAB-7A66656D1F99}"/>
              </a:ext>
            </a:extLst>
          </p:cNvPr>
          <p:cNvSpPr txBox="1"/>
          <p:nvPr/>
        </p:nvSpPr>
        <p:spPr>
          <a:xfrm>
            <a:off x="862885" y="1880312"/>
            <a:ext cx="10560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2"/>
                </a:solidFill>
              </a:rPr>
              <a:t>Beginner workshop focused on basic I/O however, through this workshop you will learn more skills that allow you to form more complete projects… </a:t>
            </a:r>
          </a:p>
        </p:txBody>
      </p:sp>
      <p:pic>
        <p:nvPicPr>
          <p:cNvPr id="5" name="Picture 4" descr="A picture containing ground, sitting, table, small&#10;&#10;Description generated with very high confidence">
            <a:extLst>
              <a:ext uri="{FF2B5EF4-FFF2-40B4-BE49-F238E27FC236}">
                <a16:creationId xmlns:a16="http://schemas.microsoft.com/office/drawing/2014/main" id="{7F9AD4CF-BFFB-4ACA-962F-EAA5B3020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808" y="3795211"/>
            <a:ext cx="2972597" cy="2474838"/>
          </a:xfrm>
          <a:prstGeom prst="rect">
            <a:avLst/>
          </a:prstGeom>
        </p:spPr>
      </p:pic>
      <p:pic>
        <p:nvPicPr>
          <p:cNvPr id="7" name="Picture 6" descr="A close up of a device&#10;&#10;Description generated with very high confidence">
            <a:extLst>
              <a:ext uri="{FF2B5EF4-FFF2-40B4-BE49-F238E27FC236}">
                <a16:creationId xmlns:a16="http://schemas.microsoft.com/office/drawing/2014/main" id="{6A93A3DD-BCFF-4FFE-BCDF-A36DEC64C3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731" y="2578159"/>
            <a:ext cx="3288983" cy="24748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4E6C21-C569-40AB-BA0C-FADB46AD09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" t="8771" r="2794" b="14131"/>
          <a:stretch/>
        </p:blipFill>
        <p:spPr>
          <a:xfrm>
            <a:off x="1015310" y="3601515"/>
            <a:ext cx="3288983" cy="26685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23E5CB8-1270-4EE9-8980-ED39CCA5E8FB}"/>
              </a:ext>
            </a:extLst>
          </p:cNvPr>
          <p:cNvSpPr txBox="1"/>
          <p:nvPr/>
        </p:nvSpPr>
        <p:spPr>
          <a:xfrm>
            <a:off x="1112530" y="3270575"/>
            <a:ext cx="3092108" cy="30777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CA" sz="1400" dirty="0">
                <a:solidFill>
                  <a:schemeClr val="bg2"/>
                </a:solidFill>
              </a:rPr>
              <a:t>Robotic Arm: UNO and Motor Shield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821D45-D9A9-499A-AA3E-499971D6EA02}"/>
              </a:ext>
            </a:extLst>
          </p:cNvPr>
          <p:cNvSpPr txBox="1"/>
          <p:nvPr/>
        </p:nvSpPr>
        <p:spPr>
          <a:xfrm>
            <a:off x="4548559" y="5052997"/>
            <a:ext cx="3288983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1400" dirty="0">
                <a:solidFill>
                  <a:schemeClr val="bg2"/>
                </a:solidFill>
              </a:rPr>
              <a:t>Robotic Chariot: UNO and Motor Shield </a:t>
            </a:r>
          </a:p>
          <a:p>
            <a:pPr algn="ctr"/>
            <a:r>
              <a:rPr lang="en-CA" sz="1400" dirty="0">
                <a:solidFill>
                  <a:schemeClr val="bg2"/>
                </a:solidFill>
              </a:rPr>
              <a:t>(GNG2101 course)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3ED973-D1C0-4BD0-895F-932301D0FA71}"/>
              </a:ext>
            </a:extLst>
          </p:cNvPr>
          <p:cNvSpPr txBox="1"/>
          <p:nvPr/>
        </p:nvSpPr>
        <p:spPr>
          <a:xfrm>
            <a:off x="8084582" y="3290134"/>
            <a:ext cx="2969823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1400" dirty="0">
                <a:solidFill>
                  <a:schemeClr val="bg2"/>
                </a:solidFill>
              </a:rPr>
              <a:t>Mini Drone: Pro Mini, Bluefruit, Gyro/Accelerometer</a:t>
            </a:r>
          </a:p>
        </p:txBody>
      </p:sp>
    </p:spTree>
    <p:extLst>
      <p:ext uri="{BB962C8B-B14F-4D97-AF65-F5344CB8AC3E}">
        <p14:creationId xmlns:p14="http://schemas.microsoft.com/office/powerpoint/2010/main" val="3489740859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CA068-8553-4515-B83D-7CF159D25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800" y="199671"/>
            <a:ext cx="11062400" cy="2056000"/>
          </a:xfrm>
        </p:spPr>
        <p:txBody>
          <a:bodyPr/>
          <a:lstStyle/>
          <a:p>
            <a:r>
              <a:rPr lang="en-CA" dirty="0"/>
              <a:t>Variations of Boards</a:t>
            </a:r>
          </a:p>
        </p:txBody>
      </p:sp>
      <p:pic>
        <p:nvPicPr>
          <p:cNvPr id="4" name="Picture 3" descr="A circuit board&#10;&#10;Description generated with very high confidence">
            <a:extLst>
              <a:ext uri="{FF2B5EF4-FFF2-40B4-BE49-F238E27FC236}">
                <a16:creationId xmlns:a16="http://schemas.microsoft.com/office/drawing/2014/main" id="{23ADA35C-5513-491D-A5BE-7B72DC73D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00" y="1835044"/>
            <a:ext cx="8644785" cy="43460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81A843-EC96-40B3-8D7E-1567C917687C}"/>
              </a:ext>
            </a:extLst>
          </p:cNvPr>
          <p:cNvSpPr txBox="1"/>
          <p:nvPr/>
        </p:nvSpPr>
        <p:spPr>
          <a:xfrm>
            <a:off x="9296719" y="1835044"/>
            <a:ext cx="224334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2"/>
                </a:solidFill>
              </a:rPr>
              <a:t>Important to keep in mind that different boards will be used for varying purposes: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2"/>
                </a:solidFill>
              </a:rPr>
              <a:t>Different sizes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2"/>
                </a:solidFill>
              </a:rPr>
              <a:t>Different chipset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2"/>
                </a:solidFill>
              </a:rPr>
              <a:t>Allowing for different range of operations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2"/>
                </a:solidFill>
              </a:rPr>
              <a:t>More/less I/O 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2"/>
                </a:solidFill>
              </a:rPr>
              <a:t>YUN </a:t>
            </a:r>
            <a:r>
              <a:rPr lang="en-CA" dirty="0" err="1">
                <a:solidFill>
                  <a:schemeClr val="bg2"/>
                </a:solidFill>
              </a:rPr>
              <a:t>Wifi</a:t>
            </a:r>
            <a:r>
              <a:rPr lang="en-CA" dirty="0">
                <a:solidFill>
                  <a:schemeClr val="bg2"/>
                </a:solidFill>
              </a:rPr>
              <a:t> enabled </a:t>
            </a:r>
          </a:p>
        </p:txBody>
      </p:sp>
    </p:spTree>
    <p:extLst>
      <p:ext uri="{BB962C8B-B14F-4D97-AF65-F5344CB8AC3E}">
        <p14:creationId xmlns:p14="http://schemas.microsoft.com/office/powerpoint/2010/main" val="3584966911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BA527-15D2-4706-9439-D3DFD4AE9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800" y="567421"/>
            <a:ext cx="11062400" cy="2056000"/>
          </a:xfrm>
        </p:spPr>
        <p:txBody>
          <a:bodyPr/>
          <a:lstStyle/>
          <a:p>
            <a:r>
              <a:rPr lang="en-CA" dirty="0"/>
              <a:t>What is a Library?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2FDC33-D028-45F8-AF47-7817783FDA61}"/>
              </a:ext>
            </a:extLst>
          </p:cNvPr>
          <p:cNvSpPr txBox="1"/>
          <p:nvPr/>
        </p:nvSpPr>
        <p:spPr>
          <a:xfrm>
            <a:off x="944333" y="2453936"/>
            <a:ext cx="515166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2"/>
                </a:solidFill>
              </a:rPr>
              <a:t>The Arduino IDE can be extended using libraries, they provide: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2"/>
                </a:solidFill>
              </a:rPr>
              <a:t>Extra functionality (for use in sketches)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2"/>
                </a:solidFill>
              </a:rPr>
              <a:t>Useful when using with certain hardware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solidFill>
                <a:schemeClr val="bg2"/>
              </a:solidFill>
            </a:endParaRPr>
          </a:p>
          <a:p>
            <a:r>
              <a:rPr lang="en-CA" dirty="0">
                <a:solidFill>
                  <a:schemeClr val="bg2"/>
                </a:solidFill>
              </a:rPr>
              <a:t>Arduino has some preinstalled libraries: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2"/>
                </a:solidFill>
              </a:rPr>
              <a:t>Can be downloaded as well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solidFill>
                <a:schemeClr val="bg2"/>
              </a:solidFill>
            </a:endParaRPr>
          </a:p>
          <a:p>
            <a:r>
              <a:rPr lang="en-CA" dirty="0">
                <a:solidFill>
                  <a:schemeClr val="bg2"/>
                </a:solidFill>
              </a:rPr>
              <a:t>Library: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2"/>
                </a:solidFill>
              </a:rPr>
              <a:t>Contain code for performing specific functions, simplifies coding process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42CD32-99BB-4E66-ABA9-B8C1C5D877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579" t="34126" r="23421"/>
          <a:stretch/>
        </p:blipFill>
        <p:spPr>
          <a:xfrm>
            <a:off x="6275804" y="2453936"/>
            <a:ext cx="2423696" cy="34983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97F0A3-7AC4-4B84-AC5D-0E589AFD2E9A}"/>
              </a:ext>
            </a:extLst>
          </p:cNvPr>
          <p:cNvSpPr txBox="1"/>
          <p:nvPr/>
        </p:nvSpPr>
        <p:spPr>
          <a:xfrm>
            <a:off x="8699500" y="4111179"/>
            <a:ext cx="2927700" cy="156966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chemeClr val="bg2"/>
                </a:solidFill>
              </a:rPr>
              <a:t>Examples can be pulled from these libraries to further understand how to use them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chemeClr val="bg2"/>
                </a:solidFill>
              </a:rPr>
              <a:t>Additionally many can be found on resource websites like GitHub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D8DB5A-33B6-4C29-B2DA-DA4220AFE7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700" y="2453936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19075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CE217-AAFD-408B-8219-1C3CA0724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800" y="561577"/>
            <a:ext cx="11062400" cy="2056000"/>
          </a:xfrm>
        </p:spPr>
        <p:txBody>
          <a:bodyPr/>
          <a:lstStyle/>
          <a:p>
            <a:r>
              <a:rPr lang="en-CA" dirty="0"/>
              <a:t>Installing Arduino Libraries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0A4DAC-06E9-4DAA-BC10-433C943715C8}"/>
              </a:ext>
            </a:extLst>
          </p:cNvPr>
          <p:cNvSpPr txBox="1"/>
          <p:nvPr/>
        </p:nvSpPr>
        <p:spPr>
          <a:xfrm>
            <a:off x="564800" y="2326105"/>
            <a:ext cx="5531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chemeClr val="bg2"/>
                </a:solidFill>
              </a:rPr>
              <a:t>Library Manager:</a:t>
            </a:r>
          </a:p>
          <a:p>
            <a:endParaRPr lang="en-CA" dirty="0">
              <a:solidFill>
                <a:schemeClr val="bg2"/>
              </a:solidFill>
            </a:endParaRPr>
          </a:p>
          <a:p>
            <a:endParaRPr lang="en-CA" dirty="0">
              <a:solidFill>
                <a:schemeClr val="bg2"/>
              </a:solidFill>
            </a:endParaRPr>
          </a:p>
          <a:p>
            <a:endParaRPr lang="en-CA" dirty="0">
              <a:solidFill>
                <a:schemeClr val="bg2"/>
              </a:solidFill>
            </a:endParaRPr>
          </a:p>
          <a:p>
            <a:endParaRPr lang="en-CA" dirty="0">
              <a:solidFill>
                <a:schemeClr val="bg2"/>
              </a:solidFill>
            </a:endParaRPr>
          </a:p>
          <a:p>
            <a:endParaRPr lang="en-CA" dirty="0">
              <a:solidFill>
                <a:schemeClr val="bg2"/>
              </a:solidFill>
            </a:endParaRPr>
          </a:p>
          <a:p>
            <a:endParaRPr lang="en-CA" dirty="0">
              <a:solidFill>
                <a:schemeClr val="bg2"/>
              </a:solidFill>
            </a:endParaRPr>
          </a:p>
          <a:p>
            <a:endParaRPr lang="en-CA" dirty="0">
              <a:solidFill>
                <a:schemeClr val="bg2"/>
              </a:solidFill>
            </a:endParaRPr>
          </a:p>
          <a:p>
            <a:endParaRPr lang="en-CA" dirty="0">
              <a:solidFill>
                <a:schemeClr val="bg2"/>
              </a:solidFill>
            </a:endParaRPr>
          </a:p>
          <a:p>
            <a:endParaRPr lang="en-CA" dirty="0">
              <a:solidFill>
                <a:schemeClr val="bg2"/>
              </a:solidFill>
            </a:endParaRPr>
          </a:p>
          <a:p>
            <a:r>
              <a:rPr lang="en-CA" dirty="0">
                <a:solidFill>
                  <a:schemeClr val="bg2"/>
                </a:solidFill>
              </a:rPr>
              <a:t>If it’s a commonly used library you can tend to find it in the library manager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2"/>
                </a:solidFill>
              </a:rPr>
              <a:t>Select the most updated version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2"/>
                </a:solidFill>
              </a:rPr>
              <a:t>Then select install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55D0A4-078D-462D-A301-78942D8250D7}"/>
              </a:ext>
            </a:extLst>
          </p:cNvPr>
          <p:cNvSpPr txBox="1"/>
          <p:nvPr/>
        </p:nvSpPr>
        <p:spPr>
          <a:xfrm>
            <a:off x="6096000" y="2326105"/>
            <a:ext cx="6096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chemeClr val="bg2"/>
                </a:solidFill>
              </a:rPr>
              <a:t>Manual Library Installation:</a:t>
            </a:r>
          </a:p>
          <a:p>
            <a:endParaRPr lang="en-CA" dirty="0">
              <a:solidFill>
                <a:schemeClr val="bg2"/>
              </a:solidFill>
            </a:endParaRPr>
          </a:p>
          <a:p>
            <a:endParaRPr lang="en-CA" dirty="0">
              <a:solidFill>
                <a:schemeClr val="bg2"/>
              </a:solidFill>
            </a:endParaRPr>
          </a:p>
          <a:p>
            <a:endParaRPr lang="en-CA" dirty="0">
              <a:solidFill>
                <a:schemeClr val="bg2"/>
              </a:solidFill>
            </a:endParaRPr>
          </a:p>
          <a:p>
            <a:endParaRPr lang="en-CA" dirty="0">
              <a:solidFill>
                <a:schemeClr val="bg2"/>
              </a:solidFill>
            </a:endParaRPr>
          </a:p>
          <a:p>
            <a:endParaRPr lang="en-CA" dirty="0">
              <a:solidFill>
                <a:schemeClr val="bg2"/>
              </a:solidFill>
            </a:endParaRPr>
          </a:p>
          <a:p>
            <a:endParaRPr lang="en-CA" dirty="0">
              <a:solidFill>
                <a:schemeClr val="bg2"/>
              </a:solidFill>
            </a:endParaRPr>
          </a:p>
          <a:p>
            <a:endParaRPr lang="en-CA" dirty="0">
              <a:solidFill>
                <a:schemeClr val="bg2"/>
              </a:solidFill>
            </a:endParaRPr>
          </a:p>
          <a:p>
            <a:endParaRPr lang="en-CA" dirty="0">
              <a:solidFill>
                <a:schemeClr val="bg2"/>
              </a:solidFill>
            </a:endParaRPr>
          </a:p>
          <a:p>
            <a:endParaRPr lang="en-CA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2"/>
                </a:solidFill>
              </a:rPr>
              <a:t>Download your specific library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2"/>
                </a:solidFill>
              </a:rPr>
              <a:t>Extract folder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2"/>
                </a:solidFill>
              </a:rPr>
              <a:t>Place folder in Arduino&gt;libraries (where it is installed)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2"/>
                </a:solidFill>
              </a:rPr>
              <a:t>Restart Arduino IDE</a:t>
            </a:r>
          </a:p>
        </p:txBody>
      </p:sp>
      <p:pic>
        <p:nvPicPr>
          <p:cNvPr id="6" name="Picture 5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2186A4C6-7F8C-4574-AC51-B86D2A524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01" y="2695437"/>
            <a:ext cx="4248500" cy="2385123"/>
          </a:xfrm>
          <a:prstGeom prst="rect">
            <a:avLst/>
          </a:prstGeom>
        </p:spPr>
      </p:pic>
      <p:pic>
        <p:nvPicPr>
          <p:cNvPr id="8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E927EC0-BE46-4C12-9614-B495521083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1" r="18000"/>
          <a:stretch/>
        </p:blipFill>
        <p:spPr>
          <a:xfrm>
            <a:off x="6311902" y="2695437"/>
            <a:ext cx="4908898" cy="238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548966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60CFF-3523-4DB0-8B35-C01B1B933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800" y="564258"/>
            <a:ext cx="11045954" cy="1534847"/>
          </a:xfrm>
        </p:spPr>
        <p:txBody>
          <a:bodyPr/>
          <a:lstStyle/>
          <a:p>
            <a:r>
              <a:rPr lang="en-CA" dirty="0"/>
              <a:t>Liquid Crystal Display           </a:t>
            </a:r>
            <a:r>
              <a:rPr lang="en-CA" sz="4800" dirty="0"/>
              <a:t>(Not Implementing)</a:t>
            </a:r>
            <a:endParaRPr lang="en-C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D368DE-ADFC-4C51-9918-4E0D3888E330}"/>
              </a:ext>
            </a:extLst>
          </p:cNvPr>
          <p:cNvSpPr txBox="1"/>
          <p:nvPr/>
        </p:nvSpPr>
        <p:spPr>
          <a:xfrm>
            <a:off x="741264" y="2206418"/>
            <a:ext cx="31890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Digital </a:t>
            </a:r>
            <a:r>
              <a:rPr lang="en-CA" dirty="0">
                <a:solidFill>
                  <a:srgbClr val="000000"/>
                </a:solidFill>
                <a:latin typeface="Arial"/>
              </a:rPr>
              <a:t>Output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Useful for plenty of projects, can display sensor data in real time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873038-666D-4FD9-B8CB-FCD0D009B1DB}"/>
              </a:ext>
            </a:extLst>
          </p:cNvPr>
          <p:cNvSpPr txBox="1"/>
          <p:nvPr/>
        </p:nvSpPr>
        <p:spPr>
          <a:xfrm>
            <a:off x="4587990" y="2507013"/>
            <a:ext cx="559869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chemeClr val="bg2"/>
                </a:solidFill>
              </a:rPr>
              <a:t>Power Supply pins (</a:t>
            </a:r>
            <a:r>
              <a:rPr lang="en-CA" b="1" dirty="0" err="1">
                <a:solidFill>
                  <a:schemeClr val="bg2"/>
                </a:solidFill>
              </a:rPr>
              <a:t>Vss</a:t>
            </a:r>
            <a:r>
              <a:rPr lang="en-CA" b="1" dirty="0">
                <a:solidFill>
                  <a:schemeClr val="bg2"/>
                </a:solidFill>
              </a:rPr>
              <a:t>/</a:t>
            </a:r>
            <a:r>
              <a:rPr lang="en-CA" b="1" dirty="0" err="1">
                <a:solidFill>
                  <a:schemeClr val="bg2"/>
                </a:solidFill>
              </a:rPr>
              <a:t>Vcc</a:t>
            </a:r>
            <a:r>
              <a:rPr lang="en-CA" b="1" dirty="0">
                <a:solidFill>
                  <a:schemeClr val="bg2"/>
                </a:solidFill>
              </a:rPr>
              <a:t>):</a:t>
            </a:r>
            <a:r>
              <a:rPr lang="en-CA" dirty="0">
                <a:solidFill>
                  <a:schemeClr val="bg2"/>
                </a:solidFill>
              </a:rPr>
              <a:t> Power the LCD</a:t>
            </a:r>
          </a:p>
          <a:p>
            <a:r>
              <a:rPr lang="en-CA" b="1" dirty="0">
                <a:solidFill>
                  <a:schemeClr val="bg2"/>
                </a:solidFill>
              </a:rPr>
              <a:t>Contrast pin (Vo): </a:t>
            </a:r>
            <a:r>
              <a:rPr lang="en-CA" dirty="0">
                <a:solidFill>
                  <a:schemeClr val="bg2"/>
                </a:solidFill>
              </a:rPr>
              <a:t>Control the display contrast</a:t>
            </a:r>
          </a:p>
          <a:p>
            <a:r>
              <a:rPr lang="en-CA" b="1" dirty="0">
                <a:solidFill>
                  <a:schemeClr val="bg2"/>
                </a:solidFill>
              </a:rPr>
              <a:t>Register Select (RS) pin</a:t>
            </a:r>
            <a:r>
              <a:rPr lang="en-CA" dirty="0">
                <a:solidFill>
                  <a:schemeClr val="bg2"/>
                </a:solidFill>
              </a:rPr>
              <a:t>: Controls where in the LCD's memory you're writing data to</a:t>
            </a:r>
          </a:p>
          <a:p>
            <a:r>
              <a:rPr lang="en-CA" b="1" dirty="0">
                <a:solidFill>
                  <a:schemeClr val="bg2"/>
                </a:solidFill>
              </a:rPr>
              <a:t>Read/Write (R/W): </a:t>
            </a:r>
            <a:r>
              <a:rPr lang="en-CA" dirty="0">
                <a:solidFill>
                  <a:schemeClr val="bg2"/>
                </a:solidFill>
              </a:rPr>
              <a:t>Selects reading mode or writing mode</a:t>
            </a:r>
          </a:p>
          <a:p>
            <a:r>
              <a:rPr lang="en-CA" b="1" dirty="0">
                <a:solidFill>
                  <a:schemeClr val="bg2"/>
                </a:solidFill>
              </a:rPr>
              <a:t>Enable pin: </a:t>
            </a:r>
            <a:r>
              <a:rPr lang="en-CA" dirty="0">
                <a:solidFill>
                  <a:schemeClr val="bg2"/>
                </a:solidFill>
              </a:rPr>
              <a:t>Enables writing to the registers</a:t>
            </a:r>
          </a:p>
          <a:p>
            <a:r>
              <a:rPr lang="en-CA" b="1" dirty="0">
                <a:solidFill>
                  <a:schemeClr val="bg2"/>
                </a:solidFill>
              </a:rPr>
              <a:t>8 data pins (D0 -D7): </a:t>
            </a:r>
            <a:r>
              <a:rPr lang="en-CA" dirty="0">
                <a:solidFill>
                  <a:schemeClr val="bg2"/>
                </a:solidFill>
              </a:rPr>
              <a:t>The states of these pins (high or low) are the bits that you're writing to a register when you write, or the values you're reading when you read.</a:t>
            </a:r>
          </a:p>
          <a:p>
            <a:r>
              <a:rPr lang="en-CA" b="1" dirty="0">
                <a:solidFill>
                  <a:schemeClr val="bg2"/>
                </a:solidFill>
              </a:rPr>
              <a:t>Backlight (</a:t>
            </a:r>
            <a:r>
              <a:rPr lang="en-CA" b="1" dirty="0" err="1">
                <a:solidFill>
                  <a:schemeClr val="bg2"/>
                </a:solidFill>
              </a:rPr>
              <a:t>Bklt</a:t>
            </a:r>
            <a:r>
              <a:rPr lang="en-CA" b="1" dirty="0">
                <a:solidFill>
                  <a:schemeClr val="bg2"/>
                </a:solidFill>
              </a:rPr>
              <a:t>+ and </a:t>
            </a:r>
            <a:r>
              <a:rPr lang="en-CA" b="1" dirty="0" err="1">
                <a:solidFill>
                  <a:schemeClr val="bg2"/>
                </a:solidFill>
              </a:rPr>
              <a:t>BKlt</a:t>
            </a:r>
            <a:r>
              <a:rPr lang="en-CA" b="1" dirty="0">
                <a:solidFill>
                  <a:schemeClr val="bg2"/>
                </a:solidFill>
              </a:rPr>
              <a:t>-) pins</a:t>
            </a:r>
            <a:r>
              <a:rPr lang="en-CA" dirty="0">
                <a:solidFill>
                  <a:schemeClr val="bg2"/>
                </a:solidFill>
              </a:rPr>
              <a:t>: Turn on/off the LED backlight</a:t>
            </a:r>
          </a:p>
        </p:txBody>
      </p:sp>
      <p:pic>
        <p:nvPicPr>
          <p:cNvPr id="7" name="Picture 6" descr="A circuit board&#10;&#10;Description generated with very high confidence">
            <a:extLst>
              <a:ext uri="{FF2B5EF4-FFF2-40B4-BE49-F238E27FC236}">
                <a16:creationId xmlns:a16="http://schemas.microsoft.com/office/drawing/2014/main" id="{5F2B1054-EA08-417B-A54A-F3845D5BC5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64" y="3514060"/>
            <a:ext cx="3611795" cy="268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800940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3873038-666D-4FD9-B8CB-FCD0D009B1DB}"/>
              </a:ext>
            </a:extLst>
          </p:cNvPr>
          <p:cNvSpPr txBox="1"/>
          <p:nvPr/>
        </p:nvSpPr>
        <p:spPr>
          <a:xfrm>
            <a:off x="402833" y="2136338"/>
            <a:ext cx="35101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b="1" dirty="0">
              <a:solidFill>
                <a:srgbClr val="000000"/>
              </a:solidFill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Setting up the IDE for LCD use: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Can be implemented with libraries or with code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>
                <a:solidFill>
                  <a:srgbClr val="000000"/>
                </a:solidFill>
                <a:latin typeface="Arial"/>
              </a:rPr>
              <a:t>We will try to implement with every sensor 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CA" dirty="0">
              <a:solidFill>
                <a:srgbClr val="000000"/>
              </a:solidFill>
              <a:latin typeface="Arial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CA" noProof="0" dirty="0">
              <a:solidFill>
                <a:srgbClr val="000000"/>
              </a:solidFill>
              <a:latin typeface="Arial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CA" sz="18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Other Implementations: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80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Try to use the LCD Screen to display the Ultrasonic code as additional practice</a:t>
            </a:r>
            <a:endParaRPr kumimoji="0" lang="en-CA" sz="1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CA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Picture 4" descr="A circuit board&#10;&#10;Description generated with very high confidence">
            <a:extLst>
              <a:ext uri="{FF2B5EF4-FFF2-40B4-BE49-F238E27FC236}">
                <a16:creationId xmlns:a16="http://schemas.microsoft.com/office/drawing/2014/main" id="{5DE42628-0F67-4A8D-A27C-E4A00FCFB3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812" y="2151057"/>
            <a:ext cx="7314753" cy="405990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F4EC5A4-1266-438E-80C7-8CB5076FB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800" y="564258"/>
            <a:ext cx="11045954" cy="1534847"/>
          </a:xfrm>
        </p:spPr>
        <p:txBody>
          <a:bodyPr/>
          <a:lstStyle/>
          <a:p>
            <a:r>
              <a:rPr lang="en-CA" dirty="0"/>
              <a:t>Liquid Crystal Display           </a:t>
            </a:r>
            <a:r>
              <a:rPr lang="en-CA" sz="4800" dirty="0"/>
              <a:t>(Not Implementing)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58761010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1A141-8CF0-4AAE-BD34-653A050FC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800" y="515905"/>
            <a:ext cx="11062400" cy="1325774"/>
          </a:xfrm>
        </p:spPr>
        <p:txBody>
          <a:bodyPr/>
          <a:lstStyle/>
          <a:p>
            <a:r>
              <a:rPr lang="en-CA" dirty="0"/>
              <a:t>Piezo Buzzer</a:t>
            </a:r>
          </a:p>
        </p:txBody>
      </p:sp>
      <p:pic>
        <p:nvPicPr>
          <p:cNvPr id="4" name="Picture 3" descr="A close up of electronics&#10;&#10;Description generated with high confidence">
            <a:extLst>
              <a:ext uri="{FF2B5EF4-FFF2-40B4-BE49-F238E27FC236}">
                <a16:creationId xmlns:a16="http://schemas.microsoft.com/office/drawing/2014/main" id="{644719EC-E8FA-42CF-875D-32EB219FF9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89"/>
          <a:stretch/>
        </p:blipFill>
        <p:spPr>
          <a:xfrm>
            <a:off x="564800" y="2157009"/>
            <a:ext cx="6070108" cy="3857625"/>
          </a:xfrm>
          <a:prstGeom prst="rect">
            <a:avLst/>
          </a:prstGeom>
        </p:spPr>
      </p:pic>
      <p:pic>
        <p:nvPicPr>
          <p:cNvPr id="6" name="Picture 5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2757E2CE-55CC-4179-9A9B-EB037427EC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908" y="2157009"/>
            <a:ext cx="4992291" cy="30643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D47F5E-2D46-4B66-AEB6-FE4E16881D24}"/>
              </a:ext>
            </a:extLst>
          </p:cNvPr>
          <p:cNvSpPr txBox="1"/>
          <p:nvPr/>
        </p:nvSpPr>
        <p:spPr>
          <a:xfrm>
            <a:off x="6634908" y="5368303"/>
            <a:ext cx="4992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2"/>
                </a:solidFill>
              </a:rPr>
              <a:t>tone(pin#, frequency)</a:t>
            </a:r>
          </a:p>
          <a:p>
            <a:r>
              <a:rPr lang="en-CA" dirty="0">
                <a:solidFill>
                  <a:schemeClr val="bg2"/>
                </a:solidFill>
              </a:rPr>
              <a:t>tone(pin#, frequency, duration)</a:t>
            </a:r>
          </a:p>
        </p:txBody>
      </p:sp>
    </p:spTree>
    <p:extLst>
      <p:ext uri="{BB962C8B-B14F-4D97-AF65-F5344CB8AC3E}">
        <p14:creationId xmlns:p14="http://schemas.microsoft.com/office/powerpoint/2010/main" val="736087768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4664</TotalTime>
  <Words>1006</Words>
  <Application>Microsoft Office PowerPoint</Application>
  <PresentationFormat>Widescreen</PresentationFormat>
  <Paragraphs>154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Lato</vt:lpstr>
      <vt:lpstr>Raleway</vt:lpstr>
      <vt:lpstr>Swiss</vt:lpstr>
      <vt:lpstr>Advanced  </vt:lpstr>
      <vt:lpstr>Do You Have a Makerepo Account?</vt:lpstr>
      <vt:lpstr>Advanced Applications</vt:lpstr>
      <vt:lpstr>Variations of Boards</vt:lpstr>
      <vt:lpstr>What is a Library?</vt:lpstr>
      <vt:lpstr>Installing Arduino Libraries </vt:lpstr>
      <vt:lpstr>Liquid Crystal Display           (Not Implementing)</vt:lpstr>
      <vt:lpstr>Liquid Crystal Display           (Not Implementing)</vt:lpstr>
      <vt:lpstr>Piezo Buzzer</vt:lpstr>
      <vt:lpstr>Sensor Selection</vt:lpstr>
      <vt:lpstr>Ultrasonic Sensor </vt:lpstr>
      <vt:lpstr>Temperature + Humidity Sensor </vt:lpstr>
      <vt:lpstr>What are Arduino Shields?</vt:lpstr>
      <vt:lpstr>Motor Shield</vt:lpstr>
      <vt:lpstr>Relays? Controlling High Voltages (Smart Devices)</vt:lpstr>
      <vt:lpstr>Relay Ports</vt:lpstr>
      <vt:lpstr>Making a Relay Circuit</vt:lpstr>
      <vt:lpstr>If there’s time…Let’s create “SMART” devices</vt:lpstr>
      <vt:lpstr>Want to be volunteers??</vt:lpstr>
      <vt:lpstr>PLEASE FILL OUT THIS SURVEY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</dc:title>
  <dc:creator>Mihir Mistry</dc:creator>
  <cp:lastModifiedBy>Mihir Mistry</cp:lastModifiedBy>
  <cp:revision>40</cp:revision>
  <dcterms:created xsi:type="dcterms:W3CDTF">2018-06-25T17:11:57Z</dcterms:created>
  <dcterms:modified xsi:type="dcterms:W3CDTF">2018-10-05T20:45:56Z</dcterms:modified>
</cp:coreProperties>
</file>