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68" r:id="rId3"/>
    <p:sldId id="277" r:id="rId4"/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B3734"/>
    <a:srgbClr val="F38A00"/>
    <a:srgbClr val="D1B400"/>
    <a:srgbClr val="ACA39A"/>
    <a:srgbClr val="8F001A"/>
    <a:srgbClr val="049ADB"/>
    <a:srgbClr val="1BA2E2"/>
    <a:srgbClr val="2DAAE2"/>
    <a:srgbClr val="5A93E2"/>
    <a:srgbClr val="81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9" autoAdjust="0"/>
    <p:restoredTop sz="68653" autoAdjust="0"/>
  </p:normalViewPr>
  <p:slideViewPr>
    <p:cSldViewPr>
      <p:cViewPr>
        <p:scale>
          <a:sx n="95" d="100"/>
          <a:sy n="95" d="100"/>
        </p:scale>
        <p:origin x="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BB15-DE40-F842-8059-510BF077C1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42AD-E810-5C4F-BBB9-F00611DA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A96726-B0E5-5C4D-84CE-D53510198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1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0292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02920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9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2750" y="692696"/>
            <a:ext cx="7774632" cy="864096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772400" cy="37535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6643" y="5768214"/>
            <a:ext cx="9150643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14" name="Picture 1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5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16" name="Picture 15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4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3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9" name="Picture 8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5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1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4" name="Picture 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5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6" name="Picture 5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3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5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content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663717" y="20077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B1AAE9-9813-2248-B2A8-96C88B254205}" type="slidenum">
              <a:rPr lang="en-US" sz="1000" smtClean="0">
                <a:solidFill>
                  <a:schemeClr val="bg2"/>
                </a:solidFill>
                <a:latin typeface="Arial;"/>
                <a:cs typeface="Arial;"/>
              </a:rPr>
              <a:t>‹#›</a:t>
            </a:fld>
            <a:endParaRPr lang="en-US" sz="1000" dirty="0">
              <a:solidFill>
                <a:schemeClr val="bg2"/>
              </a:solidFill>
              <a:latin typeface="Arial;"/>
              <a:cs typeface="Arial;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n-lt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2945"/>
          <a:stretch/>
        </p:blipFill>
        <p:spPr>
          <a:xfrm>
            <a:off x="0" y="116632"/>
            <a:ext cx="9144000" cy="65787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941" y="-1866"/>
            <a:ext cx="9173882" cy="6867337"/>
            <a:chOff x="-14941" y="-1866"/>
            <a:chExt cx="9173882" cy="68673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941" y="6652164"/>
              <a:ext cx="9166412" cy="213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6643" y="5768214"/>
              <a:ext cx="9165584" cy="886711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rPr>
                <a:t> </a:t>
              </a:r>
            </a:p>
          </p:txBody>
        </p:sp>
        <p:pic>
          <p:nvPicPr>
            <p:cNvPr id="16" name="Picture 15" descr="uOttawa_HOR_WHI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</p:grpSp>
      <p:sp>
        <p:nvSpPr>
          <p:cNvPr id="17" name="Footer Placeholder 6"/>
          <p:cNvSpPr txBox="1">
            <a:spLocks noChangeArrowheads="1"/>
          </p:cNvSpPr>
          <p:nvPr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uOttawa.ca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63688" y="2852936"/>
            <a:ext cx="7380312" cy="122413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63688" y="4149080"/>
            <a:ext cx="7380312" cy="3213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88352" y="2852936"/>
            <a:ext cx="78511" cy="1224136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88353" y="4149080"/>
            <a:ext cx="78510" cy="321320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872208" y="2852936"/>
            <a:ext cx="71642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AE" sz="3600" b="1" dirty="0">
                <a:solidFill>
                  <a:srgbClr val="FFFFFF"/>
                </a:solidFill>
                <a:latin typeface="Cambria"/>
                <a:ea typeface="Cambria"/>
                <a:cs typeface="Calibri Light"/>
              </a:rPr>
              <a:t>Sustainable Food Storage System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1872208" y="3573016"/>
            <a:ext cx="71642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Engineering Design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72208" y="4149080"/>
            <a:ext cx="71642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Team A : </a:t>
            </a:r>
            <a:r>
              <a:rPr lang="en-US" sz="1200" dirty="0" err="1">
                <a:solidFill>
                  <a:schemeClr val="bg1"/>
                </a:solidFill>
                <a:latin typeface="Arial"/>
                <a:cs typeface="Arial"/>
              </a:rPr>
              <a:t>Fadi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, Pat Melville, Rushabh, </a:t>
            </a:r>
            <a:r>
              <a:rPr lang="en-US" sz="1200" dirty="0" err="1">
                <a:solidFill>
                  <a:schemeClr val="bg1"/>
                </a:solidFill>
                <a:latin typeface="Arial"/>
                <a:cs typeface="Arial"/>
              </a:rPr>
              <a:t>Isteaq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Ahmed</a:t>
            </a:r>
          </a:p>
        </p:txBody>
      </p:sp>
    </p:spTree>
    <p:extLst>
      <p:ext uri="{BB962C8B-B14F-4D97-AF65-F5344CB8AC3E}">
        <p14:creationId xmlns:p14="http://schemas.microsoft.com/office/powerpoint/2010/main" val="3479947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1026" name="Picture 2" descr="Deep Roots Food Hub - Home">
            <a:extLst>
              <a:ext uri="{FF2B5EF4-FFF2-40B4-BE49-F238E27FC236}">
                <a16:creationId xmlns:a16="http://schemas.microsoft.com/office/drawing/2014/main" id="{4AAEFCFE-F6D7-F709-418D-A16B6239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028825"/>
            <a:ext cx="3810000" cy="28765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71137-423E-5A1B-87F3-1657935789C7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4644008" y="2204864"/>
            <a:ext cx="3810000" cy="262508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algn="just"/>
            <a:r>
              <a:rPr lang="en-US" sz="1600" dirty="0">
                <a:latin typeface="+mn-lt"/>
              </a:rPr>
              <a:t>D</a:t>
            </a:r>
            <a:r>
              <a:rPr lang="en-US" sz="1600" b="0" i="0" dirty="0">
                <a:effectLst/>
                <a:latin typeface="+mn-lt"/>
              </a:rPr>
              <a:t>eep Roots Food Hub is a volunteer organization dedicated to helping local agricultural professionals grow, store , and distribute produce.</a:t>
            </a:r>
          </a:p>
          <a:p>
            <a:pPr algn="just"/>
            <a:r>
              <a:rPr lang="en-US" sz="1600" b="0" i="0" dirty="0">
                <a:effectLst/>
                <a:latin typeface="+mn-lt"/>
              </a:rPr>
              <a:t>We were tasked with designing and testing a new cooling system to maintain the cool temperatures required within the storage chamber portion of the root cellar.</a:t>
            </a:r>
          </a:p>
          <a:p>
            <a:pPr algn="just"/>
            <a:endParaRPr lang="en-US" sz="1400" b="0" i="0" dirty="0">
              <a:effectLst/>
              <a:latin typeface="+mn-lt"/>
            </a:endParaRPr>
          </a:p>
          <a:p>
            <a:pPr marL="0" indent="0" algn="just">
              <a:buNone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672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8E9D-5361-7439-42D6-FA73A869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4632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PROBLEM STATEMENT</a:t>
            </a:r>
            <a:endParaRPr lang="en-A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92C9DA-90EC-6890-B94F-D028E3BE5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 wrap="square" anchor="t">
            <a:normAutofit/>
          </a:bodyPr>
          <a:lstStyle/>
          <a:p>
            <a:pPr algn="just"/>
            <a:r>
              <a:rPr lang="en-US" sz="1600" dirty="0"/>
              <a:t>We were challenged with developing a cooling system that relies heavily on snow.</a:t>
            </a:r>
          </a:p>
          <a:p>
            <a:pPr algn="just"/>
            <a:r>
              <a:rPr lang="en-US" sz="1600" dirty="0"/>
              <a:t>The primary goal of this initiative is to address carbon emissions and other environmental concerns.</a:t>
            </a:r>
          </a:p>
          <a:p>
            <a:pPr algn="just"/>
            <a:r>
              <a:rPr lang="en-US" sz="1600" dirty="0"/>
              <a:t>Along with trying to tackle some of the sustainable goals. </a:t>
            </a:r>
          </a:p>
          <a:p>
            <a:pPr algn="just"/>
            <a:r>
              <a:rPr lang="en-US" sz="1600" dirty="0"/>
              <a:t>3 – Good health and well-being</a:t>
            </a:r>
          </a:p>
          <a:p>
            <a:pPr algn="just"/>
            <a:r>
              <a:rPr lang="en-US" sz="1600" dirty="0"/>
              <a:t>7- Affordable and clean energy </a:t>
            </a:r>
          </a:p>
          <a:p>
            <a:pPr algn="just"/>
            <a:r>
              <a:rPr lang="en-US" sz="1600" dirty="0"/>
              <a:t>13 – Climate action</a:t>
            </a:r>
          </a:p>
          <a:p>
            <a:pPr algn="just"/>
            <a:r>
              <a:rPr lang="en-US" sz="1600" dirty="0"/>
              <a:t>15 – Life on land</a:t>
            </a:r>
          </a:p>
          <a:p>
            <a:endParaRPr lang="en-US" dirty="0"/>
          </a:p>
          <a:p>
            <a:pPr lvl="1"/>
            <a:endParaRPr lang="en-AE" dirty="0"/>
          </a:p>
        </p:txBody>
      </p:sp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7003D67A-8613-858E-3852-90A443DF0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7" r="18443"/>
          <a:stretch/>
        </p:blipFill>
        <p:spPr>
          <a:xfrm rot="5400000">
            <a:off x="4610100" y="1562100"/>
            <a:ext cx="3886200" cy="3810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BD1BF4-6F1F-797F-B5B2-0867548C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301208"/>
            <a:ext cx="670263" cy="72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3B254-83BE-63D9-A61D-22A4776D7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301208"/>
            <a:ext cx="670263" cy="72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EB0BB2-1938-8852-8300-FAE649EE0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5301208"/>
            <a:ext cx="679826" cy="720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B3FC61-AEF8-59D7-52DD-EE792611F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5301208"/>
            <a:ext cx="68385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7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00A6-DDCB-6C02-3712-02FA8355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846640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PROPOSED DESIGN</a:t>
            </a:r>
            <a:endParaRPr lang="en-A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C9C75F-D800-0F9B-3AEE-973164606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846640" cy="161696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/>
              <a:t>This is the proposed design that we have went with for the entire cooling system.</a:t>
            </a:r>
          </a:p>
          <a:p>
            <a:pPr marL="0" indent="0" algn="just">
              <a:buNone/>
            </a:pPr>
            <a:r>
              <a:rPr lang="en-US" sz="1600" dirty="0"/>
              <a:t>Includes:</a:t>
            </a:r>
          </a:p>
          <a:p>
            <a:pPr algn="just"/>
            <a:r>
              <a:rPr lang="en-US" sz="1600" dirty="0"/>
              <a:t>Snow pit</a:t>
            </a:r>
          </a:p>
          <a:p>
            <a:pPr algn="just"/>
            <a:r>
              <a:rPr lang="en-US" sz="1600" dirty="0"/>
              <a:t>Root cellar</a:t>
            </a:r>
          </a:p>
          <a:p>
            <a:pPr algn="just"/>
            <a:r>
              <a:rPr lang="en-US" sz="1600" dirty="0"/>
              <a:t>Pump</a:t>
            </a:r>
          </a:p>
          <a:p>
            <a:pPr algn="just"/>
            <a:r>
              <a:rPr lang="en-US" sz="1600" dirty="0"/>
              <a:t>Drain and filters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FC2AC-A4C6-D293-0B41-5192F49C5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429000"/>
            <a:ext cx="6082667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99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FD727C-BC3E-245E-7073-83A17051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558608" cy="9144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SYSTEM</a:t>
            </a:r>
            <a:endParaRPr lang="en-A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41E9D-8030-A7A4-DC41-0D94AE3A8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3" r="20646"/>
          <a:stretch/>
        </p:blipFill>
        <p:spPr>
          <a:xfrm>
            <a:off x="685800" y="1524000"/>
            <a:ext cx="3810000" cy="3886200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3294-A5B2-CD7C-8932-BB9B8CA58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3810000" cy="3960440"/>
          </a:xfrm>
        </p:spPr>
        <p:txBody>
          <a:bodyPr wrap="square" anchor="t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1600" dirty="0"/>
              <a:t>We are mainly focusing on the methods or techniques to store snow.</a:t>
            </a:r>
          </a:p>
          <a:p>
            <a:pPr algn="just">
              <a:lnSpc>
                <a:spcPct val="90000"/>
              </a:lnSpc>
            </a:pPr>
            <a:r>
              <a:rPr lang="en-US" sz="1600" dirty="0"/>
              <a:t>In this design we have created a snow pit which can be created in a completely remote area just by: 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Digging up a pit then insulating it.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Cover the snow with wood chips.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On top of the wood chips cover it with a reflective material.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Fiberglass insulation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n-US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/>
              <a:t>ADVANTAGES </a:t>
            </a:r>
          </a:p>
          <a:p>
            <a:r>
              <a:rPr lang="en-US" sz="1600" dirty="0"/>
              <a:t>Energy efficient.</a:t>
            </a:r>
          </a:p>
          <a:p>
            <a:r>
              <a:rPr lang="en-US" sz="1600" dirty="0"/>
              <a:t>Environmentally friendly.</a:t>
            </a:r>
          </a:p>
          <a:p>
            <a:r>
              <a:rPr lang="en-US" sz="1600" dirty="0"/>
              <a:t>Reduced maintenance.</a:t>
            </a:r>
          </a:p>
          <a:p>
            <a:r>
              <a:rPr lang="en-US" sz="1600" dirty="0"/>
              <a:t>Use of natural resources only.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4942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FCC2E-5CE3-95BE-9A4E-B382DFCD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140968"/>
            <a:ext cx="77724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THANK YOU</a:t>
            </a:r>
            <a:endParaRPr lang="en-AE" sz="4000" dirty="0"/>
          </a:p>
        </p:txBody>
      </p:sp>
    </p:spTree>
    <p:extLst>
      <p:ext uri="{BB962C8B-B14F-4D97-AF65-F5344CB8AC3E}">
        <p14:creationId xmlns:p14="http://schemas.microsoft.com/office/powerpoint/2010/main" val="314223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ttawa-powerpoint-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uOttawa-powerpoint-template.pot</Template>
  <TotalTime>912</TotalTime>
  <Words>249</Words>
  <Application>Microsoft Office PowerPoint</Application>
  <PresentationFormat>On-screen Show (4:3)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Arial;</vt:lpstr>
      <vt:lpstr>Cambria</vt:lpstr>
      <vt:lpstr>Times</vt:lpstr>
      <vt:lpstr>Verdana</vt:lpstr>
      <vt:lpstr>uOttawa-powerpoint-template</vt:lpstr>
      <vt:lpstr>PowerPoint Presentation</vt:lpstr>
      <vt:lpstr>INTRODUCTION</vt:lpstr>
      <vt:lpstr>PROBLEM STATEMENT</vt:lpstr>
      <vt:lpstr>PROPOSED DESIGN</vt:lpstr>
      <vt:lpstr>SYSTEM</vt:lpstr>
      <vt:lpstr>PowerPoint Presentation</vt:lpstr>
    </vt:vector>
  </TitlesOfParts>
  <Manager/>
  <Company>University of Ottawa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Rushabh Unnikrishnan</cp:lastModifiedBy>
  <cp:revision>115</cp:revision>
  <cp:lastPrinted>2013-05-07T16:03:29Z</cp:lastPrinted>
  <dcterms:created xsi:type="dcterms:W3CDTF">2010-02-26T18:49:55Z</dcterms:created>
  <dcterms:modified xsi:type="dcterms:W3CDTF">2023-04-27T16:50:17Z</dcterms:modified>
  <cp:category/>
</cp:coreProperties>
</file>