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0" r:id="rId17"/>
    <p:sldId id="282" r:id="rId18"/>
    <p:sldId id="281" r:id="rId19"/>
    <p:sldId id="283" r:id="rId20"/>
    <p:sldId id="279"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9C808-0B64-4F8C-85B2-EBEE00F12A9D}" type="datetimeFigureOut">
              <a:rPr lang="en-CA" smtClean="0"/>
              <a:t>7/19/18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A24D2-C75C-4ECE-B84F-AFD24B8A4A84}" type="slidenum">
              <a:rPr lang="en-CA" smtClean="0"/>
              <a:t>‹#›</a:t>
            </a:fld>
            <a:endParaRPr lang="en-CA"/>
          </a:p>
        </p:txBody>
      </p:sp>
    </p:spTree>
    <p:extLst>
      <p:ext uri="{BB962C8B-B14F-4D97-AF65-F5344CB8AC3E}">
        <p14:creationId xmlns:p14="http://schemas.microsoft.com/office/powerpoint/2010/main" val="414563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1452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30821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0089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1307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3303632" y="554200"/>
            <a:ext cx="83256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3303632" y="6320000"/>
            <a:ext cx="8325600"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566931" y="554200"/>
            <a:ext cx="244400"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3162300" y="840300"/>
            <a:ext cx="8442000" cy="2056000"/>
          </a:xfrm>
          <a:prstGeom prst="rect">
            <a:avLst/>
          </a:prstGeom>
        </p:spPr>
        <p:txBody>
          <a:bodyPr wrap="square" lIns="91425" tIns="91425" rIns="91425" bIns="91425" anchor="t" anchorCtr="0"/>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14" name="Shape 14"/>
          <p:cNvSpPr txBox="1">
            <a:spLocks noGrp="1"/>
          </p:cNvSpPr>
          <p:nvPr>
            <p:ph type="subTitle" idx="1"/>
          </p:nvPr>
        </p:nvSpPr>
        <p:spPr>
          <a:xfrm>
            <a:off x="3187023" y="4317933"/>
            <a:ext cx="8442000" cy="1655600"/>
          </a:xfrm>
          <a:prstGeom prst="rect">
            <a:avLst/>
          </a:prstGeom>
        </p:spPr>
        <p:txBody>
          <a:bodyPr wrap="square" lIns="91425" tIns="91425" rIns="91425" bIns="91425" anchor="b"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2400">
                <a:solidFill>
                  <a:schemeClr val="lt1"/>
                </a:solidFill>
              </a:defRPr>
            </a:lvl2pPr>
            <a:lvl3pPr lvl="2">
              <a:lnSpc>
                <a:spcPct val="100000"/>
              </a:lnSpc>
              <a:spcBef>
                <a:spcPts val="0"/>
              </a:spcBef>
              <a:spcAft>
                <a:spcPts val="0"/>
              </a:spcAft>
              <a:buClr>
                <a:schemeClr val="lt1"/>
              </a:buClr>
              <a:buSzPts val="1800"/>
              <a:buNone/>
              <a:defRPr sz="2400">
                <a:solidFill>
                  <a:schemeClr val="lt1"/>
                </a:solidFill>
              </a:defRPr>
            </a:lvl3pPr>
            <a:lvl4pPr lvl="3">
              <a:lnSpc>
                <a:spcPct val="100000"/>
              </a:lnSpc>
              <a:spcBef>
                <a:spcPts val="0"/>
              </a:spcBef>
              <a:spcAft>
                <a:spcPts val="0"/>
              </a:spcAft>
              <a:buClr>
                <a:schemeClr val="lt1"/>
              </a:buClr>
              <a:buSzPts val="1800"/>
              <a:buNone/>
              <a:defRPr sz="2400">
                <a:solidFill>
                  <a:schemeClr val="lt1"/>
                </a:solidFill>
              </a:defRPr>
            </a:lvl4pPr>
            <a:lvl5pPr lvl="4">
              <a:lnSpc>
                <a:spcPct val="100000"/>
              </a:lnSpc>
              <a:spcBef>
                <a:spcPts val="0"/>
              </a:spcBef>
              <a:spcAft>
                <a:spcPts val="0"/>
              </a:spcAft>
              <a:buClr>
                <a:schemeClr val="lt1"/>
              </a:buClr>
              <a:buSzPts val="1800"/>
              <a:buNone/>
              <a:defRPr sz="2400">
                <a:solidFill>
                  <a:schemeClr val="lt1"/>
                </a:solidFill>
              </a:defRPr>
            </a:lvl5pPr>
            <a:lvl6pPr lvl="5">
              <a:lnSpc>
                <a:spcPct val="100000"/>
              </a:lnSpc>
              <a:spcBef>
                <a:spcPts val="0"/>
              </a:spcBef>
              <a:spcAft>
                <a:spcPts val="0"/>
              </a:spcAft>
              <a:buClr>
                <a:schemeClr val="lt1"/>
              </a:buClr>
              <a:buSzPts val="1800"/>
              <a:buNone/>
              <a:defRPr sz="2400">
                <a:solidFill>
                  <a:schemeClr val="lt1"/>
                </a:solidFill>
              </a:defRPr>
            </a:lvl6pPr>
            <a:lvl7pPr lvl="6">
              <a:lnSpc>
                <a:spcPct val="100000"/>
              </a:lnSpc>
              <a:spcBef>
                <a:spcPts val="0"/>
              </a:spcBef>
              <a:spcAft>
                <a:spcPts val="0"/>
              </a:spcAft>
              <a:buClr>
                <a:schemeClr val="lt1"/>
              </a:buClr>
              <a:buSzPts val="1800"/>
              <a:buNone/>
              <a:defRPr sz="2400">
                <a:solidFill>
                  <a:schemeClr val="lt1"/>
                </a:solidFill>
              </a:defRPr>
            </a:lvl7pPr>
            <a:lvl8pPr lvl="7">
              <a:lnSpc>
                <a:spcPct val="100000"/>
              </a:lnSpc>
              <a:spcBef>
                <a:spcPts val="0"/>
              </a:spcBef>
              <a:spcAft>
                <a:spcPts val="0"/>
              </a:spcAft>
              <a:buClr>
                <a:schemeClr val="lt1"/>
              </a:buClr>
              <a:buSzPts val="1800"/>
              <a:buNone/>
              <a:defRPr sz="2400">
                <a:solidFill>
                  <a:schemeClr val="lt1"/>
                </a:solidFill>
              </a:defRPr>
            </a:lvl8pPr>
            <a:lvl9pPr lvl="8">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5" name="Shape 15"/>
          <p:cNvSpPr txBox="1">
            <a:spLocks noGrp="1"/>
          </p:cNvSpPr>
          <p:nvPr>
            <p:ph type="sldNum" idx="12"/>
          </p:nvPr>
        </p:nvSpPr>
        <p:spPr>
          <a:xfrm>
            <a:off x="11330665" y="6251679"/>
            <a:ext cx="731600" cy="524800"/>
          </a:xfrm>
          <a:prstGeom prst="rect">
            <a:avLst/>
          </a:prstGeom>
        </p:spPr>
        <p:txBody>
          <a:bodyPr wrap="square" lIns="91425" tIns="91425" rIns="91425" bIns="91425" anchor="ctr" anchorCtr="0">
            <a:noAutofit/>
          </a:bodyPr>
          <a:lstStyle/>
          <a:p>
            <a:fld id="{00000000-1234-1234-1234-123412341234}" type="slidenum">
              <a:rPr lang="en-GB" smtClean="0">
                <a:solidFill>
                  <a:schemeClr val="lt1"/>
                </a:solidFill>
              </a:rPr>
              <a:pPr/>
              <a:t>‹#›</a:t>
            </a:fld>
            <a:endParaRPr lang="en-GB">
              <a:solidFill>
                <a:schemeClr val="lt1"/>
              </a:solidFill>
            </a:endParaRPr>
          </a:p>
        </p:txBody>
      </p:sp>
    </p:spTree>
    <p:extLst>
      <p:ext uri="{BB962C8B-B14F-4D97-AF65-F5344CB8AC3E}">
        <p14:creationId xmlns:p14="http://schemas.microsoft.com/office/powerpoint/2010/main" val="1818528639"/>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566933" y="6320000"/>
            <a:ext cx="110624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566933" y="554200"/>
            <a:ext cx="110624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1138600" y="1739800"/>
            <a:ext cx="9914800" cy="2051200"/>
          </a:xfrm>
          <a:prstGeom prst="rect">
            <a:avLst/>
          </a:prstGeom>
        </p:spPr>
        <p:txBody>
          <a:bodyPr wrap="square" lIns="91425" tIns="91425" rIns="91425" bIns="91425" anchor="ctr" anchorCtr="0"/>
          <a:lstStyle>
            <a:lvl1pPr lvl="0"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1138600" y="3892600"/>
            <a:ext cx="9914800" cy="1428800"/>
          </a:xfrm>
          <a:prstGeom prst="rect">
            <a:avLst/>
          </a:prstGeom>
        </p:spPr>
        <p:txBody>
          <a:bodyPr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65" name="Shape 65"/>
          <p:cNvSpPr txBox="1">
            <a:spLocks noGrp="1"/>
          </p:cNvSpPr>
          <p:nvPr>
            <p:ph type="sldNum" idx="12"/>
          </p:nvPr>
        </p:nvSpPr>
        <p:spPr>
          <a:xfrm>
            <a:off x="11330665" y="6251679"/>
            <a:ext cx="731600" cy="524800"/>
          </a:xfrm>
          <a:prstGeom prst="rect">
            <a:avLst/>
          </a:prstGeom>
        </p:spPr>
        <p:txBody>
          <a:bodyPr wrap="square"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17340952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11330665" y="6251679"/>
            <a:ext cx="731600" cy="524800"/>
          </a:xfrm>
          <a:prstGeom prst="rect">
            <a:avLst/>
          </a:prstGeom>
        </p:spPr>
        <p:txBody>
          <a:bodyPr wrap="square"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140913609"/>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566933" y="554200"/>
            <a:ext cx="110624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566933" y="6320000"/>
            <a:ext cx="110624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541900" y="2409100"/>
            <a:ext cx="11062400" cy="2056000"/>
          </a:xfrm>
          <a:prstGeom prst="rect">
            <a:avLst/>
          </a:prstGeom>
        </p:spPr>
        <p:txBody>
          <a:bodyPr wrap="square" lIns="91425" tIns="91425" rIns="91425" bIns="91425" anchor="ctr" anchorCtr="0"/>
          <a:lstStyle>
            <a:lvl1pPr lvl="0" algn="ctr">
              <a:spcBef>
                <a:spcPts val="0"/>
              </a:spcBef>
              <a:spcAft>
                <a:spcPts val="0"/>
              </a:spcAft>
              <a:buClr>
                <a:schemeClr val="lt1"/>
              </a:buClr>
              <a:buSzPts val="4800"/>
              <a:buNone/>
              <a:defRPr sz="6400">
                <a:solidFill>
                  <a:schemeClr val="lt1"/>
                </a:solidFill>
              </a:defRPr>
            </a:lvl1pPr>
            <a:lvl2pPr lvl="1" algn="ctr">
              <a:spcBef>
                <a:spcPts val="0"/>
              </a:spcBef>
              <a:spcAft>
                <a:spcPts val="0"/>
              </a:spcAft>
              <a:buClr>
                <a:schemeClr val="lt1"/>
              </a:buClr>
              <a:buSzPts val="4800"/>
              <a:buNone/>
              <a:defRPr sz="6400">
                <a:solidFill>
                  <a:schemeClr val="lt1"/>
                </a:solidFill>
              </a:defRPr>
            </a:lvl2pPr>
            <a:lvl3pPr lvl="2" algn="ctr">
              <a:spcBef>
                <a:spcPts val="0"/>
              </a:spcBef>
              <a:spcAft>
                <a:spcPts val="0"/>
              </a:spcAft>
              <a:buClr>
                <a:schemeClr val="lt1"/>
              </a:buClr>
              <a:buSzPts val="4800"/>
              <a:buNone/>
              <a:defRPr sz="6400">
                <a:solidFill>
                  <a:schemeClr val="lt1"/>
                </a:solidFill>
              </a:defRPr>
            </a:lvl3pPr>
            <a:lvl4pPr lvl="3" algn="ctr">
              <a:spcBef>
                <a:spcPts val="0"/>
              </a:spcBef>
              <a:spcAft>
                <a:spcPts val="0"/>
              </a:spcAft>
              <a:buClr>
                <a:schemeClr val="lt1"/>
              </a:buClr>
              <a:buSzPts val="4800"/>
              <a:buNone/>
              <a:defRPr sz="6400">
                <a:solidFill>
                  <a:schemeClr val="lt1"/>
                </a:solidFill>
              </a:defRPr>
            </a:lvl4pPr>
            <a:lvl5pPr lvl="4" algn="ctr">
              <a:spcBef>
                <a:spcPts val="0"/>
              </a:spcBef>
              <a:spcAft>
                <a:spcPts val="0"/>
              </a:spcAft>
              <a:buClr>
                <a:schemeClr val="lt1"/>
              </a:buClr>
              <a:buSzPts val="4800"/>
              <a:buNone/>
              <a:defRPr sz="6400">
                <a:solidFill>
                  <a:schemeClr val="lt1"/>
                </a:solidFill>
              </a:defRPr>
            </a:lvl5pPr>
            <a:lvl6pPr lvl="5" algn="ctr">
              <a:spcBef>
                <a:spcPts val="0"/>
              </a:spcBef>
              <a:spcAft>
                <a:spcPts val="0"/>
              </a:spcAft>
              <a:buClr>
                <a:schemeClr val="lt1"/>
              </a:buClr>
              <a:buSzPts val="4800"/>
              <a:buNone/>
              <a:defRPr sz="6400">
                <a:solidFill>
                  <a:schemeClr val="lt1"/>
                </a:solidFill>
              </a:defRPr>
            </a:lvl6pPr>
            <a:lvl7pPr lvl="6" algn="ctr">
              <a:spcBef>
                <a:spcPts val="0"/>
              </a:spcBef>
              <a:spcAft>
                <a:spcPts val="0"/>
              </a:spcAft>
              <a:buClr>
                <a:schemeClr val="lt1"/>
              </a:buClr>
              <a:buSzPts val="4800"/>
              <a:buNone/>
              <a:defRPr sz="6400">
                <a:solidFill>
                  <a:schemeClr val="lt1"/>
                </a:solidFill>
              </a:defRPr>
            </a:lvl7pPr>
            <a:lvl8pPr lvl="7" algn="ctr">
              <a:spcBef>
                <a:spcPts val="0"/>
              </a:spcBef>
              <a:spcAft>
                <a:spcPts val="0"/>
              </a:spcAft>
              <a:buClr>
                <a:schemeClr val="lt1"/>
              </a:buClr>
              <a:buSzPts val="4800"/>
              <a:buNone/>
              <a:defRPr sz="6400">
                <a:solidFill>
                  <a:schemeClr val="lt1"/>
                </a:solidFill>
              </a:defRPr>
            </a:lvl8pPr>
            <a:lvl9pPr lvl="8" algn="ctr">
              <a:spcBef>
                <a:spcPts val="0"/>
              </a:spcBef>
              <a:spcAft>
                <a:spcPts val="0"/>
              </a:spcAft>
              <a:buClr>
                <a:schemeClr val="lt1"/>
              </a:buClr>
              <a:buSzPts val="4800"/>
              <a:buNone/>
              <a:defRPr sz="6400">
                <a:solidFill>
                  <a:schemeClr val="lt1"/>
                </a:solidFill>
              </a:defRPr>
            </a:lvl9pPr>
          </a:lstStyle>
          <a:p>
            <a:endParaRPr/>
          </a:p>
        </p:txBody>
      </p:sp>
      <p:sp>
        <p:nvSpPr>
          <p:cNvPr id="20" name="Shape 20"/>
          <p:cNvSpPr txBox="1">
            <a:spLocks noGrp="1"/>
          </p:cNvSpPr>
          <p:nvPr>
            <p:ph type="sldNum" idx="12"/>
          </p:nvPr>
        </p:nvSpPr>
        <p:spPr>
          <a:xfrm>
            <a:off x="11330665" y="6251679"/>
            <a:ext cx="731600" cy="524800"/>
          </a:xfrm>
          <a:prstGeom prst="rect">
            <a:avLst/>
          </a:prstGeom>
        </p:spPr>
        <p:txBody>
          <a:bodyPr wrap="square" lIns="91425" tIns="91425" rIns="91425" bIns="91425" anchor="ctr" anchorCtr="0">
            <a:noAutofit/>
          </a:bodyPr>
          <a:lstStyle/>
          <a:p>
            <a:fld id="{00000000-1234-1234-1234-123412341234}" type="slidenum">
              <a:rPr lang="en-GB" smtClean="0">
                <a:solidFill>
                  <a:schemeClr val="lt1"/>
                </a:solidFill>
              </a:rPr>
              <a:pPr/>
              <a:t>‹#›</a:t>
            </a:fld>
            <a:endParaRPr lang="en-GB">
              <a:solidFill>
                <a:schemeClr val="lt1"/>
              </a:solidFill>
            </a:endParaRPr>
          </a:p>
        </p:txBody>
      </p:sp>
    </p:spTree>
    <p:extLst>
      <p:ext uri="{BB962C8B-B14F-4D97-AF65-F5344CB8AC3E}">
        <p14:creationId xmlns:p14="http://schemas.microsoft.com/office/powerpoint/2010/main" val="295742401"/>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3303632" y="554200"/>
            <a:ext cx="83256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3303632" y="6320000"/>
            <a:ext cx="83256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566931" y="554200"/>
            <a:ext cx="2444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3200333" y="767933"/>
            <a:ext cx="8428800" cy="847200"/>
          </a:xfrm>
          <a:prstGeom prst="rect">
            <a:avLst/>
          </a:prstGeom>
        </p:spPr>
        <p:txBody>
          <a:bodyPr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213483" y="2127701"/>
            <a:ext cx="8428800" cy="4003200"/>
          </a:xfrm>
          <a:prstGeom prst="rect">
            <a:avLst/>
          </a:prstGeom>
        </p:spPr>
        <p:txBody>
          <a:bodyPr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7" name="Shape 27"/>
          <p:cNvSpPr txBox="1">
            <a:spLocks noGrp="1"/>
          </p:cNvSpPr>
          <p:nvPr>
            <p:ph type="sldNum" idx="12"/>
          </p:nvPr>
        </p:nvSpPr>
        <p:spPr>
          <a:xfrm>
            <a:off x="11330665" y="6251679"/>
            <a:ext cx="731600" cy="524800"/>
          </a:xfrm>
          <a:prstGeom prst="rect">
            <a:avLst/>
          </a:prstGeom>
        </p:spPr>
        <p:txBody>
          <a:bodyPr wrap="square"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548765347"/>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3303632" y="554200"/>
            <a:ext cx="83256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3303632" y="6320000"/>
            <a:ext cx="83256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566931" y="554200"/>
            <a:ext cx="2444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3200333" y="767933"/>
            <a:ext cx="8428800" cy="847200"/>
          </a:xfrm>
          <a:prstGeom prst="rect">
            <a:avLst/>
          </a:prstGeom>
        </p:spPr>
        <p:txBody>
          <a:bodyPr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Shape 33"/>
          <p:cNvSpPr txBox="1">
            <a:spLocks noGrp="1"/>
          </p:cNvSpPr>
          <p:nvPr>
            <p:ph type="body" idx="1"/>
          </p:nvPr>
        </p:nvSpPr>
        <p:spPr>
          <a:xfrm>
            <a:off x="3200404" y="2136900"/>
            <a:ext cx="4095200" cy="4003200"/>
          </a:xfrm>
          <a:prstGeom prst="rect">
            <a:avLst/>
          </a:prstGeom>
        </p:spPr>
        <p:txBody>
          <a:bodyPr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Shape 34"/>
          <p:cNvSpPr txBox="1">
            <a:spLocks noGrp="1"/>
          </p:cNvSpPr>
          <p:nvPr>
            <p:ph type="body" idx="2"/>
          </p:nvPr>
        </p:nvSpPr>
        <p:spPr>
          <a:xfrm>
            <a:off x="7534096" y="2136900"/>
            <a:ext cx="4095200" cy="4003200"/>
          </a:xfrm>
          <a:prstGeom prst="rect">
            <a:avLst/>
          </a:prstGeom>
        </p:spPr>
        <p:txBody>
          <a:bodyPr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5" name="Shape 35"/>
          <p:cNvSpPr txBox="1">
            <a:spLocks noGrp="1"/>
          </p:cNvSpPr>
          <p:nvPr>
            <p:ph type="sldNum" idx="12"/>
          </p:nvPr>
        </p:nvSpPr>
        <p:spPr>
          <a:xfrm>
            <a:off x="11330665" y="6251679"/>
            <a:ext cx="731600" cy="524800"/>
          </a:xfrm>
          <a:prstGeom prst="rect">
            <a:avLst/>
          </a:prstGeom>
        </p:spPr>
        <p:txBody>
          <a:bodyPr wrap="square"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431390980"/>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04400" y="548767"/>
            <a:ext cx="11360800" cy="852800"/>
          </a:xfrm>
          <a:prstGeom prst="rect">
            <a:avLst/>
          </a:prstGeom>
        </p:spPr>
        <p:txBody>
          <a:bodyPr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Shape 38"/>
          <p:cNvSpPr txBox="1">
            <a:spLocks noGrp="1"/>
          </p:cNvSpPr>
          <p:nvPr>
            <p:ph type="sldNum" idx="12"/>
          </p:nvPr>
        </p:nvSpPr>
        <p:spPr>
          <a:xfrm>
            <a:off x="11330665" y="6251679"/>
            <a:ext cx="731600" cy="524800"/>
          </a:xfrm>
          <a:prstGeom prst="rect">
            <a:avLst/>
          </a:prstGeom>
        </p:spPr>
        <p:txBody>
          <a:bodyPr wrap="square"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1281914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566931" y="554200"/>
            <a:ext cx="2444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426000" y="1248800"/>
            <a:ext cx="3744000" cy="1007600"/>
          </a:xfrm>
          <a:prstGeom prst="rect">
            <a:avLst/>
          </a:prstGeom>
        </p:spPr>
        <p:txBody>
          <a:bodyPr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2" name="Shape 42"/>
          <p:cNvSpPr txBox="1">
            <a:spLocks noGrp="1"/>
          </p:cNvSpPr>
          <p:nvPr>
            <p:ph type="body" idx="1"/>
          </p:nvPr>
        </p:nvSpPr>
        <p:spPr>
          <a:xfrm>
            <a:off x="426000" y="2462405"/>
            <a:ext cx="3744000" cy="3741600"/>
          </a:xfrm>
          <a:prstGeom prst="rect">
            <a:avLst/>
          </a:prstGeom>
        </p:spPr>
        <p:txBody>
          <a:bodyPr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3" name="Shape 43"/>
          <p:cNvSpPr txBox="1">
            <a:spLocks noGrp="1"/>
          </p:cNvSpPr>
          <p:nvPr>
            <p:ph type="sldNum" idx="12"/>
          </p:nvPr>
        </p:nvSpPr>
        <p:spPr>
          <a:xfrm>
            <a:off x="11330665" y="6251679"/>
            <a:ext cx="731600" cy="524800"/>
          </a:xfrm>
          <a:prstGeom prst="rect">
            <a:avLst/>
          </a:prstGeom>
        </p:spPr>
        <p:txBody>
          <a:bodyPr wrap="square"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953346025"/>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566931" y="554200"/>
            <a:ext cx="2444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377471" y="949521"/>
            <a:ext cx="8325600" cy="5114000"/>
          </a:xfrm>
          <a:prstGeom prst="rect">
            <a:avLst/>
          </a:prstGeom>
        </p:spPr>
        <p:txBody>
          <a:bodyPr wrap="square" lIns="91425" tIns="91425" rIns="91425" bIns="91425" anchor="ctr" anchorCtr="0"/>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47" name="Shape 47"/>
          <p:cNvSpPr txBox="1">
            <a:spLocks noGrp="1"/>
          </p:cNvSpPr>
          <p:nvPr>
            <p:ph type="sldNum" idx="12"/>
          </p:nvPr>
        </p:nvSpPr>
        <p:spPr>
          <a:xfrm>
            <a:off x="11330665" y="6251679"/>
            <a:ext cx="731600" cy="524800"/>
          </a:xfrm>
          <a:prstGeom prst="rect">
            <a:avLst/>
          </a:prstGeom>
        </p:spPr>
        <p:txBody>
          <a:bodyPr wrap="square" lIns="91425" tIns="91425" rIns="91425" bIns="91425" anchor="ctr" anchorCtr="0">
            <a:noAutofit/>
          </a:bodyPr>
          <a:lstStyle/>
          <a:p>
            <a:fld id="{00000000-1234-1234-1234-123412341234}" type="slidenum">
              <a:rPr lang="en-GB" smtClean="0">
                <a:solidFill>
                  <a:schemeClr val="lt1"/>
                </a:solidFill>
              </a:rPr>
              <a:pPr/>
              <a:t>‹#›</a:t>
            </a:fld>
            <a:endParaRPr lang="en-GB">
              <a:solidFill>
                <a:schemeClr val="lt1"/>
              </a:solidFill>
            </a:endParaRPr>
          </a:p>
        </p:txBody>
      </p:sp>
    </p:spTree>
    <p:extLst>
      <p:ext uri="{BB962C8B-B14F-4D97-AF65-F5344CB8AC3E}">
        <p14:creationId xmlns:p14="http://schemas.microsoft.com/office/powerpoint/2010/main" val="169452960"/>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6096000" y="167"/>
            <a:ext cx="6096000" cy="6858000"/>
          </a:xfrm>
          <a:prstGeom prst="rect">
            <a:avLst/>
          </a:prstGeom>
          <a:solidFill>
            <a:schemeClr val="dk1"/>
          </a:solidFill>
          <a:ln>
            <a:noFill/>
          </a:ln>
        </p:spPr>
        <p:txBody>
          <a:bodyPr wrap="square" lIns="121900" tIns="121900" rIns="121900" bIns="121900" anchor="ctr" anchorCtr="0">
            <a:noAutofit/>
          </a:bodyPr>
          <a:lstStyle/>
          <a:p>
            <a:pPr marL="0" lvl="0" indent="0">
              <a:spcBef>
                <a:spcPts val="0"/>
              </a:spcBef>
              <a:spcAft>
                <a:spcPts val="0"/>
              </a:spcAft>
              <a:buNone/>
            </a:pPr>
            <a:endParaRPr sz="2400"/>
          </a:p>
        </p:txBody>
      </p:sp>
      <p:cxnSp>
        <p:nvCxnSpPr>
          <p:cNvPr id="50" name="Shape 50"/>
          <p:cNvCxnSpPr/>
          <p:nvPr/>
        </p:nvCxnSpPr>
        <p:spPr>
          <a:xfrm>
            <a:off x="6706233" y="5994000"/>
            <a:ext cx="6244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354000" y="1863133"/>
            <a:ext cx="5393600" cy="1757600"/>
          </a:xfrm>
          <a:prstGeom prst="rect">
            <a:avLst/>
          </a:prstGeom>
        </p:spPr>
        <p:txBody>
          <a:bodyPr wrap="square" lIns="91425" tIns="91425" rIns="91425" bIns="91425" anchor="b" anchorCtr="0"/>
          <a:lstStyle>
            <a:lvl1pPr lvl="0" algn="ctr">
              <a:spcBef>
                <a:spcPts val="0"/>
              </a:spcBef>
              <a:spcAft>
                <a:spcPts val="0"/>
              </a:spcAft>
              <a:buClr>
                <a:schemeClr val="dk1"/>
              </a:buClr>
              <a:buSzPts val="3600"/>
              <a:buNone/>
              <a:defRPr sz="4800">
                <a:solidFill>
                  <a:schemeClr val="dk1"/>
                </a:solidFill>
              </a:defRPr>
            </a:lvl1pPr>
            <a:lvl2pPr lvl="1" algn="ctr">
              <a:spcBef>
                <a:spcPts val="0"/>
              </a:spcBef>
              <a:spcAft>
                <a:spcPts val="0"/>
              </a:spcAft>
              <a:buClr>
                <a:schemeClr val="dk1"/>
              </a:buClr>
              <a:buSzPts val="3600"/>
              <a:buNone/>
              <a:defRPr sz="4800">
                <a:solidFill>
                  <a:schemeClr val="dk1"/>
                </a:solidFill>
              </a:defRPr>
            </a:lvl2pPr>
            <a:lvl3pPr lvl="2" algn="ctr">
              <a:spcBef>
                <a:spcPts val="0"/>
              </a:spcBef>
              <a:spcAft>
                <a:spcPts val="0"/>
              </a:spcAft>
              <a:buClr>
                <a:schemeClr val="dk1"/>
              </a:buClr>
              <a:buSzPts val="3600"/>
              <a:buNone/>
              <a:defRPr sz="4800">
                <a:solidFill>
                  <a:schemeClr val="dk1"/>
                </a:solidFill>
              </a:defRPr>
            </a:lvl3pPr>
            <a:lvl4pPr lvl="3" algn="ctr">
              <a:spcBef>
                <a:spcPts val="0"/>
              </a:spcBef>
              <a:spcAft>
                <a:spcPts val="0"/>
              </a:spcAft>
              <a:buClr>
                <a:schemeClr val="dk1"/>
              </a:buClr>
              <a:buSzPts val="3600"/>
              <a:buNone/>
              <a:defRPr sz="4800">
                <a:solidFill>
                  <a:schemeClr val="dk1"/>
                </a:solidFill>
              </a:defRPr>
            </a:lvl4pPr>
            <a:lvl5pPr lvl="4" algn="ctr">
              <a:spcBef>
                <a:spcPts val="0"/>
              </a:spcBef>
              <a:spcAft>
                <a:spcPts val="0"/>
              </a:spcAft>
              <a:buClr>
                <a:schemeClr val="dk1"/>
              </a:buClr>
              <a:buSzPts val="3600"/>
              <a:buNone/>
              <a:defRPr sz="4800">
                <a:solidFill>
                  <a:schemeClr val="dk1"/>
                </a:solidFill>
              </a:defRPr>
            </a:lvl5pPr>
            <a:lvl6pPr lvl="5" algn="ctr">
              <a:spcBef>
                <a:spcPts val="0"/>
              </a:spcBef>
              <a:spcAft>
                <a:spcPts val="0"/>
              </a:spcAft>
              <a:buClr>
                <a:schemeClr val="dk1"/>
              </a:buClr>
              <a:buSzPts val="3600"/>
              <a:buNone/>
              <a:defRPr sz="4800">
                <a:solidFill>
                  <a:schemeClr val="dk1"/>
                </a:solidFill>
              </a:defRPr>
            </a:lvl6pPr>
            <a:lvl7pPr lvl="6" algn="ctr">
              <a:spcBef>
                <a:spcPts val="0"/>
              </a:spcBef>
              <a:spcAft>
                <a:spcPts val="0"/>
              </a:spcAft>
              <a:buClr>
                <a:schemeClr val="dk1"/>
              </a:buClr>
              <a:buSzPts val="3600"/>
              <a:buNone/>
              <a:defRPr sz="4800">
                <a:solidFill>
                  <a:schemeClr val="dk1"/>
                </a:solidFill>
              </a:defRPr>
            </a:lvl7pPr>
            <a:lvl8pPr lvl="7" algn="ctr">
              <a:spcBef>
                <a:spcPts val="0"/>
              </a:spcBef>
              <a:spcAft>
                <a:spcPts val="0"/>
              </a:spcAft>
              <a:buClr>
                <a:schemeClr val="dk1"/>
              </a:buClr>
              <a:buSzPts val="3600"/>
              <a:buNone/>
              <a:defRPr sz="4800">
                <a:solidFill>
                  <a:schemeClr val="dk1"/>
                </a:solidFill>
              </a:defRPr>
            </a:lvl8pPr>
            <a:lvl9pPr lvl="8" algn="ctr">
              <a:spcBef>
                <a:spcPts val="0"/>
              </a:spcBef>
              <a:spcAft>
                <a:spcPts val="0"/>
              </a:spcAft>
              <a:buClr>
                <a:schemeClr val="dk1"/>
              </a:buClr>
              <a:buSzPts val="3600"/>
              <a:buNone/>
              <a:defRPr sz="4800">
                <a:solidFill>
                  <a:schemeClr val="dk1"/>
                </a:solidFill>
              </a:defRPr>
            </a:lvl9pPr>
          </a:lstStyle>
          <a:p>
            <a:endParaRPr/>
          </a:p>
        </p:txBody>
      </p:sp>
      <p:sp>
        <p:nvSpPr>
          <p:cNvPr id="52" name="Shape 52"/>
          <p:cNvSpPr txBox="1">
            <a:spLocks noGrp="1"/>
          </p:cNvSpPr>
          <p:nvPr>
            <p:ph type="subTitle" idx="1"/>
          </p:nvPr>
        </p:nvSpPr>
        <p:spPr>
          <a:xfrm>
            <a:off x="354000" y="3647161"/>
            <a:ext cx="5393600" cy="17940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3" name="Shape 53"/>
          <p:cNvSpPr txBox="1">
            <a:spLocks noGrp="1"/>
          </p:cNvSpPr>
          <p:nvPr>
            <p:ph type="body" idx="2"/>
          </p:nvPr>
        </p:nvSpPr>
        <p:spPr>
          <a:xfrm>
            <a:off x="6586000" y="965600"/>
            <a:ext cx="5116000" cy="4926800"/>
          </a:xfrm>
          <a:prstGeom prst="rect">
            <a:avLst/>
          </a:prstGeom>
        </p:spPr>
        <p:txBody>
          <a:bodyPr wrap="square" lIns="91425" tIns="91425" rIns="91425" bIns="91425" anchor="ctr" anchorCtr="0"/>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4" name="Shape 54"/>
          <p:cNvSpPr txBox="1">
            <a:spLocks noGrp="1"/>
          </p:cNvSpPr>
          <p:nvPr>
            <p:ph type="sldNum" idx="12"/>
          </p:nvPr>
        </p:nvSpPr>
        <p:spPr>
          <a:xfrm>
            <a:off x="11330665" y="6251679"/>
            <a:ext cx="731600" cy="524800"/>
          </a:xfrm>
          <a:prstGeom prst="rect">
            <a:avLst/>
          </a:prstGeom>
        </p:spPr>
        <p:txBody>
          <a:bodyPr wrap="square" lIns="91425" tIns="91425" rIns="91425" bIns="91425" anchor="ctr" anchorCtr="0">
            <a:noAutofit/>
          </a:bodyPr>
          <a:lstStyle/>
          <a:p>
            <a:fld id="{00000000-1234-1234-1234-123412341234}" type="slidenum">
              <a:rPr lang="en-GB" smtClean="0">
                <a:solidFill>
                  <a:schemeClr val="lt1"/>
                </a:solidFill>
              </a:rPr>
              <a:pPr/>
              <a:t>‹#›</a:t>
            </a:fld>
            <a:endParaRPr lang="en-GB">
              <a:solidFill>
                <a:schemeClr val="lt1"/>
              </a:solidFill>
            </a:endParaRPr>
          </a:p>
        </p:txBody>
      </p:sp>
    </p:spTree>
    <p:extLst>
      <p:ext uri="{BB962C8B-B14F-4D97-AF65-F5344CB8AC3E}">
        <p14:creationId xmlns:p14="http://schemas.microsoft.com/office/powerpoint/2010/main" val="626384069"/>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566933" y="6320000"/>
            <a:ext cx="11062400"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566931" y="554200"/>
            <a:ext cx="244400"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437356" y="5634700"/>
            <a:ext cx="11184800" cy="524800"/>
          </a:xfrm>
          <a:prstGeom prst="rect">
            <a:avLst/>
          </a:prstGeom>
        </p:spPr>
        <p:txBody>
          <a:bodyPr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59" name="Shape 59"/>
          <p:cNvSpPr txBox="1">
            <a:spLocks noGrp="1"/>
          </p:cNvSpPr>
          <p:nvPr>
            <p:ph type="sldNum" idx="12"/>
          </p:nvPr>
        </p:nvSpPr>
        <p:spPr>
          <a:xfrm>
            <a:off x="11330665" y="6251679"/>
            <a:ext cx="731600" cy="524800"/>
          </a:xfrm>
          <a:prstGeom prst="rect">
            <a:avLst/>
          </a:prstGeom>
        </p:spPr>
        <p:txBody>
          <a:bodyPr wrap="square"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52498567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200333" y="767933"/>
            <a:ext cx="8428800" cy="847200"/>
          </a:xfrm>
          <a:prstGeom prst="rect">
            <a:avLst/>
          </a:prstGeom>
          <a:noFill/>
          <a:ln>
            <a:noFill/>
          </a:ln>
        </p:spPr>
        <p:txBody>
          <a:bodyPr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3213483" y="2127701"/>
            <a:ext cx="8428800" cy="4003200"/>
          </a:xfrm>
          <a:prstGeom prst="rect">
            <a:avLst/>
          </a:prstGeom>
          <a:noFill/>
          <a:ln>
            <a:noFill/>
          </a:ln>
        </p:spPr>
        <p:txBody>
          <a:bodyPr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11330665" y="6251679"/>
            <a:ext cx="731600" cy="524800"/>
          </a:xfrm>
          <a:prstGeom prst="rect">
            <a:avLst/>
          </a:prstGeom>
          <a:noFill/>
          <a:ln>
            <a:noFill/>
          </a:ln>
        </p:spPr>
        <p:txBody>
          <a:bodyPr wrap="square" lIns="91425" tIns="91425" rIns="91425" bIns="91425" anchor="ctr" anchorCtr="0">
            <a:noAutofit/>
          </a:bodyPr>
          <a:lstStyle/>
          <a:p>
            <a:pPr algn="r"/>
            <a:fld id="{00000000-1234-1234-1234-123412341234}" type="slidenum">
              <a:rPr lang="en-GB" sz="1333" smtClean="0">
                <a:solidFill>
                  <a:schemeClr val="dk2"/>
                </a:solidFill>
                <a:latin typeface="Lato"/>
                <a:ea typeface="Lato"/>
                <a:cs typeface="Lato"/>
                <a:sym typeface="Lato"/>
              </a:rPr>
              <a:pPr algn="r"/>
              <a:t>‹#›</a:t>
            </a:fld>
            <a:endParaRPr lang="en-GB" sz="1333">
              <a:solidFill>
                <a:schemeClr val="dk2"/>
              </a:solidFill>
              <a:latin typeface="Lato"/>
              <a:ea typeface="Lato"/>
              <a:cs typeface="Lato"/>
              <a:sym typeface="Lato"/>
            </a:endParaRPr>
          </a:p>
        </p:txBody>
      </p:sp>
    </p:spTree>
    <p:extLst>
      <p:ext uri="{BB962C8B-B14F-4D97-AF65-F5344CB8AC3E}">
        <p14:creationId xmlns:p14="http://schemas.microsoft.com/office/powerpoint/2010/main" val="161689870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5014400" y="1207967"/>
            <a:ext cx="6116800" cy="1846000"/>
          </a:xfrm>
          <a:prstGeom prst="rect">
            <a:avLst/>
          </a:prstGeom>
        </p:spPr>
        <p:txBody>
          <a:bodyPr wrap="square" lIns="121900" tIns="121900" rIns="121900" bIns="121900" anchor="t" anchorCtr="0">
            <a:noAutofit/>
          </a:bodyPr>
          <a:lstStyle/>
          <a:p>
            <a:pPr algn="ctr"/>
            <a:r>
              <a:rPr lang="en-GB" sz="8000" dirty="0"/>
              <a:t>Advanced (Slicing)</a:t>
            </a:r>
            <a:endParaRPr sz="6000" dirty="0"/>
          </a:p>
          <a:p>
            <a:pPr>
              <a:buClr>
                <a:schemeClr val="dk2"/>
              </a:buClr>
              <a:buSzPts val="1100"/>
            </a:pPr>
            <a:endParaRPr sz="6000" dirty="0"/>
          </a:p>
        </p:txBody>
      </p:sp>
      <p:sp>
        <p:nvSpPr>
          <p:cNvPr id="74" name="Shape 74"/>
          <p:cNvSpPr txBox="1"/>
          <p:nvPr/>
        </p:nvSpPr>
        <p:spPr>
          <a:xfrm>
            <a:off x="5496600" y="3621729"/>
            <a:ext cx="6116800" cy="1763200"/>
          </a:xfrm>
          <a:prstGeom prst="rect">
            <a:avLst/>
          </a:prstGeom>
          <a:noFill/>
          <a:ln>
            <a:noFill/>
          </a:ln>
        </p:spPr>
        <p:txBody>
          <a:bodyPr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GB" sz="8000" b="1" i="0" u="none" strike="noStrike" kern="0" cap="none" spc="0" normalizeH="0" baseline="0" noProof="0" dirty="0">
                <a:ln>
                  <a:noFill/>
                </a:ln>
                <a:solidFill>
                  <a:srgbClr val="FFFFFF"/>
                </a:solidFill>
                <a:effectLst/>
                <a:uLnTx/>
                <a:uFillTx/>
                <a:latin typeface="Raleway"/>
                <a:ea typeface="Raleway"/>
                <a:cs typeface="Raleway"/>
                <a:sym typeface="Raleway"/>
              </a:rPr>
              <a:t>3D Printing</a:t>
            </a:r>
            <a:endParaRPr kumimoji="0" sz="8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 name="Shape 75"/>
          <p:cNvSpPr txBox="1"/>
          <p:nvPr/>
        </p:nvSpPr>
        <p:spPr>
          <a:xfrm>
            <a:off x="5978800" y="5570200"/>
            <a:ext cx="5152400" cy="716400"/>
          </a:xfrm>
          <a:prstGeom prst="rect">
            <a:avLst/>
          </a:prstGeom>
          <a:noFill/>
          <a:ln>
            <a:noFill/>
          </a:ln>
        </p:spPr>
        <p:txBody>
          <a:bodyPr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rgbClr val="000000"/>
                </a:solidFill>
                <a:effectLst/>
                <a:uLnTx/>
                <a:uFillTx/>
                <a:latin typeface="Arial"/>
                <a:ea typeface="+mn-ea"/>
                <a:cs typeface="Arial"/>
                <a:sym typeface="Arial"/>
              </a:rPr>
              <a:t>Presented by Makerspace</a:t>
            </a: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6" name="Shape 76" descr="CEED Picture.jpg"/>
          <p:cNvPicPr preferRelativeResize="0"/>
          <p:nvPr/>
        </p:nvPicPr>
        <p:blipFill rotWithShape="1">
          <a:blip r:embed="rId3">
            <a:alphaModFix/>
          </a:blip>
          <a:srcRect l="37636" r="37323" b="83723"/>
          <a:stretch/>
        </p:blipFill>
        <p:spPr>
          <a:xfrm>
            <a:off x="825701" y="91734"/>
            <a:ext cx="2683568" cy="1116233"/>
          </a:xfrm>
          <a:prstGeom prst="rect">
            <a:avLst/>
          </a:prstGeom>
          <a:noFill/>
          <a:ln>
            <a:noFill/>
          </a:ln>
        </p:spPr>
      </p:pic>
      <p:pic>
        <p:nvPicPr>
          <p:cNvPr id="3" name="Picture 2" descr="A black sign with white text&#10;&#10;Description generated with high confidence">
            <a:extLst>
              <a:ext uri="{FF2B5EF4-FFF2-40B4-BE49-F238E27FC236}">
                <a16:creationId xmlns:a16="http://schemas.microsoft.com/office/drawing/2014/main" id="{EE5268B0-04DD-490E-8C4F-610EB9757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00" y="1892233"/>
            <a:ext cx="4323740" cy="3458992"/>
          </a:xfrm>
          <a:prstGeom prst="rect">
            <a:avLst/>
          </a:prstGeom>
        </p:spPr>
      </p:pic>
    </p:spTree>
    <p:extLst>
      <p:ext uri="{BB962C8B-B14F-4D97-AF65-F5344CB8AC3E}">
        <p14:creationId xmlns:p14="http://schemas.microsoft.com/office/powerpoint/2010/main" val="2755504663"/>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22776-61BE-4545-A5A7-1B5DED48E43B}"/>
              </a:ext>
            </a:extLst>
          </p:cNvPr>
          <p:cNvSpPr>
            <a:spLocks noGrp="1"/>
          </p:cNvSpPr>
          <p:nvPr>
            <p:ph type="title"/>
          </p:nvPr>
        </p:nvSpPr>
        <p:spPr>
          <a:xfrm>
            <a:off x="564800" y="554542"/>
            <a:ext cx="11062400" cy="2056000"/>
          </a:xfrm>
        </p:spPr>
        <p:txBody>
          <a:bodyPr/>
          <a:lstStyle/>
          <a:p>
            <a:r>
              <a:rPr lang="en-CA" dirty="0"/>
              <a:t>Orientation of Objects for 3D Printing</a:t>
            </a:r>
          </a:p>
        </p:txBody>
      </p:sp>
      <p:sp>
        <p:nvSpPr>
          <p:cNvPr id="3" name="TextBox 2">
            <a:extLst>
              <a:ext uri="{FF2B5EF4-FFF2-40B4-BE49-F238E27FC236}">
                <a16:creationId xmlns:a16="http://schemas.microsoft.com/office/drawing/2014/main" id="{428DFD5A-335D-4EDC-97AB-5BB17220B24E}"/>
              </a:ext>
            </a:extLst>
          </p:cNvPr>
          <p:cNvSpPr txBox="1"/>
          <p:nvPr/>
        </p:nvSpPr>
        <p:spPr>
          <a:xfrm>
            <a:off x="553793" y="2704563"/>
            <a:ext cx="6400799" cy="3139321"/>
          </a:xfrm>
          <a:prstGeom prst="rect">
            <a:avLst/>
          </a:prstGeom>
          <a:noFill/>
        </p:spPr>
        <p:txBody>
          <a:bodyPr wrap="square" rtlCol="0">
            <a:spAutoFit/>
          </a:bodyPr>
          <a:lstStyle/>
          <a:p>
            <a:r>
              <a:rPr lang="en-CA" dirty="0">
                <a:solidFill>
                  <a:schemeClr val="bg2"/>
                </a:solidFill>
              </a:rPr>
              <a:t>The way in which we place object to be printed can effect how long they take to print</a:t>
            </a:r>
          </a:p>
          <a:p>
            <a:pPr marL="285750" indent="-285750">
              <a:buFont typeface="Arial" panose="020B0604020202020204" pitchFamily="34" charset="0"/>
              <a:buChar char="•"/>
            </a:pPr>
            <a:r>
              <a:rPr lang="en-CA" dirty="0">
                <a:solidFill>
                  <a:schemeClr val="bg2"/>
                </a:solidFill>
              </a:rPr>
              <a:t>Printing with support structures will require longer print time as more material is being used</a:t>
            </a:r>
          </a:p>
          <a:p>
            <a:pPr marL="742950" lvl="1" indent="-285750">
              <a:buFont typeface="Arial" panose="020B0604020202020204" pitchFamily="34" charset="0"/>
              <a:buChar char="•"/>
            </a:pPr>
            <a:r>
              <a:rPr lang="en-CA" dirty="0">
                <a:solidFill>
                  <a:schemeClr val="bg2"/>
                </a:solidFill>
              </a:rPr>
              <a:t>Support Structure areas can be detected in Cura by </a:t>
            </a:r>
            <a:r>
              <a:rPr lang="en-CA" b="1" dirty="0">
                <a:solidFill>
                  <a:schemeClr val="bg2"/>
                </a:solidFill>
              </a:rPr>
              <a:t>red surface area</a:t>
            </a:r>
            <a:r>
              <a:rPr lang="en-CA" dirty="0">
                <a:solidFill>
                  <a:schemeClr val="bg2"/>
                </a:solidFill>
              </a:rPr>
              <a:t> indicators</a:t>
            </a:r>
          </a:p>
          <a:p>
            <a:pPr marL="742950" lvl="1" indent="-285750">
              <a:buFont typeface="Arial" panose="020B0604020202020204" pitchFamily="34" charset="0"/>
              <a:buChar char="•"/>
            </a:pPr>
            <a:r>
              <a:rPr lang="en-CA" dirty="0">
                <a:solidFill>
                  <a:schemeClr val="bg2"/>
                </a:solidFill>
              </a:rPr>
              <a:t>Can also be accessed from </a:t>
            </a:r>
            <a:r>
              <a:rPr lang="en-CA" b="1" dirty="0">
                <a:solidFill>
                  <a:schemeClr val="bg2"/>
                </a:solidFill>
              </a:rPr>
              <a:t>layer view mode</a:t>
            </a:r>
          </a:p>
          <a:p>
            <a:endParaRPr lang="en-CA" dirty="0">
              <a:solidFill>
                <a:schemeClr val="bg2"/>
              </a:solidFill>
            </a:endParaRPr>
          </a:p>
          <a:p>
            <a:r>
              <a:rPr lang="en-CA" dirty="0">
                <a:solidFill>
                  <a:schemeClr val="bg2"/>
                </a:solidFill>
              </a:rPr>
              <a:t>For best results place your object in a way the requires little to no support structures, as well as placing details face up in perspective to print bed </a:t>
            </a:r>
          </a:p>
        </p:txBody>
      </p:sp>
      <p:pic>
        <p:nvPicPr>
          <p:cNvPr id="5" name="Picture 4">
            <a:extLst>
              <a:ext uri="{FF2B5EF4-FFF2-40B4-BE49-F238E27FC236}">
                <a16:creationId xmlns:a16="http://schemas.microsoft.com/office/drawing/2014/main" id="{3B474B7E-C83F-4BE5-BF11-B6D30134852D}"/>
              </a:ext>
            </a:extLst>
          </p:cNvPr>
          <p:cNvPicPr>
            <a:picLocks noChangeAspect="1"/>
          </p:cNvPicPr>
          <p:nvPr/>
        </p:nvPicPr>
        <p:blipFill rotWithShape="1">
          <a:blip r:embed="rId2">
            <a:extLst>
              <a:ext uri="{28A0092B-C50C-407E-A947-70E740481C1C}">
                <a14:useLocalDpi xmlns:a14="http://schemas.microsoft.com/office/drawing/2010/main" val="0"/>
              </a:ext>
            </a:extLst>
          </a:blip>
          <a:srcRect r="45881"/>
          <a:stretch/>
        </p:blipFill>
        <p:spPr>
          <a:xfrm>
            <a:off x="9822473" y="3027633"/>
            <a:ext cx="2225452" cy="2439652"/>
          </a:xfrm>
          <a:prstGeom prst="rect">
            <a:avLst/>
          </a:prstGeom>
        </p:spPr>
      </p:pic>
      <p:pic>
        <p:nvPicPr>
          <p:cNvPr id="7" name="Picture 6" descr="A close up of a logo&#10;&#10;Description generated with high confidence">
            <a:extLst>
              <a:ext uri="{FF2B5EF4-FFF2-40B4-BE49-F238E27FC236}">
                <a16:creationId xmlns:a16="http://schemas.microsoft.com/office/drawing/2014/main" id="{8A12F9A8-BE19-4066-B3AA-99820C092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592" y="2866200"/>
            <a:ext cx="2752926" cy="2762518"/>
          </a:xfrm>
          <a:prstGeom prst="rect">
            <a:avLst/>
          </a:prstGeom>
        </p:spPr>
      </p:pic>
    </p:spTree>
    <p:extLst>
      <p:ext uri="{BB962C8B-B14F-4D97-AF65-F5344CB8AC3E}">
        <p14:creationId xmlns:p14="http://schemas.microsoft.com/office/powerpoint/2010/main" val="1645161310"/>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78E6-EE0D-4B88-9824-A4B3121C7A90}"/>
              </a:ext>
            </a:extLst>
          </p:cNvPr>
          <p:cNvSpPr>
            <a:spLocks noGrp="1"/>
          </p:cNvSpPr>
          <p:nvPr>
            <p:ph type="title"/>
          </p:nvPr>
        </p:nvSpPr>
        <p:spPr>
          <a:xfrm>
            <a:off x="178651" y="193933"/>
            <a:ext cx="11834697" cy="2056000"/>
          </a:xfrm>
        </p:spPr>
        <p:txBody>
          <a:bodyPr/>
          <a:lstStyle/>
          <a:p>
            <a:r>
              <a:rPr lang="en-CA" dirty="0"/>
              <a:t>Which Orientation is the best?</a:t>
            </a:r>
          </a:p>
        </p:txBody>
      </p:sp>
      <p:pic>
        <p:nvPicPr>
          <p:cNvPr id="4" name="Picture 3" descr="A picture containing LEGO&#10;&#10;Description generated with high confidence">
            <a:extLst>
              <a:ext uri="{FF2B5EF4-FFF2-40B4-BE49-F238E27FC236}">
                <a16:creationId xmlns:a16="http://schemas.microsoft.com/office/drawing/2014/main" id="{1FD2B75C-3813-4BD0-A65F-DC161AF84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861" y="3608523"/>
            <a:ext cx="3820058" cy="2657846"/>
          </a:xfrm>
          <a:prstGeom prst="rect">
            <a:avLst/>
          </a:prstGeom>
        </p:spPr>
      </p:pic>
      <p:pic>
        <p:nvPicPr>
          <p:cNvPr id="6" name="Picture 5">
            <a:extLst>
              <a:ext uri="{FF2B5EF4-FFF2-40B4-BE49-F238E27FC236}">
                <a16:creationId xmlns:a16="http://schemas.microsoft.com/office/drawing/2014/main" id="{6A6CE8E0-DD3E-47CA-858C-2342C5FE6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07" y="1904004"/>
            <a:ext cx="3667637" cy="2114845"/>
          </a:xfrm>
          <a:prstGeom prst="rect">
            <a:avLst/>
          </a:prstGeom>
        </p:spPr>
      </p:pic>
      <p:pic>
        <p:nvPicPr>
          <p:cNvPr id="8" name="Picture 7" descr="A screenshot of a cell phone&#10;&#10;Description generated with high confidence">
            <a:extLst>
              <a:ext uri="{FF2B5EF4-FFF2-40B4-BE49-F238E27FC236}">
                <a16:creationId xmlns:a16="http://schemas.microsoft.com/office/drawing/2014/main" id="{93C48400-2A55-4563-8729-BBB30656F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636" y="1818267"/>
            <a:ext cx="3715268" cy="2200582"/>
          </a:xfrm>
          <a:prstGeom prst="rect">
            <a:avLst/>
          </a:prstGeom>
        </p:spPr>
      </p:pic>
      <p:sp>
        <p:nvSpPr>
          <p:cNvPr id="9" name="TextBox 8">
            <a:extLst>
              <a:ext uri="{FF2B5EF4-FFF2-40B4-BE49-F238E27FC236}">
                <a16:creationId xmlns:a16="http://schemas.microsoft.com/office/drawing/2014/main" id="{D09609F6-DD6D-4403-933C-8B9EDD915DC8}"/>
              </a:ext>
            </a:extLst>
          </p:cNvPr>
          <p:cNvSpPr txBox="1"/>
          <p:nvPr/>
        </p:nvSpPr>
        <p:spPr>
          <a:xfrm>
            <a:off x="398507" y="4224270"/>
            <a:ext cx="3426518" cy="1754326"/>
          </a:xfrm>
          <a:prstGeom prst="rect">
            <a:avLst/>
          </a:prstGeom>
          <a:noFill/>
        </p:spPr>
        <p:txBody>
          <a:bodyPr wrap="square" rtlCol="0">
            <a:spAutoFit/>
          </a:bodyPr>
          <a:lstStyle/>
          <a:p>
            <a:r>
              <a:rPr lang="en-CA" dirty="0">
                <a:solidFill>
                  <a:schemeClr val="bg2"/>
                </a:solidFill>
              </a:rPr>
              <a:t>This orientation eliminates all support structures:</a:t>
            </a:r>
          </a:p>
          <a:p>
            <a:pPr marL="285750" indent="-285750">
              <a:buFont typeface="Arial" panose="020B0604020202020204" pitchFamily="34" charset="0"/>
              <a:buChar char="•"/>
            </a:pPr>
            <a:r>
              <a:rPr lang="en-CA" dirty="0">
                <a:solidFill>
                  <a:schemeClr val="bg2"/>
                </a:solidFill>
              </a:rPr>
              <a:t>all details are facing upwards</a:t>
            </a:r>
          </a:p>
          <a:p>
            <a:pPr marL="285750" indent="-285750">
              <a:buFont typeface="Arial" panose="020B0604020202020204" pitchFamily="34" charset="0"/>
              <a:buChar char="•"/>
            </a:pPr>
            <a:r>
              <a:rPr lang="en-CA" dirty="0">
                <a:solidFill>
                  <a:schemeClr val="bg2"/>
                </a:solidFill>
              </a:rPr>
              <a:t>equates to shortest print time</a:t>
            </a:r>
          </a:p>
          <a:p>
            <a:pPr marL="285750" indent="-285750">
              <a:buFont typeface="Arial" panose="020B0604020202020204" pitchFamily="34" charset="0"/>
              <a:buChar char="•"/>
            </a:pPr>
            <a:r>
              <a:rPr lang="en-CA" dirty="0">
                <a:solidFill>
                  <a:schemeClr val="bg2"/>
                </a:solidFill>
              </a:rPr>
              <a:t>simplest path to take for the printer </a:t>
            </a:r>
          </a:p>
        </p:txBody>
      </p:sp>
      <p:sp>
        <p:nvSpPr>
          <p:cNvPr id="10" name="TextBox 9">
            <a:extLst>
              <a:ext uri="{FF2B5EF4-FFF2-40B4-BE49-F238E27FC236}">
                <a16:creationId xmlns:a16="http://schemas.microsoft.com/office/drawing/2014/main" id="{8C1C80A3-F3A1-4023-A30E-7D742EE80967}"/>
              </a:ext>
            </a:extLst>
          </p:cNvPr>
          <p:cNvSpPr txBox="1"/>
          <p:nvPr/>
        </p:nvSpPr>
        <p:spPr>
          <a:xfrm>
            <a:off x="4066144" y="1818267"/>
            <a:ext cx="4059714" cy="1754326"/>
          </a:xfrm>
          <a:prstGeom prst="rect">
            <a:avLst/>
          </a:prstGeom>
          <a:noFill/>
        </p:spPr>
        <p:txBody>
          <a:bodyPr wrap="square" rtlCol="0">
            <a:spAutoFit/>
          </a:bodyPr>
          <a:lstStyle/>
          <a:p>
            <a:r>
              <a:rPr lang="en-CA" dirty="0">
                <a:solidFill>
                  <a:schemeClr val="bg2"/>
                </a:solidFill>
              </a:rPr>
              <a:t>This orientation has the object on it’s side:</a:t>
            </a:r>
          </a:p>
          <a:p>
            <a:pPr marL="285750" indent="-285750">
              <a:buFont typeface="Arial" panose="020B0604020202020204" pitchFamily="34" charset="0"/>
              <a:buChar char="•"/>
            </a:pPr>
            <a:r>
              <a:rPr lang="en-CA" dirty="0">
                <a:solidFill>
                  <a:schemeClr val="bg2"/>
                </a:solidFill>
              </a:rPr>
              <a:t>requiring some support structure</a:t>
            </a:r>
          </a:p>
          <a:p>
            <a:pPr marL="285750" indent="-285750">
              <a:buFont typeface="Arial" panose="020B0604020202020204" pitchFamily="34" charset="0"/>
              <a:buChar char="•"/>
            </a:pPr>
            <a:r>
              <a:rPr lang="en-CA" dirty="0">
                <a:solidFill>
                  <a:schemeClr val="bg2"/>
                </a:solidFill>
              </a:rPr>
              <a:t>details are now acting as overhangs</a:t>
            </a:r>
          </a:p>
          <a:p>
            <a:pPr marL="285750" indent="-285750">
              <a:buFont typeface="Arial" panose="020B0604020202020204" pitchFamily="34" charset="0"/>
              <a:buChar char="•"/>
            </a:pPr>
            <a:r>
              <a:rPr lang="en-CA" dirty="0">
                <a:solidFill>
                  <a:schemeClr val="bg2"/>
                </a:solidFill>
              </a:rPr>
              <a:t>chance for failure increases</a:t>
            </a:r>
          </a:p>
        </p:txBody>
      </p:sp>
      <p:sp>
        <p:nvSpPr>
          <p:cNvPr id="11" name="TextBox 10">
            <a:extLst>
              <a:ext uri="{FF2B5EF4-FFF2-40B4-BE49-F238E27FC236}">
                <a16:creationId xmlns:a16="http://schemas.microsoft.com/office/drawing/2014/main" id="{66B6380A-1B55-482D-8EE1-31C9A0A7070A}"/>
              </a:ext>
            </a:extLst>
          </p:cNvPr>
          <p:cNvSpPr txBox="1"/>
          <p:nvPr/>
        </p:nvSpPr>
        <p:spPr>
          <a:xfrm>
            <a:off x="8194755" y="4224270"/>
            <a:ext cx="3426518" cy="2031325"/>
          </a:xfrm>
          <a:prstGeom prst="rect">
            <a:avLst/>
          </a:prstGeom>
          <a:noFill/>
        </p:spPr>
        <p:txBody>
          <a:bodyPr wrap="square" rtlCol="0">
            <a:spAutoFit/>
          </a:bodyPr>
          <a:lstStyle/>
          <a:p>
            <a:r>
              <a:rPr lang="en-CA" dirty="0">
                <a:solidFill>
                  <a:schemeClr val="bg2"/>
                </a:solidFill>
              </a:rPr>
              <a:t>This orientation has the object flipped upside down: </a:t>
            </a:r>
          </a:p>
          <a:p>
            <a:pPr marL="285750" indent="-285750">
              <a:buFont typeface="Arial" panose="020B0604020202020204" pitchFamily="34" charset="0"/>
              <a:buChar char="•"/>
            </a:pPr>
            <a:r>
              <a:rPr lang="en-CA" dirty="0">
                <a:solidFill>
                  <a:schemeClr val="bg2"/>
                </a:solidFill>
              </a:rPr>
              <a:t>the internal hollow area is going to require full support</a:t>
            </a:r>
          </a:p>
          <a:p>
            <a:pPr marL="285750" indent="-285750">
              <a:buFont typeface="Arial" panose="020B0604020202020204" pitchFamily="34" charset="0"/>
              <a:buChar char="•"/>
            </a:pPr>
            <a:r>
              <a:rPr lang="en-CA" dirty="0">
                <a:solidFill>
                  <a:schemeClr val="bg2"/>
                </a:solidFill>
              </a:rPr>
              <a:t>all the details will be covered with the support material</a:t>
            </a:r>
          </a:p>
          <a:p>
            <a:pPr marL="285750" indent="-285750">
              <a:buFont typeface="Arial" panose="020B0604020202020204" pitchFamily="34" charset="0"/>
              <a:buChar char="•"/>
            </a:pPr>
            <a:r>
              <a:rPr lang="en-CA" dirty="0">
                <a:solidFill>
                  <a:schemeClr val="bg2"/>
                </a:solidFill>
              </a:rPr>
              <a:t>longest print time </a:t>
            </a:r>
          </a:p>
        </p:txBody>
      </p:sp>
    </p:spTree>
    <p:extLst>
      <p:ext uri="{BB962C8B-B14F-4D97-AF65-F5344CB8AC3E}">
        <p14:creationId xmlns:p14="http://schemas.microsoft.com/office/powerpoint/2010/main" val="39099901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4753-09B0-40FD-BA97-3B7D4025C0C2}"/>
              </a:ext>
            </a:extLst>
          </p:cNvPr>
          <p:cNvSpPr>
            <a:spLocks noGrp="1"/>
          </p:cNvSpPr>
          <p:nvPr>
            <p:ph type="title"/>
          </p:nvPr>
        </p:nvSpPr>
        <p:spPr>
          <a:xfrm>
            <a:off x="564800" y="245450"/>
            <a:ext cx="11062400" cy="2056000"/>
          </a:xfrm>
        </p:spPr>
        <p:txBody>
          <a:bodyPr/>
          <a:lstStyle/>
          <a:p>
            <a:r>
              <a:rPr lang="en-CA" dirty="0"/>
              <a:t>Printer Settings</a:t>
            </a:r>
          </a:p>
        </p:txBody>
      </p:sp>
      <p:sp>
        <p:nvSpPr>
          <p:cNvPr id="3" name="TextBox 2">
            <a:extLst>
              <a:ext uri="{FF2B5EF4-FFF2-40B4-BE49-F238E27FC236}">
                <a16:creationId xmlns:a16="http://schemas.microsoft.com/office/drawing/2014/main" id="{30F0E91D-3190-45BD-B596-621918850C54}"/>
              </a:ext>
            </a:extLst>
          </p:cNvPr>
          <p:cNvSpPr txBox="1"/>
          <p:nvPr/>
        </p:nvSpPr>
        <p:spPr>
          <a:xfrm>
            <a:off x="734096" y="1648495"/>
            <a:ext cx="10893104" cy="646331"/>
          </a:xfrm>
          <a:prstGeom prst="rect">
            <a:avLst/>
          </a:prstGeom>
          <a:noFill/>
        </p:spPr>
        <p:txBody>
          <a:bodyPr wrap="square" rtlCol="0">
            <a:spAutoFit/>
          </a:bodyPr>
          <a:lstStyle/>
          <a:p>
            <a:pPr algn="ctr"/>
            <a:r>
              <a:rPr lang="en-CA" dirty="0">
                <a:solidFill>
                  <a:schemeClr val="bg2"/>
                </a:solidFill>
              </a:rPr>
              <a:t>In order to alter the time it takes for a print to finish we can also change print settings, all software will follow a common set of settings. Various Software will grant you varying access.</a:t>
            </a:r>
          </a:p>
        </p:txBody>
      </p:sp>
      <p:pic>
        <p:nvPicPr>
          <p:cNvPr id="5" name="Picture 4" descr="A screenshot of a cell phone&#10;&#10;Description generated with very high confidence">
            <a:extLst>
              <a:ext uri="{FF2B5EF4-FFF2-40B4-BE49-F238E27FC236}">
                <a16:creationId xmlns:a16="http://schemas.microsoft.com/office/drawing/2014/main" id="{2579765C-842B-4DEB-B742-DB019AED0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62" y="2269068"/>
            <a:ext cx="2768877" cy="2113801"/>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B84C3819-49A4-47E6-ACFD-CC2A157F0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62" y="4382870"/>
            <a:ext cx="2768877" cy="2049512"/>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9ACD9AEC-CAB0-4FFF-B9B5-487C27755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2218" y="2294826"/>
            <a:ext cx="2414799" cy="2977708"/>
          </a:xfrm>
          <a:prstGeom prst="rect">
            <a:avLst/>
          </a:prstGeom>
        </p:spPr>
      </p:pic>
      <p:pic>
        <p:nvPicPr>
          <p:cNvPr id="11" name="Picture 10" descr="A screenshot of a cell phone&#10;&#10;Description generated with very high confidence">
            <a:extLst>
              <a:ext uri="{FF2B5EF4-FFF2-40B4-BE49-F238E27FC236}">
                <a16:creationId xmlns:a16="http://schemas.microsoft.com/office/drawing/2014/main" id="{6C86EE68-072D-4312-99F0-A228318FD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3594" y="2294826"/>
            <a:ext cx="2600688" cy="4039164"/>
          </a:xfrm>
          <a:prstGeom prst="rect">
            <a:avLst/>
          </a:prstGeom>
        </p:spPr>
      </p:pic>
      <p:pic>
        <p:nvPicPr>
          <p:cNvPr id="13" name="Picture 12" descr="A screenshot of a cell phone&#10;&#10;Description generated with high confidence">
            <a:extLst>
              <a:ext uri="{FF2B5EF4-FFF2-40B4-BE49-F238E27FC236}">
                <a16:creationId xmlns:a16="http://schemas.microsoft.com/office/drawing/2014/main" id="{FF90B987-9071-4877-8DF1-F10E9F8E6587}"/>
              </a:ext>
            </a:extLst>
          </p:cNvPr>
          <p:cNvPicPr>
            <a:picLocks noChangeAspect="1"/>
          </p:cNvPicPr>
          <p:nvPr/>
        </p:nvPicPr>
        <p:blipFill rotWithShape="1">
          <a:blip r:embed="rId6">
            <a:extLst>
              <a:ext uri="{28A0092B-C50C-407E-A947-70E740481C1C}">
                <a14:useLocalDpi xmlns:a14="http://schemas.microsoft.com/office/drawing/2010/main" val="0"/>
              </a:ext>
            </a:extLst>
          </a:blip>
          <a:srcRect l="1" t="1" r="3682" b="18836"/>
          <a:stretch/>
        </p:blipFill>
        <p:spPr>
          <a:xfrm>
            <a:off x="9873511" y="2301450"/>
            <a:ext cx="587229" cy="3551643"/>
          </a:xfrm>
          <a:prstGeom prst="rect">
            <a:avLst/>
          </a:prstGeom>
        </p:spPr>
      </p:pic>
      <p:sp>
        <p:nvSpPr>
          <p:cNvPr id="14" name="Rectangle 13">
            <a:extLst>
              <a:ext uri="{FF2B5EF4-FFF2-40B4-BE49-F238E27FC236}">
                <a16:creationId xmlns:a16="http://schemas.microsoft.com/office/drawing/2014/main" id="{7121B1FA-040B-4FEB-BE31-909877F87A49}"/>
              </a:ext>
            </a:extLst>
          </p:cNvPr>
          <p:cNvSpPr/>
          <p:nvPr/>
        </p:nvSpPr>
        <p:spPr>
          <a:xfrm>
            <a:off x="9873511" y="3310380"/>
            <a:ext cx="566671" cy="473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9BE8C928-2839-455D-8AAF-53807FE077E3}"/>
              </a:ext>
            </a:extLst>
          </p:cNvPr>
          <p:cNvSpPr txBox="1"/>
          <p:nvPr/>
        </p:nvSpPr>
        <p:spPr>
          <a:xfrm>
            <a:off x="3347638" y="5846469"/>
            <a:ext cx="934579" cy="46166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sz="2400" dirty="0">
                <a:solidFill>
                  <a:schemeClr val="bg1"/>
                </a:solidFill>
              </a:rPr>
              <a:t>Cura</a:t>
            </a:r>
          </a:p>
        </p:txBody>
      </p:sp>
      <p:sp>
        <p:nvSpPr>
          <p:cNvPr id="16" name="TextBox 15">
            <a:extLst>
              <a:ext uri="{FF2B5EF4-FFF2-40B4-BE49-F238E27FC236}">
                <a16:creationId xmlns:a16="http://schemas.microsoft.com/office/drawing/2014/main" id="{245302C1-E0BD-4DF2-AD59-5A4F6A35A816}"/>
              </a:ext>
            </a:extLst>
          </p:cNvPr>
          <p:cNvSpPr txBox="1"/>
          <p:nvPr/>
        </p:nvSpPr>
        <p:spPr>
          <a:xfrm>
            <a:off x="5216796" y="5272534"/>
            <a:ext cx="1483229" cy="46166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sz="2400" dirty="0" err="1">
                <a:solidFill>
                  <a:schemeClr val="bg1"/>
                </a:solidFill>
              </a:rPr>
              <a:t>Makerbot</a:t>
            </a:r>
            <a:endParaRPr lang="en-CA" sz="2400" dirty="0">
              <a:solidFill>
                <a:schemeClr val="bg1"/>
              </a:solidFill>
            </a:endParaRPr>
          </a:p>
        </p:txBody>
      </p:sp>
      <p:sp>
        <p:nvSpPr>
          <p:cNvPr id="17" name="TextBox 16">
            <a:extLst>
              <a:ext uri="{FF2B5EF4-FFF2-40B4-BE49-F238E27FC236}">
                <a16:creationId xmlns:a16="http://schemas.microsoft.com/office/drawing/2014/main" id="{DBF51607-1FE2-444A-B201-5EEBE819C63F}"/>
              </a:ext>
            </a:extLst>
          </p:cNvPr>
          <p:cNvSpPr txBox="1"/>
          <p:nvPr/>
        </p:nvSpPr>
        <p:spPr>
          <a:xfrm>
            <a:off x="10460740" y="5377749"/>
            <a:ext cx="1244918" cy="46166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sz="2400" dirty="0">
                <a:solidFill>
                  <a:schemeClr val="bg1"/>
                </a:solidFill>
              </a:rPr>
              <a:t>Dremel</a:t>
            </a:r>
          </a:p>
        </p:txBody>
      </p:sp>
    </p:spTree>
    <p:extLst>
      <p:ext uri="{BB962C8B-B14F-4D97-AF65-F5344CB8AC3E}">
        <p14:creationId xmlns:p14="http://schemas.microsoft.com/office/powerpoint/2010/main" val="96831699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C2D9-4CDD-4409-81E3-AB9D3450F493}"/>
              </a:ext>
            </a:extLst>
          </p:cNvPr>
          <p:cNvSpPr>
            <a:spLocks noGrp="1"/>
          </p:cNvSpPr>
          <p:nvPr>
            <p:ph type="title"/>
          </p:nvPr>
        </p:nvSpPr>
        <p:spPr>
          <a:xfrm>
            <a:off x="564800" y="309843"/>
            <a:ext cx="11062400" cy="2056000"/>
          </a:xfrm>
        </p:spPr>
        <p:txBody>
          <a:bodyPr/>
          <a:lstStyle/>
          <a:p>
            <a:r>
              <a:rPr lang="en-CA" dirty="0"/>
              <a:t>Explaining the Settings </a:t>
            </a:r>
          </a:p>
        </p:txBody>
      </p:sp>
      <p:sp>
        <p:nvSpPr>
          <p:cNvPr id="3" name="TextBox 2">
            <a:extLst>
              <a:ext uri="{FF2B5EF4-FFF2-40B4-BE49-F238E27FC236}">
                <a16:creationId xmlns:a16="http://schemas.microsoft.com/office/drawing/2014/main" id="{47E9C26B-8667-4FF6-9F0C-DA5C87B243FC}"/>
              </a:ext>
            </a:extLst>
          </p:cNvPr>
          <p:cNvSpPr txBox="1"/>
          <p:nvPr/>
        </p:nvSpPr>
        <p:spPr>
          <a:xfrm>
            <a:off x="580761" y="1841678"/>
            <a:ext cx="11165983" cy="646331"/>
          </a:xfrm>
          <a:prstGeom prst="rect">
            <a:avLst/>
          </a:prstGeom>
          <a:noFill/>
        </p:spPr>
        <p:txBody>
          <a:bodyPr wrap="square" rtlCol="0">
            <a:spAutoFit/>
          </a:bodyPr>
          <a:lstStyle/>
          <a:p>
            <a:pPr algn="ctr"/>
            <a:r>
              <a:rPr lang="en-CA" dirty="0">
                <a:solidFill>
                  <a:schemeClr val="bg2"/>
                </a:solidFill>
              </a:rPr>
              <a:t>Key features will be explained using Cura, the other software will have the same features covered here or even less. Altering settings allows you to obtain optimum print times and save material. </a:t>
            </a:r>
          </a:p>
        </p:txBody>
      </p:sp>
      <p:pic>
        <p:nvPicPr>
          <p:cNvPr id="5" name="Picture 4" descr="A screenshot of a cell phone&#10;&#10;Description generated with very high confidence">
            <a:extLst>
              <a:ext uri="{FF2B5EF4-FFF2-40B4-BE49-F238E27FC236}">
                <a16:creationId xmlns:a16="http://schemas.microsoft.com/office/drawing/2014/main" id="{35F7E344-358A-4D17-BB4B-752C561A1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65" y="2879121"/>
            <a:ext cx="3905795" cy="2981741"/>
          </a:xfrm>
          <a:prstGeom prst="rect">
            <a:avLst/>
          </a:prstGeom>
        </p:spPr>
      </p:pic>
      <p:sp>
        <p:nvSpPr>
          <p:cNvPr id="8" name="TextBox 7">
            <a:extLst>
              <a:ext uri="{FF2B5EF4-FFF2-40B4-BE49-F238E27FC236}">
                <a16:creationId xmlns:a16="http://schemas.microsoft.com/office/drawing/2014/main" id="{6D54A65C-462B-43DC-9626-DF34BF868897}"/>
              </a:ext>
            </a:extLst>
          </p:cNvPr>
          <p:cNvSpPr txBox="1"/>
          <p:nvPr/>
        </p:nvSpPr>
        <p:spPr>
          <a:xfrm>
            <a:off x="4187260" y="2500888"/>
            <a:ext cx="8004740" cy="4124206"/>
          </a:xfrm>
          <a:prstGeom prst="rect">
            <a:avLst/>
          </a:prstGeom>
          <a:noFill/>
        </p:spPr>
        <p:txBody>
          <a:bodyPr wrap="square" rtlCol="0">
            <a:spAutoFit/>
          </a:bodyPr>
          <a:lstStyle/>
          <a:p>
            <a:r>
              <a:rPr lang="en-CA" b="1" dirty="0">
                <a:solidFill>
                  <a:schemeClr val="bg2"/>
                </a:solidFill>
              </a:rPr>
              <a:t>Quality</a:t>
            </a:r>
            <a:endParaRPr lang="en-CA" dirty="0">
              <a:solidFill>
                <a:schemeClr val="bg2"/>
              </a:solidFill>
            </a:endParaRPr>
          </a:p>
          <a:p>
            <a:r>
              <a:rPr lang="en-CA" sz="1600" dirty="0">
                <a:solidFill>
                  <a:schemeClr val="bg2"/>
                </a:solidFill>
              </a:rPr>
              <a:t>Layer height effects the quality most, this is effected by squishing the distance between the nozzle and bed (z-axis)</a:t>
            </a:r>
          </a:p>
          <a:p>
            <a:pPr marL="285750" indent="-285750">
              <a:buFont typeface="Arial" panose="020B0604020202020204" pitchFamily="34" charset="0"/>
              <a:buChar char="•"/>
            </a:pPr>
            <a:r>
              <a:rPr lang="en-CA" sz="1600" dirty="0">
                <a:solidFill>
                  <a:schemeClr val="bg2"/>
                </a:solidFill>
              </a:rPr>
              <a:t>0.2 or Greater will produce a lower quality print, but it will print faster</a:t>
            </a:r>
          </a:p>
          <a:p>
            <a:pPr marL="285750" indent="-285750">
              <a:buFont typeface="Arial" panose="020B0604020202020204" pitchFamily="34" charset="0"/>
              <a:buChar char="•"/>
            </a:pPr>
            <a:r>
              <a:rPr lang="en-CA" sz="1600" dirty="0">
                <a:solidFill>
                  <a:schemeClr val="bg2"/>
                </a:solidFill>
              </a:rPr>
              <a:t>The quality at this level is still fairly accurate</a:t>
            </a:r>
          </a:p>
          <a:p>
            <a:pPr marL="285750" indent="-285750">
              <a:buFont typeface="Arial" panose="020B0604020202020204" pitchFamily="34" charset="0"/>
              <a:buChar char="•"/>
            </a:pPr>
            <a:r>
              <a:rPr lang="en-CA" sz="1600" dirty="0">
                <a:solidFill>
                  <a:schemeClr val="bg2"/>
                </a:solidFill>
              </a:rPr>
              <a:t>0.06 &lt; layer height &lt; 0.15 is for more fine detail but will take longer </a:t>
            </a:r>
          </a:p>
          <a:p>
            <a:r>
              <a:rPr lang="en-CA" b="1" dirty="0">
                <a:solidFill>
                  <a:schemeClr val="bg2"/>
                </a:solidFill>
              </a:rPr>
              <a:t>Shell</a:t>
            </a:r>
          </a:p>
          <a:p>
            <a:r>
              <a:rPr lang="en-CA" sz="1600" dirty="0">
                <a:solidFill>
                  <a:schemeClr val="bg2"/>
                </a:solidFill>
              </a:rPr>
              <a:t>Shell will effect the amount of material making up the outer skin of the object</a:t>
            </a:r>
          </a:p>
          <a:p>
            <a:pPr marL="285750" indent="-285750">
              <a:buFont typeface="Arial" panose="020B0604020202020204" pitchFamily="34" charset="0"/>
              <a:buChar char="•"/>
            </a:pPr>
            <a:r>
              <a:rPr lang="en-CA" sz="1600" dirty="0">
                <a:solidFill>
                  <a:schemeClr val="bg2"/>
                </a:solidFill>
              </a:rPr>
              <a:t>Dependant on application (if object to be under pressure use thicker walls)</a:t>
            </a:r>
          </a:p>
          <a:p>
            <a:r>
              <a:rPr lang="en-CA" b="1" dirty="0">
                <a:solidFill>
                  <a:schemeClr val="bg2"/>
                </a:solidFill>
              </a:rPr>
              <a:t>Infill</a:t>
            </a:r>
          </a:p>
          <a:p>
            <a:r>
              <a:rPr lang="en-CA" sz="1600" dirty="0">
                <a:solidFill>
                  <a:schemeClr val="bg2"/>
                </a:solidFill>
              </a:rPr>
              <a:t>Infill represents what percentage of a whole object will be printed</a:t>
            </a:r>
          </a:p>
          <a:p>
            <a:pPr marL="285750" indent="-285750">
              <a:buFont typeface="Arial" panose="020B0604020202020204" pitchFamily="34" charset="0"/>
              <a:buChar char="•"/>
            </a:pPr>
            <a:r>
              <a:rPr lang="en-CA" sz="1600" dirty="0">
                <a:solidFill>
                  <a:schemeClr val="bg2"/>
                </a:solidFill>
              </a:rPr>
              <a:t>Increasing infill will make a more structural piece but will use more material and time and vise versa</a:t>
            </a:r>
          </a:p>
          <a:p>
            <a:pPr marL="285750" indent="-285750">
              <a:buFont typeface="Arial" panose="020B0604020202020204" pitchFamily="34" charset="0"/>
              <a:buChar char="•"/>
            </a:pPr>
            <a:r>
              <a:rPr lang="en-CA" sz="1600" dirty="0">
                <a:solidFill>
                  <a:schemeClr val="bg2"/>
                </a:solidFill>
              </a:rPr>
              <a:t>Infill style can also effect print time</a:t>
            </a:r>
          </a:p>
          <a:p>
            <a:pPr marL="285750" indent="-285750">
              <a:buFont typeface="Arial" panose="020B0604020202020204" pitchFamily="34" charset="0"/>
              <a:buChar char="•"/>
            </a:pPr>
            <a:r>
              <a:rPr lang="en-CA" sz="1600" dirty="0">
                <a:solidFill>
                  <a:schemeClr val="bg2"/>
                </a:solidFill>
              </a:rPr>
              <a:t>Typically 15-30 % infill is fine, Maximum is 50-60%, beyond will waste material </a:t>
            </a:r>
          </a:p>
          <a:p>
            <a:pPr marL="285750" indent="-285750">
              <a:buFont typeface="Arial" panose="020B0604020202020204" pitchFamily="34" charset="0"/>
              <a:buChar char="•"/>
            </a:pPr>
            <a:endParaRPr lang="en-CA" sz="1600" dirty="0">
              <a:solidFill>
                <a:schemeClr val="bg2"/>
              </a:solidFill>
            </a:endParaRPr>
          </a:p>
        </p:txBody>
      </p:sp>
    </p:spTree>
    <p:extLst>
      <p:ext uri="{BB962C8B-B14F-4D97-AF65-F5344CB8AC3E}">
        <p14:creationId xmlns:p14="http://schemas.microsoft.com/office/powerpoint/2010/main" val="173766064"/>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C2D9-4CDD-4409-81E3-AB9D3450F493}"/>
              </a:ext>
            </a:extLst>
          </p:cNvPr>
          <p:cNvSpPr>
            <a:spLocks noGrp="1"/>
          </p:cNvSpPr>
          <p:nvPr>
            <p:ph type="title"/>
          </p:nvPr>
        </p:nvSpPr>
        <p:spPr>
          <a:xfrm>
            <a:off x="350152" y="182477"/>
            <a:ext cx="11627200" cy="2056000"/>
          </a:xfrm>
        </p:spPr>
        <p:txBody>
          <a:bodyPr/>
          <a:lstStyle/>
          <a:p>
            <a:r>
              <a:rPr lang="en-CA" dirty="0"/>
              <a:t>Explaining the Settings (Pt. II) </a:t>
            </a:r>
          </a:p>
        </p:txBody>
      </p:sp>
      <p:sp>
        <p:nvSpPr>
          <p:cNvPr id="8" name="TextBox 7">
            <a:extLst>
              <a:ext uri="{FF2B5EF4-FFF2-40B4-BE49-F238E27FC236}">
                <a16:creationId xmlns:a16="http://schemas.microsoft.com/office/drawing/2014/main" id="{6D54A65C-462B-43DC-9626-DF34BF868897}"/>
              </a:ext>
            </a:extLst>
          </p:cNvPr>
          <p:cNvSpPr txBox="1"/>
          <p:nvPr/>
        </p:nvSpPr>
        <p:spPr>
          <a:xfrm>
            <a:off x="4114000" y="1844065"/>
            <a:ext cx="800474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a:rPr>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i="0" u="none" strike="noStrike" kern="1200" cap="none" spc="0" normalizeH="0" baseline="0" noProof="0" dirty="0">
                <a:ln>
                  <a:noFill/>
                </a:ln>
                <a:solidFill>
                  <a:srgbClr val="000000"/>
                </a:solidFill>
                <a:effectLst/>
                <a:uLnTx/>
                <a:uFillTx/>
                <a:latin typeface="Arial"/>
                <a:ea typeface="+mn-ea"/>
                <a:cs typeface="+mn-cs"/>
              </a:rPr>
              <a:t>In order to place supports simply select the checkbox and Cura, </a:t>
            </a:r>
            <a:r>
              <a:rPr kumimoji="0" lang="en-CA" sz="1600" i="0" u="none" strike="noStrike" kern="1200" cap="none" spc="0" normalizeH="0" baseline="0" noProof="0" dirty="0" err="1">
                <a:ln>
                  <a:noFill/>
                </a:ln>
                <a:solidFill>
                  <a:srgbClr val="000000"/>
                </a:solidFill>
                <a:effectLst/>
                <a:uLnTx/>
                <a:uFillTx/>
                <a:latin typeface="Arial"/>
                <a:ea typeface="+mn-ea"/>
                <a:cs typeface="+mn-cs"/>
              </a:rPr>
              <a:t>Makerbot</a:t>
            </a:r>
            <a:r>
              <a:rPr kumimoji="0" lang="en-CA" sz="1600" i="0" u="none" strike="noStrike" kern="1200" cap="none" spc="0" normalizeH="0" baseline="0" noProof="0" dirty="0">
                <a:ln>
                  <a:noFill/>
                </a:ln>
                <a:solidFill>
                  <a:srgbClr val="000000"/>
                </a:solidFill>
                <a:effectLst/>
                <a:uLnTx/>
                <a:uFillTx/>
                <a:latin typeface="Arial"/>
                <a:ea typeface="+mn-ea"/>
                <a:cs typeface="+mn-cs"/>
              </a:rPr>
              <a:t> will take care of this for you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a:solidFill>
                  <a:srgbClr val="000000"/>
                </a:solidFill>
                <a:latin typeface="Arial"/>
              </a:rPr>
              <a:t>Dremel will require </a:t>
            </a:r>
            <a:r>
              <a:rPr lang="en-CA" sz="1600" dirty="0" err="1">
                <a:solidFill>
                  <a:srgbClr val="000000"/>
                </a:solidFill>
                <a:latin typeface="Arial"/>
              </a:rPr>
              <a:t>MeshMixer</a:t>
            </a:r>
            <a:r>
              <a:rPr lang="en-CA" sz="1600" dirty="0">
                <a:solidFill>
                  <a:srgbClr val="000000"/>
                </a:solidFill>
                <a:latin typeface="Arial"/>
              </a:rPr>
              <a:t> in order to add supports</a:t>
            </a:r>
            <a:endParaRPr kumimoji="0" lang="en-CA" sz="160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a:rPr>
              <a:t>Build Plate Adhesion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solidFill>
                  <a:srgbClr val="000000"/>
                </a:solidFill>
                <a:latin typeface="Arial"/>
              </a:rPr>
              <a:t>Effects how well the piece will stick to build plate while printing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i="0" u="none" strike="noStrike" kern="1200" cap="none" spc="0" normalizeH="0" baseline="0" noProof="0" dirty="0">
                <a:ln>
                  <a:noFill/>
                </a:ln>
                <a:solidFill>
                  <a:srgbClr val="000000"/>
                </a:solidFill>
                <a:effectLst/>
                <a:uLnTx/>
                <a:uFillTx/>
                <a:latin typeface="Arial"/>
                <a:ea typeface="+mn-ea"/>
                <a:cs typeface="+mn-cs"/>
              </a:rPr>
              <a:t>Skirt/Brim – wide set outline to help plant object better to surface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a:solidFill>
                  <a:srgbClr val="000000"/>
                </a:solidFill>
                <a:latin typeface="Arial"/>
              </a:rPr>
              <a:t>Raft – prints object on top of bed of material, eliminates smooth single edges that can occur with </a:t>
            </a:r>
            <a:r>
              <a:rPr lang="en-CA" sz="1600" dirty="0" err="1">
                <a:solidFill>
                  <a:srgbClr val="000000"/>
                </a:solidFill>
                <a:latin typeface="Arial"/>
              </a:rPr>
              <a:t>Ultimaker</a:t>
            </a:r>
            <a:r>
              <a:rPr lang="en-CA" sz="1600" dirty="0">
                <a:solidFill>
                  <a:srgbClr val="000000"/>
                </a:solidFill>
                <a:latin typeface="Arial"/>
              </a:rPr>
              <a:t> </a:t>
            </a:r>
            <a:endParaRPr kumimoji="0" lang="en-CA" sz="160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a:rPr>
              <a:t>Special Modes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i="0" u="none" strike="noStrike" kern="1200" cap="none" spc="0" normalizeH="0" baseline="0" noProof="0" dirty="0">
                <a:ln>
                  <a:noFill/>
                </a:ln>
                <a:solidFill>
                  <a:srgbClr val="000000"/>
                </a:solidFill>
                <a:effectLst/>
                <a:uLnTx/>
                <a:uFillTx/>
                <a:latin typeface="Arial"/>
                <a:ea typeface="+mn-ea"/>
                <a:cs typeface="+mn-cs"/>
              </a:rPr>
              <a:t>Allows you to print multiple objects either simultaneously or separately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a:solidFill>
                  <a:srgbClr val="000000"/>
                </a:solidFill>
                <a:latin typeface="Arial"/>
              </a:rPr>
              <a:t>Doing them separately can help prevent failure </a:t>
            </a:r>
            <a:endParaRPr kumimoji="0" lang="en-CA" sz="1600" i="0" u="none" strike="noStrike" kern="1200" cap="none" spc="0" normalizeH="0" baseline="0" noProof="0" dirty="0">
              <a:ln>
                <a:noFill/>
              </a:ln>
              <a:solidFill>
                <a:srgbClr val="000000"/>
              </a:solidFill>
              <a:effectLst/>
              <a:uLnTx/>
              <a:uFillTx/>
              <a:latin typeface="Arial"/>
              <a:ea typeface="+mn-ea"/>
              <a:cs typeface="+mn-cs"/>
            </a:endParaRPr>
          </a:p>
          <a:p>
            <a:r>
              <a:rPr lang="en-CA" b="1" dirty="0">
                <a:solidFill>
                  <a:srgbClr val="000000"/>
                </a:solidFill>
              </a:rPr>
              <a:t>Slicing and Saving to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latin typeface="Arial"/>
                <a:ea typeface="+mn-ea"/>
                <a:cs typeface="+mn-cs"/>
              </a:rPr>
              <a:t>Cura </a:t>
            </a:r>
            <a:r>
              <a:rPr lang="en-CA" sz="1600" dirty="0">
                <a:solidFill>
                  <a:srgbClr val="000000"/>
                </a:solidFill>
                <a:latin typeface="Arial"/>
              </a:rPr>
              <a:t>will automatically Slice to give you updated print times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err="1">
                <a:ln>
                  <a:noFill/>
                </a:ln>
                <a:solidFill>
                  <a:srgbClr val="000000"/>
                </a:solidFill>
                <a:effectLst/>
                <a:uLnTx/>
                <a:uFillTx/>
                <a:latin typeface="Arial"/>
                <a:ea typeface="+mn-ea"/>
                <a:cs typeface="+mn-cs"/>
              </a:rPr>
              <a:t>Makerbot</a:t>
            </a:r>
            <a:r>
              <a:rPr kumimoji="0" lang="en-CA" sz="1600" b="0" i="0" u="none" strike="noStrike" kern="1200" cap="none" spc="0" normalizeH="0" baseline="0" noProof="0" dirty="0">
                <a:ln>
                  <a:noFill/>
                </a:ln>
                <a:solidFill>
                  <a:srgbClr val="000000"/>
                </a:solidFill>
                <a:effectLst/>
                <a:uLnTx/>
                <a:uFillTx/>
                <a:latin typeface="Arial"/>
                <a:ea typeface="+mn-ea"/>
                <a:cs typeface="+mn-cs"/>
              </a:rPr>
              <a:t> will require you </a:t>
            </a:r>
            <a:r>
              <a:rPr lang="en-CA" sz="1600" dirty="0">
                <a:solidFill>
                  <a:srgbClr val="000000"/>
                </a:solidFill>
                <a:latin typeface="Arial"/>
              </a:rPr>
              <a:t>to export your file in order to get this information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600" b="0" i="0" u="none" strike="noStrike" kern="1200" cap="none" spc="0" normalizeH="0" baseline="0" noProof="0" dirty="0">
              <a:ln>
                <a:noFill/>
              </a:ln>
              <a:solidFill>
                <a:srgbClr val="000000"/>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CA" sz="1600" dirty="0">
                <a:solidFill>
                  <a:srgbClr val="000000"/>
                </a:solidFill>
                <a:latin typeface="Arial"/>
              </a:rPr>
              <a:t>Further settings can be accessed once you are even more comfortable </a:t>
            </a:r>
            <a:endParaRPr kumimoji="0" lang="en-CA" sz="16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descr="A screenshot of a cell phone&#10;&#10;Description generated with very high confidence">
            <a:extLst>
              <a:ext uri="{FF2B5EF4-FFF2-40B4-BE49-F238E27FC236}">
                <a16:creationId xmlns:a16="http://schemas.microsoft.com/office/drawing/2014/main" id="{E515700C-0937-44F5-AFE2-384822A61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90" y="2500888"/>
            <a:ext cx="3886742" cy="2876951"/>
          </a:xfrm>
          <a:prstGeom prst="rect">
            <a:avLst/>
          </a:prstGeom>
        </p:spPr>
      </p:pic>
    </p:spTree>
    <p:extLst>
      <p:ext uri="{BB962C8B-B14F-4D97-AF65-F5344CB8AC3E}">
        <p14:creationId xmlns:p14="http://schemas.microsoft.com/office/powerpoint/2010/main" val="466003389"/>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7688-C44D-4D4A-BCD6-6E759E79D4C6}"/>
              </a:ext>
            </a:extLst>
          </p:cNvPr>
          <p:cNvSpPr>
            <a:spLocks noGrp="1"/>
          </p:cNvSpPr>
          <p:nvPr>
            <p:ph type="title"/>
          </p:nvPr>
        </p:nvSpPr>
        <p:spPr>
          <a:xfrm>
            <a:off x="564800" y="309844"/>
            <a:ext cx="11062400" cy="2056000"/>
          </a:xfrm>
        </p:spPr>
        <p:txBody>
          <a:bodyPr/>
          <a:lstStyle/>
          <a:p>
            <a:r>
              <a:rPr lang="en-CA" dirty="0"/>
              <a:t>Last Minute Tips for Printing </a:t>
            </a:r>
          </a:p>
        </p:txBody>
      </p:sp>
      <p:sp>
        <p:nvSpPr>
          <p:cNvPr id="3" name="TextBox 2">
            <a:extLst>
              <a:ext uri="{FF2B5EF4-FFF2-40B4-BE49-F238E27FC236}">
                <a16:creationId xmlns:a16="http://schemas.microsoft.com/office/drawing/2014/main" id="{08921A94-95F3-4AD6-A875-294A831D79CB}"/>
              </a:ext>
            </a:extLst>
          </p:cNvPr>
          <p:cNvSpPr txBox="1"/>
          <p:nvPr/>
        </p:nvSpPr>
        <p:spPr>
          <a:xfrm>
            <a:off x="708338" y="2009104"/>
            <a:ext cx="5563673" cy="4801314"/>
          </a:xfrm>
          <a:prstGeom prst="rect">
            <a:avLst/>
          </a:prstGeom>
          <a:noFill/>
        </p:spPr>
        <p:txBody>
          <a:bodyPr wrap="square" rtlCol="0">
            <a:spAutoFit/>
          </a:bodyPr>
          <a:lstStyle/>
          <a:p>
            <a:r>
              <a:rPr lang="en-CA" dirty="0">
                <a:solidFill>
                  <a:schemeClr val="bg2"/>
                </a:solidFill>
              </a:rPr>
              <a:t>We generally do NOT change the print speed on the Slicing Software itself</a:t>
            </a:r>
          </a:p>
          <a:p>
            <a:pPr marL="285750" indent="-285750">
              <a:buFont typeface="Arial" panose="020B0604020202020204" pitchFamily="34" charset="0"/>
              <a:buChar char="•"/>
            </a:pPr>
            <a:r>
              <a:rPr lang="en-CA" dirty="0">
                <a:solidFill>
                  <a:schemeClr val="bg2"/>
                </a:solidFill>
              </a:rPr>
              <a:t>However, we can change the print speed on the </a:t>
            </a:r>
            <a:r>
              <a:rPr lang="en-CA" dirty="0" err="1">
                <a:solidFill>
                  <a:schemeClr val="bg2"/>
                </a:solidFill>
              </a:rPr>
              <a:t>Ultimakers</a:t>
            </a:r>
            <a:endParaRPr lang="en-CA" dirty="0">
              <a:solidFill>
                <a:schemeClr val="bg2"/>
              </a:solidFill>
            </a:endParaRPr>
          </a:p>
          <a:p>
            <a:pPr marL="742950" lvl="1" indent="-285750">
              <a:buFont typeface="Arial" panose="020B0604020202020204" pitchFamily="34" charset="0"/>
              <a:buChar char="•"/>
            </a:pPr>
            <a:r>
              <a:rPr lang="en-CA" dirty="0">
                <a:solidFill>
                  <a:schemeClr val="bg2"/>
                </a:solidFill>
              </a:rPr>
              <a:t>BEWARE changing the print speed may force it have more failures however making small increases in speed can cut print times down </a:t>
            </a:r>
          </a:p>
          <a:p>
            <a:pPr marL="285750" indent="-285750">
              <a:buFont typeface="Arial" panose="020B0604020202020204" pitchFamily="34" charset="0"/>
              <a:buChar char="•"/>
            </a:pPr>
            <a:r>
              <a:rPr lang="en-CA" dirty="0">
                <a:solidFill>
                  <a:schemeClr val="bg2"/>
                </a:solidFill>
              </a:rPr>
              <a:t>In general the basic rule to follow is to set the piece up in the easiest way possible </a:t>
            </a:r>
          </a:p>
          <a:p>
            <a:pPr marL="285750" indent="-285750">
              <a:buFont typeface="Arial" panose="020B0604020202020204" pitchFamily="34" charset="0"/>
              <a:buChar char="•"/>
            </a:pPr>
            <a:r>
              <a:rPr lang="en-CA" dirty="0">
                <a:solidFill>
                  <a:schemeClr val="bg2"/>
                </a:solidFill>
              </a:rPr>
              <a:t>IN ORDER TO AVOID FAILURE</a:t>
            </a:r>
          </a:p>
          <a:p>
            <a:pPr marL="742950" lvl="1" indent="-285750">
              <a:buFont typeface="Arial" panose="020B0604020202020204" pitchFamily="34" charset="0"/>
              <a:buChar char="•"/>
            </a:pPr>
            <a:r>
              <a:rPr lang="en-CA" dirty="0">
                <a:solidFill>
                  <a:schemeClr val="bg2"/>
                </a:solidFill>
              </a:rPr>
              <a:t>Stay with your print for the first layer</a:t>
            </a:r>
          </a:p>
          <a:p>
            <a:pPr marL="1200150" lvl="2" indent="-285750">
              <a:buFont typeface="Arial" panose="020B0604020202020204" pitchFamily="34" charset="0"/>
              <a:buChar char="•"/>
            </a:pPr>
            <a:r>
              <a:rPr lang="en-CA" dirty="0">
                <a:solidFill>
                  <a:schemeClr val="bg2"/>
                </a:solidFill>
              </a:rPr>
              <a:t>This is to ensure good build plate adhesion </a:t>
            </a:r>
          </a:p>
          <a:p>
            <a:pPr marL="1200150" lvl="2" indent="-285750">
              <a:buFont typeface="Arial" panose="020B0604020202020204" pitchFamily="34" charset="0"/>
              <a:buChar char="•"/>
            </a:pPr>
            <a:r>
              <a:rPr lang="en-CA" dirty="0">
                <a:solidFill>
                  <a:schemeClr val="bg2"/>
                </a:solidFill>
              </a:rPr>
              <a:t>Make sure printer isn’t wobbly or stuttering in operation</a:t>
            </a:r>
          </a:p>
          <a:p>
            <a:pPr marL="1200150" lvl="2" indent="-285750">
              <a:buFont typeface="Arial" panose="020B0604020202020204" pitchFamily="34" charset="0"/>
              <a:buChar char="•"/>
            </a:pPr>
            <a:endParaRPr lang="en-CA" dirty="0">
              <a:solidFill>
                <a:schemeClr val="bg2"/>
              </a:solidFill>
            </a:endParaRPr>
          </a:p>
          <a:p>
            <a:endParaRPr lang="en-CA" dirty="0">
              <a:solidFill>
                <a:schemeClr val="bg2"/>
              </a:solidFill>
            </a:endParaRPr>
          </a:p>
        </p:txBody>
      </p:sp>
      <p:pic>
        <p:nvPicPr>
          <p:cNvPr id="5" name="Picture 4" descr="A picture containing indoor, wall&#10;&#10;Description generated with high confidence">
            <a:extLst>
              <a:ext uri="{FF2B5EF4-FFF2-40B4-BE49-F238E27FC236}">
                <a16:creationId xmlns:a16="http://schemas.microsoft.com/office/drawing/2014/main" id="{95C0BF32-6B0C-43FF-8624-0D17B07F7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890" y="2009104"/>
            <a:ext cx="3840665" cy="2150772"/>
          </a:xfrm>
          <a:prstGeom prst="rect">
            <a:avLst/>
          </a:prstGeom>
        </p:spPr>
      </p:pic>
      <p:pic>
        <p:nvPicPr>
          <p:cNvPr id="7" name="Picture 6" descr="A screenshot of a social media post&#10;&#10;Description generated with very high confidence">
            <a:extLst>
              <a:ext uri="{FF2B5EF4-FFF2-40B4-BE49-F238E27FC236}">
                <a16:creationId xmlns:a16="http://schemas.microsoft.com/office/drawing/2014/main" id="{814CB57B-55D2-40D1-BB66-774F84F95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549" y="4231460"/>
            <a:ext cx="2400300" cy="1905000"/>
          </a:xfrm>
          <a:prstGeom prst="rect">
            <a:avLst/>
          </a:prstGeom>
        </p:spPr>
      </p:pic>
      <p:pic>
        <p:nvPicPr>
          <p:cNvPr id="9" name="Picture 8" descr="A close up of a window&#10;&#10;Description generated with high confidence">
            <a:extLst>
              <a:ext uri="{FF2B5EF4-FFF2-40B4-BE49-F238E27FC236}">
                <a16:creationId xmlns:a16="http://schemas.microsoft.com/office/drawing/2014/main" id="{41DFF95D-9F87-4CA3-A7F7-9D9EA646F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9387" y="4340997"/>
            <a:ext cx="2705100" cy="1685925"/>
          </a:xfrm>
          <a:prstGeom prst="rect">
            <a:avLst/>
          </a:prstGeom>
        </p:spPr>
      </p:pic>
    </p:spTree>
    <p:extLst>
      <p:ext uri="{BB962C8B-B14F-4D97-AF65-F5344CB8AC3E}">
        <p14:creationId xmlns:p14="http://schemas.microsoft.com/office/powerpoint/2010/main" val="2169735825"/>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B1433-6FCE-429E-A895-7D8BF66FD153}"/>
              </a:ext>
            </a:extLst>
          </p:cNvPr>
          <p:cNvSpPr>
            <a:spLocks noGrp="1"/>
          </p:cNvSpPr>
          <p:nvPr>
            <p:ph type="title"/>
          </p:nvPr>
        </p:nvSpPr>
        <p:spPr>
          <a:xfrm>
            <a:off x="564800" y="412873"/>
            <a:ext cx="11062400" cy="2056000"/>
          </a:xfrm>
        </p:spPr>
        <p:txBody>
          <a:bodyPr/>
          <a:lstStyle/>
          <a:p>
            <a:r>
              <a:rPr lang="en-CA" dirty="0" err="1"/>
              <a:t>Ultimaker</a:t>
            </a:r>
            <a:r>
              <a:rPr lang="en-CA" dirty="0"/>
              <a:t> 3 using Cura</a:t>
            </a:r>
          </a:p>
        </p:txBody>
      </p:sp>
      <p:sp>
        <p:nvSpPr>
          <p:cNvPr id="3" name="TextBox 2">
            <a:extLst>
              <a:ext uri="{FF2B5EF4-FFF2-40B4-BE49-F238E27FC236}">
                <a16:creationId xmlns:a16="http://schemas.microsoft.com/office/drawing/2014/main" id="{76323967-3BCB-4E5F-BCE8-7735D3F98567}"/>
              </a:ext>
            </a:extLst>
          </p:cNvPr>
          <p:cNvSpPr txBox="1"/>
          <p:nvPr/>
        </p:nvSpPr>
        <p:spPr>
          <a:xfrm>
            <a:off x="564800" y="1996225"/>
            <a:ext cx="7935256" cy="3970318"/>
          </a:xfrm>
          <a:prstGeom prst="rect">
            <a:avLst/>
          </a:prstGeom>
          <a:noFill/>
        </p:spPr>
        <p:txBody>
          <a:bodyPr wrap="square" rtlCol="0">
            <a:spAutoFit/>
          </a:bodyPr>
          <a:lstStyle/>
          <a:p>
            <a:r>
              <a:rPr lang="en-CA" dirty="0">
                <a:solidFill>
                  <a:schemeClr val="bg2"/>
                </a:solidFill>
              </a:rPr>
              <a:t>We have one </a:t>
            </a:r>
            <a:r>
              <a:rPr lang="en-CA" dirty="0" err="1">
                <a:solidFill>
                  <a:schemeClr val="bg2"/>
                </a:solidFill>
              </a:rPr>
              <a:t>Ultimaker</a:t>
            </a:r>
            <a:r>
              <a:rPr lang="en-CA" dirty="0">
                <a:solidFill>
                  <a:schemeClr val="bg2"/>
                </a:solidFill>
              </a:rPr>
              <a:t> 3 located in the makerspace, what makes it special?</a:t>
            </a:r>
          </a:p>
          <a:p>
            <a:pPr marL="285750" indent="-285750">
              <a:buFont typeface="Arial" panose="020B0604020202020204" pitchFamily="34" charset="0"/>
              <a:buChar char="•"/>
            </a:pPr>
            <a:r>
              <a:rPr lang="en-CA" dirty="0">
                <a:solidFill>
                  <a:schemeClr val="bg2"/>
                </a:solidFill>
              </a:rPr>
              <a:t>Dual Extrusion Head</a:t>
            </a:r>
          </a:p>
          <a:p>
            <a:pPr marL="285750" indent="-285750">
              <a:buFont typeface="Arial" panose="020B0604020202020204" pitchFamily="34" charset="0"/>
              <a:buChar char="•"/>
            </a:pPr>
            <a:r>
              <a:rPr lang="en-CA" dirty="0">
                <a:solidFill>
                  <a:schemeClr val="bg2"/>
                </a:solidFill>
              </a:rPr>
              <a:t>Auto-Leveling before every print </a:t>
            </a:r>
          </a:p>
          <a:p>
            <a:pPr marL="285750" indent="-285750">
              <a:buFont typeface="Arial" panose="020B0604020202020204" pitchFamily="34" charset="0"/>
              <a:buChar char="•"/>
            </a:pPr>
            <a:r>
              <a:rPr lang="en-CA" dirty="0">
                <a:solidFill>
                  <a:schemeClr val="bg2"/>
                </a:solidFill>
              </a:rPr>
              <a:t>Proprietary USB key for transferring data + Network Capabilities </a:t>
            </a:r>
          </a:p>
          <a:p>
            <a:pPr marL="285750" indent="-285750">
              <a:buFont typeface="Arial" panose="020B0604020202020204" pitchFamily="34" charset="0"/>
              <a:buChar char="•"/>
            </a:pPr>
            <a:r>
              <a:rPr lang="en-CA" dirty="0">
                <a:solidFill>
                  <a:schemeClr val="bg2"/>
                </a:solidFill>
              </a:rPr>
              <a:t>Allows for use of soluble supports (needs to be added to machine by staff)</a:t>
            </a:r>
          </a:p>
          <a:p>
            <a:endParaRPr lang="en-CA" dirty="0">
              <a:solidFill>
                <a:schemeClr val="bg2"/>
              </a:solidFill>
            </a:endParaRPr>
          </a:p>
          <a:p>
            <a:r>
              <a:rPr lang="en-CA" dirty="0">
                <a:solidFill>
                  <a:schemeClr val="bg2"/>
                </a:solidFill>
              </a:rPr>
              <a:t>How do we prepare files for this printer?</a:t>
            </a:r>
          </a:p>
          <a:p>
            <a:pPr marL="285750" indent="-285750">
              <a:buFont typeface="Arial" panose="020B0604020202020204" pitchFamily="34" charset="0"/>
              <a:buChar char="•"/>
            </a:pPr>
            <a:r>
              <a:rPr lang="en-CA" dirty="0">
                <a:solidFill>
                  <a:schemeClr val="bg2"/>
                </a:solidFill>
              </a:rPr>
              <a:t>Cura compatible</a:t>
            </a:r>
          </a:p>
          <a:p>
            <a:pPr marL="285750" indent="-285750">
              <a:buFont typeface="Arial" panose="020B0604020202020204" pitchFamily="34" charset="0"/>
              <a:buChar char="•"/>
            </a:pPr>
            <a:r>
              <a:rPr lang="en-CA" dirty="0">
                <a:solidFill>
                  <a:schemeClr val="bg2"/>
                </a:solidFill>
              </a:rPr>
              <a:t>Allows you to select settings for two extrusion heads of varying temperatures </a:t>
            </a:r>
          </a:p>
          <a:p>
            <a:pPr marL="742950" lvl="1" indent="-285750">
              <a:buFont typeface="Arial" panose="020B0604020202020204" pitchFamily="34" charset="0"/>
              <a:buChar char="•"/>
            </a:pPr>
            <a:r>
              <a:rPr lang="en-CA" dirty="0">
                <a:solidFill>
                  <a:schemeClr val="bg2"/>
                </a:solidFill>
              </a:rPr>
              <a:t>Therefore you require two models to start on the </a:t>
            </a:r>
            <a:r>
              <a:rPr lang="en-CA" dirty="0" err="1">
                <a:solidFill>
                  <a:schemeClr val="bg2"/>
                </a:solidFill>
              </a:rPr>
              <a:t>workplane</a:t>
            </a:r>
            <a:endParaRPr lang="en-CA" dirty="0">
              <a:solidFill>
                <a:schemeClr val="bg2"/>
              </a:solidFill>
            </a:endParaRPr>
          </a:p>
          <a:p>
            <a:pPr marL="742950" lvl="1" indent="-285750">
              <a:buFont typeface="Arial" panose="020B0604020202020204" pitchFamily="34" charset="0"/>
              <a:buChar char="•"/>
            </a:pPr>
            <a:r>
              <a:rPr lang="en-CA" dirty="0">
                <a:solidFill>
                  <a:schemeClr val="bg2"/>
                </a:solidFill>
              </a:rPr>
              <a:t>Then once you’ve set each model for an extruder you combine them!</a:t>
            </a:r>
          </a:p>
          <a:p>
            <a:pPr marL="285750" indent="-285750">
              <a:buFont typeface="Arial" panose="020B0604020202020204" pitchFamily="34" charset="0"/>
              <a:buChar char="•"/>
            </a:pPr>
            <a:endParaRPr lang="en-CA" dirty="0">
              <a:solidFill>
                <a:schemeClr val="bg2"/>
              </a:solidFill>
            </a:endParaRPr>
          </a:p>
        </p:txBody>
      </p:sp>
      <p:pic>
        <p:nvPicPr>
          <p:cNvPr id="5" name="Picture 4" descr="A picture containing person, man, indoor&#10;&#10;Description generated with very high confidence">
            <a:extLst>
              <a:ext uri="{FF2B5EF4-FFF2-40B4-BE49-F238E27FC236}">
                <a16:creationId xmlns:a16="http://schemas.microsoft.com/office/drawing/2014/main" id="{81384DD6-D803-40CF-812E-9FFF83ECBF9C}"/>
              </a:ext>
            </a:extLst>
          </p:cNvPr>
          <p:cNvPicPr>
            <a:picLocks noChangeAspect="1"/>
          </p:cNvPicPr>
          <p:nvPr/>
        </p:nvPicPr>
        <p:blipFill rotWithShape="1">
          <a:blip r:embed="rId2">
            <a:extLst>
              <a:ext uri="{28A0092B-C50C-407E-A947-70E740481C1C}">
                <a14:useLocalDpi xmlns:a14="http://schemas.microsoft.com/office/drawing/2010/main" val="0"/>
              </a:ext>
            </a:extLst>
          </a:blip>
          <a:srcRect l="19503" t="4198" r="18300" b="6112"/>
          <a:stretch/>
        </p:blipFill>
        <p:spPr>
          <a:xfrm>
            <a:off x="8690816" y="2237055"/>
            <a:ext cx="2495715" cy="3598894"/>
          </a:xfrm>
          <a:prstGeom prst="rect">
            <a:avLst/>
          </a:prstGeom>
        </p:spPr>
      </p:pic>
    </p:spTree>
    <p:extLst>
      <p:ext uri="{BB962C8B-B14F-4D97-AF65-F5344CB8AC3E}">
        <p14:creationId xmlns:p14="http://schemas.microsoft.com/office/powerpoint/2010/main" val="80469809"/>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323967-3BCB-4E5F-BCE8-7735D3F98567}"/>
              </a:ext>
            </a:extLst>
          </p:cNvPr>
          <p:cNvSpPr txBox="1"/>
          <p:nvPr/>
        </p:nvSpPr>
        <p:spPr>
          <a:xfrm>
            <a:off x="372295" y="621358"/>
            <a:ext cx="11062400"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CA" sz="1800" b="0" i="0" u="none" strike="noStrike" kern="1200" cap="none" spc="0" normalizeH="0" baseline="0" noProof="0" dirty="0">
                <a:ln>
                  <a:noFill/>
                </a:ln>
                <a:solidFill>
                  <a:srgbClr val="000000"/>
                </a:solidFill>
                <a:effectLst/>
                <a:uLnTx/>
                <a:uFillTx/>
                <a:latin typeface="Arial"/>
                <a:ea typeface="+mn-ea"/>
                <a:cs typeface="+mn-cs"/>
              </a:rPr>
              <a:t>Here’s an example using this two tone frog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srgbClr val="000000"/>
                </a:solidFill>
                <a:effectLst/>
                <a:uLnTx/>
                <a:uFillTx/>
                <a:latin typeface="Arial"/>
                <a:ea typeface="+mn-ea"/>
                <a:cs typeface="+mn-cs"/>
              </a:rPr>
              <a:t>The file comes as two parts (solid and hollow)</a:t>
            </a:r>
          </a:p>
          <a:p>
            <a:pPr marL="742950" lvl="1" indent="-285750">
              <a:buFont typeface="Arial" panose="020B0604020202020204" pitchFamily="34" charset="0"/>
              <a:buChar char="•"/>
            </a:pPr>
            <a:r>
              <a:rPr lang="en-CA" dirty="0">
                <a:solidFill>
                  <a:srgbClr val="000000"/>
                </a:solidFill>
                <a:latin typeface="Arial"/>
              </a:rPr>
              <a:t>If you are designing your own print for dual extrusion keep in mind you’ll need both objects separate</a:t>
            </a:r>
            <a:endParaRPr kumimoji="0" lang="en-CA"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4C4B652D-0F25-4A34-B97A-A1D1E801804A}"/>
              </a:ext>
            </a:extLst>
          </p:cNvPr>
          <p:cNvSpPr txBox="1"/>
          <p:nvPr/>
        </p:nvSpPr>
        <p:spPr>
          <a:xfrm>
            <a:off x="372295" y="3717741"/>
            <a:ext cx="5343625" cy="2031325"/>
          </a:xfrm>
          <a:prstGeom prst="rect">
            <a:avLst/>
          </a:prstGeom>
          <a:noFill/>
        </p:spPr>
        <p:txBody>
          <a:bodyPr wrap="square" rtlCol="0">
            <a:spAutoFit/>
          </a:bodyPr>
          <a:lstStyle/>
          <a:p>
            <a:r>
              <a:rPr lang="en-CA" b="1" dirty="0">
                <a:solidFill>
                  <a:schemeClr val="bg2"/>
                </a:solidFill>
              </a:rPr>
              <a:t>Steps:</a:t>
            </a:r>
          </a:p>
          <a:p>
            <a:pPr marL="342900" indent="-342900">
              <a:buFont typeface="+mj-lt"/>
              <a:buAutoNum type="arabicPeriod"/>
            </a:pPr>
            <a:r>
              <a:rPr lang="en-CA" dirty="0">
                <a:solidFill>
                  <a:schemeClr val="bg2"/>
                </a:solidFill>
              </a:rPr>
              <a:t>Load both your files into Cura</a:t>
            </a:r>
          </a:p>
          <a:p>
            <a:pPr marL="342900" indent="-342900">
              <a:buFont typeface="+mj-lt"/>
              <a:buAutoNum type="arabicPeriod"/>
            </a:pPr>
            <a:r>
              <a:rPr lang="en-CA" dirty="0">
                <a:solidFill>
                  <a:schemeClr val="bg2"/>
                </a:solidFill>
              </a:rPr>
              <a:t>Select model you want to print in  Print Core 1</a:t>
            </a:r>
          </a:p>
          <a:p>
            <a:pPr marL="342900" indent="-342900">
              <a:buFont typeface="+mj-lt"/>
              <a:buAutoNum type="arabicPeriod"/>
            </a:pPr>
            <a:r>
              <a:rPr lang="en-CA" dirty="0">
                <a:solidFill>
                  <a:schemeClr val="bg2"/>
                </a:solidFill>
              </a:rPr>
              <a:t>Now select the other object you want in the other Print Core</a:t>
            </a:r>
          </a:p>
          <a:p>
            <a:pPr marL="342900" indent="-342900">
              <a:buFont typeface="+mj-lt"/>
              <a:buAutoNum type="arabicPeriod"/>
            </a:pPr>
            <a:r>
              <a:rPr lang="en-CA" dirty="0">
                <a:solidFill>
                  <a:schemeClr val="bg2"/>
                </a:solidFill>
              </a:rPr>
              <a:t>Now select both models and “Merge Models”</a:t>
            </a:r>
          </a:p>
          <a:p>
            <a:pPr marL="342900" indent="-342900">
              <a:buFont typeface="+mj-lt"/>
              <a:buAutoNum type="arabicPeriod"/>
            </a:pPr>
            <a:r>
              <a:rPr lang="en-CA" dirty="0">
                <a:solidFill>
                  <a:schemeClr val="bg2"/>
                </a:solidFill>
              </a:rPr>
              <a:t>The print is now ready for dual extrusion </a:t>
            </a:r>
          </a:p>
        </p:txBody>
      </p:sp>
      <p:pic>
        <p:nvPicPr>
          <p:cNvPr id="6" name="Picture 5">
            <a:extLst>
              <a:ext uri="{FF2B5EF4-FFF2-40B4-BE49-F238E27FC236}">
                <a16:creationId xmlns:a16="http://schemas.microsoft.com/office/drawing/2014/main" id="{F66C2F18-7DBF-470C-8642-96F75CF0AAAA}"/>
              </a:ext>
            </a:extLst>
          </p:cNvPr>
          <p:cNvPicPr>
            <a:picLocks noChangeAspect="1"/>
          </p:cNvPicPr>
          <p:nvPr/>
        </p:nvPicPr>
        <p:blipFill rotWithShape="1">
          <a:blip r:embed="rId2"/>
          <a:srcRect l="26063" t="29098" r="21250" b="5999"/>
          <a:stretch/>
        </p:blipFill>
        <p:spPr>
          <a:xfrm>
            <a:off x="5727878" y="3601293"/>
            <a:ext cx="3817505" cy="2643930"/>
          </a:xfrm>
          <a:prstGeom prst="rect">
            <a:avLst/>
          </a:prstGeom>
        </p:spPr>
      </p:pic>
      <p:pic>
        <p:nvPicPr>
          <p:cNvPr id="8" name="Picture 7">
            <a:extLst>
              <a:ext uri="{FF2B5EF4-FFF2-40B4-BE49-F238E27FC236}">
                <a16:creationId xmlns:a16="http://schemas.microsoft.com/office/drawing/2014/main" id="{0141131F-ED63-4DD2-89A8-F7C1E65A256D}"/>
              </a:ext>
            </a:extLst>
          </p:cNvPr>
          <p:cNvPicPr>
            <a:picLocks noChangeAspect="1"/>
          </p:cNvPicPr>
          <p:nvPr/>
        </p:nvPicPr>
        <p:blipFill rotWithShape="1">
          <a:blip r:embed="rId3">
            <a:extLst>
              <a:ext uri="{28A0092B-C50C-407E-A947-70E740481C1C}">
                <a14:useLocalDpi xmlns:a14="http://schemas.microsoft.com/office/drawing/2010/main" val="0"/>
              </a:ext>
            </a:extLst>
          </a:blip>
          <a:srcRect r="7082"/>
          <a:stretch/>
        </p:blipFill>
        <p:spPr>
          <a:xfrm>
            <a:off x="7553978" y="1546952"/>
            <a:ext cx="4537749" cy="1970117"/>
          </a:xfrm>
          <a:prstGeom prst="rect">
            <a:avLst/>
          </a:prstGeom>
        </p:spPr>
      </p:pic>
      <p:pic>
        <p:nvPicPr>
          <p:cNvPr id="10" name="Picture 9">
            <a:extLst>
              <a:ext uri="{FF2B5EF4-FFF2-40B4-BE49-F238E27FC236}">
                <a16:creationId xmlns:a16="http://schemas.microsoft.com/office/drawing/2014/main" id="{5B812091-8E8E-444D-A64F-66EB28690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515" y="1539804"/>
            <a:ext cx="3841421" cy="1970118"/>
          </a:xfrm>
          <a:prstGeom prst="rect">
            <a:avLst/>
          </a:prstGeom>
        </p:spPr>
      </p:pic>
      <p:pic>
        <p:nvPicPr>
          <p:cNvPr id="12" name="Picture 11" descr="A picture containing floor, indoor&#10;&#10;Description generated with high confidence">
            <a:extLst>
              <a:ext uri="{FF2B5EF4-FFF2-40B4-BE49-F238E27FC236}">
                <a16:creationId xmlns:a16="http://schemas.microsoft.com/office/drawing/2014/main" id="{610F24BD-CB68-4B39-8C8D-40971005E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2976" y="3594438"/>
            <a:ext cx="2093774" cy="2343364"/>
          </a:xfrm>
          <a:prstGeom prst="rect">
            <a:avLst/>
          </a:prstGeom>
        </p:spPr>
      </p:pic>
      <p:pic>
        <p:nvPicPr>
          <p:cNvPr id="14" name="Picture 13" descr="A screen shot of a computer&#10;&#10;Description generated with very high confidence">
            <a:extLst>
              <a:ext uri="{FF2B5EF4-FFF2-40B4-BE49-F238E27FC236}">
                <a16:creationId xmlns:a16="http://schemas.microsoft.com/office/drawing/2014/main" id="{287FA4DA-6B7A-4362-B9CA-F28B6C9767C5}"/>
              </a:ext>
            </a:extLst>
          </p:cNvPr>
          <p:cNvPicPr>
            <a:picLocks noChangeAspect="1"/>
          </p:cNvPicPr>
          <p:nvPr/>
        </p:nvPicPr>
        <p:blipFill rotWithShape="1">
          <a:blip r:embed="rId6">
            <a:extLst>
              <a:ext uri="{28A0092B-C50C-407E-A947-70E740481C1C}">
                <a14:useLocalDpi xmlns:a14="http://schemas.microsoft.com/office/drawing/2010/main" val="0"/>
              </a:ext>
            </a:extLst>
          </a:blip>
          <a:srcRect l="5939"/>
          <a:stretch/>
        </p:blipFill>
        <p:spPr>
          <a:xfrm>
            <a:off x="96248" y="1532656"/>
            <a:ext cx="3671267" cy="1984413"/>
          </a:xfrm>
          <a:prstGeom prst="rect">
            <a:avLst/>
          </a:prstGeom>
        </p:spPr>
      </p:pic>
    </p:spTree>
    <p:extLst>
      <p:ext uri="{BB962C8B-B14F-4D97-AF65-F5344CB8AC3E}">
        <p14:creationId xmlns:p14="http://schemas.microsoft.com/office/powerpoint/2010/main" val="270410409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B9B5-2753-4F08-89EF-CC109D116C9D}"/>
              </a:ext>
            </a:extLst>
          </p:cNvPr>
          <p:cNvSpPr>
            <a:spLocks noGrp="1"/>
          </p:cNvSpPr>
          <p:nvPr>
            <p:ph type="title"/>
          </p:nvPr>
        </p:nvSpPr>
        <p:spPr>
          <a:xfrm>
            <a:off x="657810" y="301028"/>
            <a:ext cx="11062400" cy="2056000"/>
          </a:xfrm>
        </p:spPr>
        <p:txBody>
          <a:bodyPr/>
          <a:lstStyle/>
          <a:p>
            <a:r>
              <a:rPr lang="en-CA" dirty="0"/>
              <a:t>Raise3D using </a:t>
            </a:r>
            <a:r>
              <a:rPr lang="en-CA" dirty="0" err="1"/>
              <a:t>IdeaMaker</a:t>
            </a:r>
            <a:endParaRPr lang="en-CA" dirty="0"/>
          </a:p>
        </p:txBody>
      </p:sp>
      <p:sp>
        <p:nvSpPr>
          <p:cNvPr id="3" name="TextBox 2">
            <a:extLst>
              <a:ext uri="{FF2B5EF4-FFF2-40B4-BE49-F238E27FC236}">
                <a16:creationId xmlns:a16="http://schemas.microsoft.com/office/drawing/2014/main" id="{3075EC8A-41C9-485C-A855-1D36E2D409DC}"/>
              </a:ext>
            </a:extLst>
          </p:cNvPr>
          <p:cNvSpPr txBox="1"/>
          <p:nvPr/>
        </p:nvSpPr>
        <p:spPr>
          <a:xfrm>
            <a:off x="657810" y="1949116"/>
            <a:ext cx="3312611" cy="4524315"/>
          </a:xfrm>
          <a:prstGeom prst="rect">
            <a:avLst/>
          </a:prstGeom>
          <a:noFill/>
        </p:spPr>
        <p:txBody>
          <a:bodyPr wrap="square" rtlCol="0">
            <a:spAutoFit/>
          </a:bodyPr>
          <a:lstStyle/>
          <a:p>
            <a:r>
              <a:rPr lang="en-CA" dirty="0">
                <a:solidFill>
                  <a:schemeClr val="bg2"/>
                </a:solidFill>
              </a:rPr>
              <a:t>The Raise 3D is our largest printer allowing you to print big objects as well as leave an object to print overnight</a:t>
            </a:r>
          </a:p>
          <a:p>
            <a:pPr marL="285750" indent="-285750">
              <a:buFont typeface="Arial" panose="020B0604020202020204" pitchFamily="34" charset="0"/>
              <a:buChar char="•"/>
            </a:pPr>
            <a:r>
              <a:rPr lang="en-CA" dirty="0">
                <a:solidFill>
                  <a:schemeClr val="bg2"/>
                </a:solidFill>
              </a:rPr>
              <a:t>This printer is fully enclosed and can print in PLA, ABS, etc.</a:t>
            </a:r>
          </a:p>
          <a:p>
            <a:pPr marL="285750" indent="-285750">
              <a:buFont typeface="Arial" panose="020B0604020202020204" pitchFamily="34" charset="0"/>
              <a:buChar char="•"/>
            </a:pPr>
            <a:r>
              <a:rPr lang="en-CA" dirty="0">
                <a:solidFill>
                  <a:schemeClr val="bg2"/>
                </a:solidFill>
              </a:rPr>
              <a:t>Contains a dual extrusion head (same as </a:t>
            </a:r>
            <a:r>
              <a:rPr lang="en-CA" dirty="0" err="1">
                <a:solidFill>
                  <a:schemeClr val="bg2"/>
                </a:solidFill>
              </a:rPr>
              <a:t>Ultimaker</a:t>
            </a:r>
            <a:r>
              <a:rPr lang="en-CA" dirty="0">
                <a:solidFill>
                  <a:schemeClr val="bg2"/>
                </a:solidFill>
              </a:rPr>
              <a:t> 3)</a:t>
            </a:r>
          </a:p>
          <a:p>
            <a:pPr marL="285750" indent="-285750">
              <a:buFont typeface="Arial" panose="020B0604020202020204" pitchFamily="34" charset="0"/>
              <a:buChar char="•"/>
            </a:pPr>
            <a:r>
              <a:rPr lang="en-CA" dirty="0">
                <a:solidFill>
                  <a:schemeClr val="bg2"/>
                </a:solidFill>
              </a:rPr>
              <a:t>NOT Cura compatible, uses its own software (</a:t>
            </a:r>
            <a:r>
              <a:rPr lang="en-CA" dirty="0" err="1">
                <a:solidFill>
                  <a:schemeClr val="bg2"/>
                </a:solidFill>
              </a:rPr>
              <a:t>Ideamaker</a:t>
            </a:r>
            <a:r>
              <a:rPr lang="en-CA" dirty="0">
                <a:solidFill>
                  <a:schemeClr val="bg2"/>
                </a:solidFill>
              </a:rPr>
              <a:t>)</a:t>
            </a:r>
          </a:p>
          <a:p>
            <a:pPr marL="742950" lvl="1" indent="-285750">
              <a:buFont typeface="Arial" panose="020B0604020202020204" pitchFamily="34" charset="0"/>
              <a:buChar char="•"/>
            </a:pPr>
            <a:r>
              <a:rPr lang="en-CA" dirty="0" err="1">
                <a:solidFill>
                  <a:schemeClr val="bg2"/>
                </a:solidFill>
              </a:rPr>
              <a:t>Ideamaker</a:t>
            </a:r>
            <a:r>
              <a:rPr lang="en-CA" dirty="0">
                <a:solidFill>
                  <a:schemeClr val="bg2"/>
                </a:solidFill>
              </a:rPr>
              <a:t> works almost identical to Cura</a:t>
            </a:r>
          </a:p>
          <a:p>
            <a:pPr marL="285750" indent="-285750">
              <a:buFont typeface="Arial" panose="020B0604020202020204" pitchFamily="34" charset="0"/>
              <a:buChar char="•"/>
            </a:pPr>
            <a:endParaRPr lang="en-CA" dirty="0">
              <a:solidFill>
                <a:schemeClr val="bg2"/>
              </a:solidFill>
            </a:endParaRPr>
          </a:p>
        </p:txBody>
      </p:sp>
      <p:pic>
        <p:nvPicPr>
          <p:cNvPr id="5" name="Picture 4" descr="A screen shot of a computer&#10;&#10;Description generated with high confidence">
            <a:extLst>
              <a:ext uri="{FF2B5EF4-FFF2-40B4-BE49-F238E27FC236}">
                <a16:creationId xmlns:a16="http://schemas.microsoft.com/office/drawing/2014/main" id="{9916EE70-EF8B-4F03-B76B-FBA9E4ED6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421" y="2106691"/>
            <a:ext cx="7610972" cy="3989353"/>
          </a:xfrm>
          <a:prstGeom prst="rect">
            <a:avLst/>
          </a:prstGeom>
        </p:spPr>
      </p:pic>
    </p:spTree>
    <p:extLst>
      <p:ext uri="{BB962C8B-B14F-4D97-AF65-F5344CB8AC3E}">
        <p14:creationId xmlns:p14="http://schemas.microsoft.com/office/powerpoint/2010/main" val="2667788573"/>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43590A-0504-4304-95C7-10499F5FFB86}"/>
              </a:ext>
            </a:extLst>
          </p:cNvPr>
          <p:cNvSpPr/>
          <p:nvPr/>
        </p:nvSpPr>
        <p:spPr>
          <a:xfrm>
            <a:off x="5418221" y="773994"/>
            <a:ext cx="6274183" cy="1200329"/>
          </a:xfrm>
          <a:prstGeom prst="rect">
            <a:avLst/>
          </a:prstGeom>
        </p:spPr>
        <p:txBody>
          <a:bodyPr wrap="square">
            <a:spAutoFit/>
          </a:bodyPr>
          <a:lstStyle/>
          <a:p>
            <a:r>
              <a:rPr lang="en-CA" dirty="0">
                <a:solidFill>
                  <a:schemeClr val="bg2"/>
                </a:solidFill>
              </a:rPr>
              <a:t>Can be optimized in the way it prints for large objects, we will now show you how to set it up for printing a large vase… </a:t>
            </a:r>
          </a:p>
          <a:p>
            <a:r>
              <a:rPr lang="en-CA" dirty="0">
                <a:solidFill>
                  <a:schemeClr val="bg2"/>
                </a:solidFill>
              </a:rPr>
              <a:t>In order to access these settings we must select Start Slice </a:t>
            </a:r>
          </a:p>
        </p:txBody>
      </p:sp>
      <p:pic>
        <p:nvPicPr>
          <p:cNvPr id="5" name="Picture 4" descr="A screenshot of a cell phone&#10;&#10;Description generated with very high confidence">
            <a:extLst>
              <a:ext uri="{FF2B5EF4-FFF2-40B4-BE49-F238E27FC236}">
                <a16:creationId xmlns:a16="http://schemas.microsoft.com/office/drawing/2014/main" id="{F34389DE-A3B8-4D4F-BC75-FB502A7AE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96" y="2322095"/>
            <a:ext cx="4096905" cy="3666232"/>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46F45ECA-F509-4BFB-BB6C-2DA916925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501" y="3815414"/>
            <a:ext cx="2803484" cy="2184601"/>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03F01AD5-EAB4-4C34-B715-33EC70F16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926" y="2073120"/>
            <a:ext cx="5243478" cy="3915207"/>
          </a:xfrm>
          <a:prstGeom prst="rect">
            <a:avLst/>
          </a:prstGeom>
        </p:spPr>
      </p:pic>
      <p:sp>
        <p:nvSpPr>
          <p:cNvPr id="10" name="TextBox 9">
            <a:extLst>
              <a:ext uri="{FF2B5EF4-FFF2-40B4-BE49-F238E27FC236}">
                <a16:creationId xmlns:a16="http://schemas.microsoft.com/office/drawing/2014/main" id="{5EDCF7C9-AE5B-4298-8B8A-4B9F022E6ED4}"/>
              </a:ext>
            </a:extLst>
          </p:cNvPr>
          <p:cNvSpPr txBox="1"/>
          <p:nvPr/>
        </p:nvSpPr>
        <p:spPr>
          <a:xfrm>
            <a:off x="592056" y="577516"/>
            <a:ext cx="4930657" cy="2092881"/>
          </a:xfrm>
          <a:prstGeom prst="rect">
            <a:avLst/>
          </a:prstGeom>
          <a:noFill/>
        </p:spPr>
        <p:txBody>
          <a:bodyPr wrap="square" rtlCol="0">
            <a:spAutoFit/>
          </a:bodyPr>
          <a:lstStyle/>
          <a:p>
            <a:r>
              <a:rPr lang="en-CA" sz="1600" dirty="0">
                <a:solidFill>
                  <a:schemeClr val="bg2"/>
                </a:solidFill>
              </a:rPr>
              <a:t>From here you can choose between three pre-sets (High Quality, Standard, Speed)</a:t>
            </a:r>
          </a:p>
          <a:p>
            <a:r>
              <a:rPr lang="en-CA" sz="1600" dirty="0">
                <a:solidFill>
                  <a:schemeClr val="bg2"/>
                </a:solidFill>
              </a:rPr>
              <a:t>Select Edit in order to change things like infill, shells, supports, build plate adhesion</a:t>
            </a:r>
          </a:p>
          <a:p>
            <a:r>
              <a:rPr lang="en-CA" sz="1600" dirty="0">
                <a:solidFill>
                  <a:schemeClr val="bg2"/>
                </a:solidFill>
              </a:rPr>
              <a:t>Finally select Advanced Settings to change much more including layer height and activating spiral vase mode</a:t>
            </a:r>
          </a:p>
          <a:p>
            <a:endParaRPr lang="en-CA" dirty="0"/>
          </a:p>
        </p:txBody>
      </p:sp>
    </p:spTree>
    <p:extLst>
      <p:ext uri="{BB962C8B-B14F-4D97-AF65-F5344CB8AC3E}">
        <p14:creationId xmlns:p14="http://schemas.microsoft.com/office/powerpoint/2010/main" val="200637581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564800" y="763180"/>
            <a:ext cx="11062400" cy="2056000"/>
          </a:xfrm>
          <a:prstGeom prst="rect">
            <a:avLst/>
          </a:prstGeom>
        </p:spPr>
        <p:txBody>
          <a:bodyPr wrap="square" lIns="121900" tIns="121900" rIns="121900" bIns="121900" anchor="t" anchorCtr="0">
            <a:noAutofit/>
          </a:bodyPr>
          <a:lstStyle/>
          <a:p>
            <a:pPr algn="ctr"/>
            <a:r>
              <a:rPr lang="en-GB" sz="4800" dirty="0">
                <a:solidFill>
                  <a:schemeClr val="bg2"/>
                </a:solidFill>
              </a:rPr>
              <a:t>Do You Have a </a:t>
            </a:r>
            <a:r>
              <a:rPr lang="en-GB" sz="4800" dirty="0" err="1">
                <a:solidFill>
                  <a:schemeClr val="bg2"/>
                </a:solidFill>
              </a:rPr>
              <a:t>Makerepo</a:t>
            </a:r>
            <a:r>
              <a:rPr lang="en-GB" sz="4800" dirty="0">
                <a:solidFill>
                  <a:schemeClr val="bg2"/>
                </a:solidFill>
              </a:rPr>
              <a:t> Account?</a:t>
            </a:r>
            <a:endParaRPr sz="4800" dirty="0">
              <a:solidFill>
                <a:schemeClr val="bg2"/>
              </a:solidFill>
            </a:endParaRPr>
          </a:p>
        </p:txBody>
      </p:sp>
      <p:sp>
        <p:nvSpPr>
          <p:cNvPr id="82" name="Shape 82"/>
          <p:cNvSpPr txBox="1">
            <a:spLocks noGrp="1"/>
          </p:cNvSpPr>
          <p:nvPr>
            <p:ph type="body" idx="4294967295"/>
          </p:nvPr>
        </p:nvSpPr>
        <p:spPr>
          <a:xfrm>
            <a:off x="5813600" y="1722600"/>
            <a:ext cx="5689600" cy="4003675"/>
          </a:xfrm>
          <a:prstGeom prst="rect">
            <a:avLst/>
          </a:prstGeom>
        </p:spPr>
        <p:txBody>
          <a:bodyPr wrap="square" lIns="121900" tIns="121900" rIns="121900" bIns="121900" anchor="t" anchorCtr="0">
            <a:noAutofit/>
          </a:bodyPr>
          <a:lstStyle/>
          <a:p>
            <a:pPr marL="0" indent="0">
              <a:spcAft>
                <a:spcPts val="2133"/>
              </a:spcAft>
              <a:buNone/>
            </a:pPr>
            <a:r>
              <a:rPr lang="en-GB" sz="3000" dirty="0"/>
              <a:t>Make an account on </a:t>
            </a:r>
            <a:r>
              <a:rPr lang="en-GB" sz="3000" b="1" dirty="0">
                <a:solidFill>
                  <a:schemeClr val="bg1"/>
                </a:solidFill>
              </a:rPr>
              <a:t>Makerepo.com</a:t>
            </a:r>
            <a:r>
              <a:rPr lang="en-GB" sz="3000" dirty="0">
                <a:solidFill>
                  <a:schemeClr val="bg1"/>
                </a:solidFill>
              </a:rPr>
              <a:t> </a:t>
            </a:r>
            <a:r>
              <a:rPr lang="en-GB" sz="3000" dirty="0"/>
              <a:t>so that you can have access to other people’s projects and the use of our space! Everyone NEEDS one.</a:t>
            </a:r>
          </a:p>
          <a:p>
            <a:pPr marL="0" indent="0">
              <a:spcAft>
                <a:spcPts val="2133"/>
              </a:spcAft>
              <a:buNone/>
            </a:pPr>
            <a:r>
              <a:rPr lang="en-GB" sz="3000" dirty="0"/>
              <a:t>Community members speak to those working in the makerspace to get setup!</a:t>
            </a:r>
            <a:endParaRPr sz="3000" dirty="0"/>
          </a:p>
        </p:txBody>
      </p:sp>
      <p:pic>
        <p:nvPicPr>
          <p:cNvPr id="83" name="Shape 83"/>
          <p:cNvPicPr preferRelativeResize="0"/>
          <p:nvPr/>
        </p:nvPicPr>
        <p:blipFill rotWithShape="1">
          <a:blip r:embed="rId3">
            <a:alphaModFix/>
          </a:blip>
          <a:srcRect t="23551" r="44690" b="9541"/>
          <a:stretch/>
        </p:blipFill>
        <p:spPr>
          <a:xfrm>
            <a:off x="564800" y="1814040"/>
            <a:ext cx="5124800" cy="4280780"/>
          </a:xfrm>
          <a:prstGeom prst="rect">
            <a:avLst/>
          </a:prstGeom>
          <a:noFill/>
          <a:ln>
            <a:noFill/>
          </a:ln>
        </p:spPr>
      </p:pic>
    </p:spTree>
    <p:extLst>
      <p:ext uri="{BB962C8B-B14F-4D97-AF65-F5344CB8AC3E}">
        <p14:creationId xmlns:p14="http://schemas.microsoft.com/office/powerpoint/2010/main" val="3603678301"/>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6BCD-7FF2-4F15-89B2-572498A9D1C4}"/>
              </a:ext>
            </a:extLst>
          </p:cNvPr>
          <p:cNvSpPr>
            <a:spLocks noGrp="1"/>
          </p:cNvSpPr>
          <p:nvPr>
            <p:ph type="title"/>
          </p:nvPr>
        </p:nvSpPr>
        <p:spPr>
          <a:xfrm>
            <a:off x="564800" y="580300"/>
            <a:ext cx="11062400" cy="2056000"/>
          </a:xfrm>
        </p:spPr>
        <p:txBody>
          <a:bodyPr/>
          <a:lstStyle/>
          <a:p>
            <a:r>
              <a:rPr lang="en-CA" dirty="0"/>
              <a:t>Let’s Practice with Slicing Software</a:t>
            </a:r>
          </a:p>
        </p:txBody>
      </p:sp>
      <p:sp>
        <p:nvSpPr>
          <p:cNvPr id="3" name="TextBox 2">
            <a:extLst>
              <a:ext uri="{FF2B5EF4-FFF2-40B4-BE49-F238E27FC236}">
                <a16:creationId xmlns:a16="http://schemas.microsoft.com/office/drawing/2014/main" id="{C8010E62-177D-4F52-8E15-491F238146CF}"/>
              </a:ext>
            </a:extLst>
          </p:cNvPr>
          <p:cNvSpPr txBox="1"/>
          <p:nvPr/>
        </p:nvSpPr>
        <p:spPr>
          <a:xfrm>
            <a:off x="553792" y="2653048"/>
            <a:ext cx="8992118" cy="4001095"/>
          </a:xfrm>
          <a:prstGeom prst="rect">
            <a:avLst/>
          </a:prstGeom>
          <a:noFill/>
        </p:spPr>
        <p:txBody>
          <a:bodyPr wrap="square" rtlCol="0">
            <a:spAutoFit/>
          </a:bodyPr>
          <a:lstStyle/>
          <a:p>
            <a:r>
              <a:rPr lang="en-CA" dirty="0">
                <a:solidFill>
                  <a:schemeClr val="bg2"/>
                </a:solidFill>
              </a:rPr>
              <a:t>Download the file from Thingiverse, which has some complex detail as well as required support structures!</a:t>
            </a:r>
          </a:p>
          <a:p>
            <a:endParaRPr lang="en-CA" dirty="0">
              <a:solidFill>
                <a:schemeClr val="bg2"/>
              </a:solidFill>
            </a:endParaRPr>
          </a:p>
          <a:p>
            <a:r>
              <a:rPr lang="en-CA" dirty="0">
                <a:solidFill>
                  <a:schemeClr val="bg2"/>
                </a:solidFill>
              </a:rPr>
              <a:t>Open this file in Cura alter settings to obtain the smallest print time for test file</a:t>
            </a:r>
          </a:p>
          <a:p>
            <a:r>
              <a:rPr lang="en-CA" dirty="0">
                <a:solidFill>
                  <a:schemeClr val="bg2"/>
                </a:solidFill>
              </a:rPr>
              <a:t>(decide on file beforehand)</a:t>
            </a:r>
          </a:p>
          <a:p>
            <a:endParaRPr lang="en-CA" dirty="0">
              <a:solidFill>
                <a:schemeClr val="bg2"/>
              </a:solidFill>
            </a:endParaRPr>
          </a:p>
          <a:p>
            <a:r>
              <a:rPr lang="en-CA" dirty="0">
                <a:solidFill>
                  <a:schemeClr val="bg2"/>
                </a:solidFill>
              </a:rPr>
              <a:t>Open this same file in </a:t>
            </a:r>
            <a:r>
              <a:rPr lang="en-CA" dirty="0" err="1">
                <a:solidFill>
                  <a:schemeClr val="bg2"/>
                </a:solidFill>
              </a:rPr>
              <a:t>Makerbot</a:t>
            </a:r>
            <a:r>
              <a:rPr lang="en-CA" dirty="0">
                <a:solidFill>
                  <a:schemeClr val="bg2"/>
                </a:solidFill>
              </a:rPr>
              <a:t> Print alter settings to obtain the smallest print time for test file</a:t>
            </a:r>
          </a:p>
          <a:p>
            <a:r>
              <a:rPr lang="en-CA" dirty="0">
                <a:solidFill>
                  <a:schemeClr val="bg2"/>
                </a:solidFill>
              </a:rPr>
              <a:t>(decide on file beforehand)</a:t>
            </a:r>
          </a:p>
          <a:p>
            <a:endParaRPr lang="en-CA" dirty="0">
              <a:solidFill>
                <a:schemeClr val="bg2"/>
              </a:solidFill>
            </a:endParaRPr>
          </a:p>
          <a:p>
            <a:r>
              <a:rPr lang="en-CA" dirty="0">
                <a:solidFill>
                  <a:schemeClr val="bg2"/>
                </a:solidFill>
              </a:rPr>
              <a:t>If time we will open this file on Dremel Idea Builder Software</a:t>
            </a:r>
          </a:p>
          <a:p>
            <a:r>
              <a:rPr lang="en-CA" dirty="0">
                <a:solidFill>
                  <a:schemeClr val="bg2"/>
                </a:solidFill>
              </a:rPr>
              <a:t>or on </a:t>
            </a:r>
            <a:r>
              <a:rPr lang="en-CA" dirty="0" err="1">
                <a:solidFill>
                  <a:schemeClr val="bg2"/>
                </a:solidFill>
              </a:rPr>
              <a:t>Ideamaker</a:t>
            </a:r>
            <a:r>
              <a:rPr lang="en-CA" dirty="0">
                <a:solidFill>
                  <a:schemeClr val="bg2"/>
                </a:solidFill>
              </a:rPr>
              <a:t> </a:t>
            </a:r>
          </a:p>
          <a:p>
            <a:endParaRPr lang="en-CA" dirty="0">
              <a:solidFill>
                <a:schemeClr val="bg2"/>
              </a:solidFill>
            </a:endParaRPr>
          </a:p>
          <a:p>
            <a:endParaRPr lang="en-CA" sz="2000" dirty="0">
              <a:solidFill>
                <a:schemeClr val="bg2"/>
              </a:solidFill>
            </a:endParaRPr>
          </a:p>
        </p:txBody>
      </p:sp>
      <p:pic>
        <p:nvPicPr>
          <p:cNvPr id="5" name="Picture 4" descr="A close up of a sign&#10;&#10;Description generated with very high confidence">
            <a:extLst>
              <a:ext uri="{FF2B5EF4-FFF2-40B4-BE49-F238E27FC236}">
                <a16:creationId xmlns:a16="http://schemas.microsoft.com/office/drawing/2014/main" id="{1214CD13-33F4-4BDC-82EE-5BCA9B4FFE6D}"/>
              </a:ext>
            </a:extLst>
          </p:cNvPr>
          <p:cNvPicPr>
            <a:picLocks noChangeAspect="1"/>
          </p:cNvPicPr>
          <p:nvPr/>
        </p:nvPicPr>
        <p:blipFill rotWithShape="1">
          <a:blip r:embed="rId2">
            <a:extLst>
              <a:ext uri="{28A0092B-C50C-407E-A947-70E740481C1C}">
                <a14:useLocalDpi xmlns:a14="http://schemas.microsoft.com/office/drawing/2010/main" val="0"/>
              </a:ext>
            </a:extLst>
          </a:blip>
          <a:srcRect l="21233" t="16526" r="21177" b="16995"/>
          <a:stretch/>
        </p:blipFill>
        <p:spPr>
          <a:xfrm>
            <a:off x="9746083" y="3408987"/>
            <a:ext cx="1584102" cy="1625427"/>
          </a:xfrm>
          <a:prstGeom prst="rect">
            <a:avLst/>
          </a:prstGeom>
        </p:spPr>
      </p:pic>
      <p:pic>
        <p:nvPicPr>
          <p:cNvPr id="7" name="Picture 6">
            <a:extLst>
              <a:ext uri="{FF2B5EF4-FFF2-40B4-BE49-F238E27FC236}">
                <a16:creationId xmlns:a16="http://schemas.microsoft.com/office/drawing/2014/main" id="{4B436D4E-DB15-413D-8139-410DD9E7B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768" y="1608300"/>
            <a:ext cx="1390417" cy="1730374"/>
          </a:xfrm>
          <a:prstGeom prst="rect">
            <a:avLst/>
          </a:prstGeom>
        </p:spPr>
      </p:pic>
      <p:pic>
        <p:nvPicPr>
          <p:cNvPr id="9" name="Picture 8" descr="A picture containing clipart&#10;&#10;Description generated with high confidence">
            <a:extLst>
              <a:ext uri="{FF2B5EF4-FFF2-40B4-BE49-F238E27FC236}">
                <a16:creationId xmlns:a16="http://schemas.microsoft.com/office/drawing/2014/main" id="{6BB3D686-73B8-4212-A2F9-BB9D7F52B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0483" y="5175937"/>
            <a:ext cx="4657725" cy="981075"/>
          </a:xfrm>
          <a:prstGeom prst="rect">
            <a:avLst/>
          </a:prstGeom>
        </p:spPr>
      </p:pic>
    </p:spTree>
    <p:extLst>
      <p:ext uri="{BB962C8B-B14F-4D97-AF65-F5344CB8AC3E}">
        <p14:creationId xmlns:p14="http://schemas.microsoft.com/office/powerpoint/2010/main" val="1399211501"/>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a:blip r:embed="rId3">
            <a:alphaModFix/>
          </a:blip>
          <a:stretch>
            <a:fillRect/>
          </a:stretch>
        </p:blipFill>
        <p:spPr>
          <a:xfrm>
            <a:off x="6682047" y="2162150"/>
            <a:ext cx="5509953" cy="4070601"/>
          </a:xfrm>
          <a:prstGeom prst="rect">
            <a:avLst/>
          </a:prstGeom>
          <a:noFill/>
          <a:ln>
            <a:noFill/>
          </a:ln>
        </p:spPr>
      </p:pic>
      <p:sp>
        <p:nvSpPr>
          <p:cNvPr id="207" name="Shape 207"/>
          <p:cNvSpPr txBox="1">
            <a:spLocks noGrp="1"/>
          </p:cNvSpPr>
          <p:nvPr>
            <p:ph type="title"/>
          </p:nvPr>
        </p:nvSpPr>
        <p:spPr>
          <a:xfrm>
            <a:off x="564800" y="625249"/>
            <a:ext cx="11062400" cy="2056000"/>
          </a:xfrm>
          <a:prstGeom prst="rect">
            <a:avLst/>
          </a:prstGeom>
        </p:spPr>
        <p:txBody>
          <a:bodyPr wrap="square" lIns="121900" tIns="121900" rIns="121900" bIns="121900" anchor="t" anchorCtr="0">
            <a:noAutofit/>
          </a:bodyPr>
          <a:lstStyle/>
          <a:p>
            <a:pPr algn="ctr"/>
            <a:r>
              <a:rPr lang="en-GB" sz="4800" dirty="0">
                <a:solidFill>
                  <a:schemeClr val="bg1"/>
                </a:solidFill>
              </a:rPr>
              <a:t>Want to be volunteers??</a:t>
            </a:r>
            <a:endParaRPr sz="4800" dirty="0">
              <a:solidFill>
                <a:schemeClr val="bg1"/>
              </a:solidFill>
            </a:endParaRPr>
          </a:p>
        </p:txBody>
      </p:sp>
      <p:sp>
        <p:nvSpPr>
          <p:cNvPr id="208" name="Shape 208"/>
          <p:cNvSpPr txBox="1">
            <a:spLocks noGrp="1"/>
          </p:cNvSpPr>
          <p:nvPr>
            <p:ph type="body" idx="4294967295"/>
          </p:nvPr>
        </p:nvSpPr>
        <p:spPr>
          <a:xfrm>
            <a:off x="240430" y="1814739"/>
            <a:ext cx="6751638" cy="4418012"/>
          </a:xfrm>
          <a:prstGeom prst="rect">
            <a:avLst/>
          </a:prstGeom>
        </p:spPr>
        <p:txBody>
          <a:bodyPr wrap="square" lIns="121900" tIns="121900" rIns="121900" bIns="121900" anchor="t" anchorCtr="0">
            <a:noAutofit/>
          </a:bodyPr>
          <a:lstStyle/>
          <a:p>
            <a:pPr marL="0" indent="0">
              <a:buNone/>
            </a:pPr>
            <a:r>
              <a:rPr lang="en-GB" sz="3333" dirty="0"/>
              <a:t>Go to </a:t>
            </a:r>
            <a:r>
              <a:rPr lang="en-GB" sz="3333" b="1" dirty="0">
                <a:solidFill>
                  <a:schemeClr val="bg1"/>
                </a:solidFill>
              </a:rPr>
              <a:t>volunteer.makerepo.com</a:t>
            </a:r>
            <a:r>
              <a:rPr lang="en-GB" sz="3333" dirty="0">
                <a:solidFill>
                  <a:schemeClr val="bg1"/>
                </a:solidFill>
              </a:rPr>
              <a:t> </a:t>
            </a:r>
            <a:r>
              <a:rPr lang="en-GB" sz="3333" dirty="0"/>
              <a:t>and get trained! </a:t>
            </a:r>
            <a:endParaRPr sz="3333" dirty="0"/>
          </a:p>
          <a:p>
            <a:pPr marL="0" indent="0">
              <a:spcBef>
                <a:spcPts val="2133"/>
              </a:spcBef>
              <a:buNone/>
            </a:pPr>
            <a:r>
              <a:rPr lang="en-GB" sz="3333" dirty="0"/>
              <a:t>Here you can find the rewards for volunteer hours and some of the things you can do to get involved.</a:t>
            </a:r>
            <a:endParaRPr sz="3333" dirty="0"/>
          </a:p>
          <a:p>
            <a:pPr marL="0" indent="0">
              <a:spcBef>
                <a:spcPts val="2133"/>
              </a:spcBef>
              <a:spcAft>
                <a:spcPts val="2133"/>
              </a:spcAft>
              <a:buNone/>
            </a:pPr>
            <a:r>
              <a:rPr lang="en-GB" sz="3333" dirty="0"/>
              <a:t>HOPE TO SEE YOU THERE!!</a:t>
            </a:r>
            <a:endParaRPr sz="3333" dirty="0"/>
          </a:p>
        </p:txBody>
      </p:sp>
    </p:spTree>
    <p:extLst>
      <p:ext uri="{BB962C8B-B14F-4D97-AF65-F5344CB8AC3E}">
        <p14:creationId xmlns:p14="http://schemas.microsoft.com/office/powerpoint/2010/main" val="2656044001"/>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564800" y="740320"/>
            <a:ext cx="11062400" cy="2056000"/>
          </a:xfrm>
          <a:prstGeom prst="rect">
            <a:avLst/>
          </a:prstGeom>
        </p:spPr>
        <p:txBody>
          <a:bodyPr wrap="square" lIns="121900" tIns="121900" rIns="121900" bIns="121900" anchor="t" anchorCtr="0">
            <a:noAutofit/>
          </a:bodyPr>
          <a:lstStyle/>
          <a:p>
            <a:r>
              <a:rPr lang="en-GB" sz="4800" dirty="0">
                <a:solidFill>
                  <a:schemeClr val="bg2"/>
                </a:solidFill>
              </a:rPr>
              <a:t>PLEASE FILL OUT THIS SURVEY</a:t>
            </a:r>
            <a:endParaRPr sz="4800" dirty="0">
              <a:solidFill>
                <a:schemeClr val="bg2"/>
              </a:solidFill>
            </a:endParaRPr>
          </a:p>
        </p:txBody>
      </p:sp>
      <p:sp>
        <p:nvSpPr>
          <p:cNvPr id="214" name="Shape 214"/>
          <p:cNvSpPr txBox="1">
            <a:spLocks noGrp="1"/>
          </p:cNvSpPr>
          <p:nvPr>
            <p:ph type="body" idx="4294967295"/>
          </p:nvPr>
        </p:nvSpPr>
        <p:spPr>
          <a:xfrm>
            <a:off x="1012031" y="2059843"/>
            <a:ext cx="10167937" cy="4003675"/>
          </a:xfrm>
          <a:prstGeom prst="rect">
            <a:avLst/>
          </a:prstGeom>
        </p:spPr>
        <p:txBody>
          <a:bodyPr wrap="square" lIns="121900" tIns="121900" rIns="121900" bIns="121900" anchor="t" anchorCtr="0">
            <a:noAutofit/>
          </a:bodyPr>
          <a:lstStyle/>
          <a:p>
            <a:pPr marL="0" indent="0" algn="ctr">
              <a:buNone/>
            </a:pPr>
            <a:r>
              <a:rPr lang="en-GB" sz="4800" b="1" dirty="0">
                <a:solidFill>
                  <a:schemeClr val="bg1"/>
                </a:solidFill>
              </a:rPr>
              <a:t>Survey.makerepo.com</a:t>
            </a:r>
            <a:endParaRPr sz="4800" b="1" dirty="0">
              <a:solidFill>
                <a:schemeClr val="bg1"/>
              </a:solidFill>
            </a:endParaRPr>
          </a:p>
          <a:p>
            <a:pPr marL="0" indent="0" algn="ctr">
              <a:spcBef>
                <a:spcPts val="2133"/>
              </a:spcBef>
              <a:buNone/>
            </a:pPr>
            <a:r>
              <a:rPr lang="en-GB" sz="3333" dirty="0">
                <a:solidFill>
                  <a:srgbClr val="000000"/>
                </a:solidFill>
              </a:rPr>
              <a:t>Help us improve our workshops, it only takes a minute.</a:t>
            </a:r>
            <a:endParaRPr sz="3333" dirty="0">
              <a:solidFill>
                <a:srgbClr val="000000"/>
              </a:solidFill>
            </a:endParaRPr>
          </a:p>
          <a:p>
            <a:pPr marL="0" indent="0" algn="ctr">
              <a:spcBef>
                <a:spcPts val="2133"/>
              </a:spcBef>
              <a:spcAft>
                <a:spcPts val="2133"/>
              </a:spcAft>
              <a:buNone/>
            </a:pPr>
            <a:r>
              <a:rPr lang="en-GB" sz="3333" b="1" dirty="0">
                <a:solidFill>
                  <a:srgbClr val="000000"/>
                </a:solidFill>
              </a:rPr>
              <a:t>We are open 12-8 Mondays to Friday and Sundays 11-5 (Community Hours)</a:t>
            </a:r>
            <a:endParaRPr sz="3333" b="1" dirty="0">
              <a:solidFill>
                <a:srgbClr val="000000"/>
              </a:solidFill>
            </a:endParaRPr>
          </a:p>
        </p:txBody>
      </p:sp>
    </p:spTree>
    <p:extLst>
      <p:ext uri="{BB962C8B-B14F-4D97-AF65-F5344CB8AC3E}">
        <p14:creationId xmlns:p14="http://schemas.microsoft.com/office/powerpoint/2010/main" val="331967209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B6583-81F2-4001-8BE2-6945543D6634}"/>
              </a:ext>
            </a:extLst>
          </p:cNvPr>
          <p:cNvSpPr>
            <a:spLocks noGrp="1"/>
          </p:cNvSpPr>
          <p:nvPr>
            <p:ph type="title"/>
          </p:nvPr>
        </p:nvSpPr>
        <p:spPr>
          <a:xfrm>
            <a:off x="564800" y="567422"/>
            <a:ext cx="11062400" cy="2056000"/>
          </a:xfrm>
        </p:spPr>
        <p:txBody>
          <a:bodyPr/>
          <a:lstStyle/>
          <a:p>
            <a:r>
              <a:rPr lang="en-CA" dirty="0"/>
              <a:t>What does a Slicing Software do?</a:t>
            </a:r>
          </a:p>
        </p:txBody>
      </p:sp>
      <p:sp>
        <p:nvSpPr>
          <p:cNvPr id="4" name="TextBox 3">
            <a:extLst>
              <a:ext uri="{FF2B5EF4-FFF2-40B4-BE49-F238E27FC236}">
                <a16:creationId xmlns:a16="http://schemas.microsoft.com/office/drawing/2014/main" id="{AD0A1018-3BE2-447E-BBBB-92673B032F18}"/>
              </a:ext>
            </a:extLst>
          </p:cNvPr>
          <p:cNvSpPr txBox="1"/>
          <p:nvPr/>
        </p:nvSpPr>
        <p:spPr>
          <a:xfrm>
            <a:off x="684011" y="3225494"/>
            <a:ext cx="5361903" cy="2246769"/>
          </a:xfrm>
          <a:prstGeom prst="rect">
            <a:avLst/>
          </a:prstGeom>
          <a:noFill/>
        </p:spPr>
        <p:txBody>
          <a:bodyPr wrap="square" rtlCol="0">
            <a:spAutoFit/>
          </a:bodyPr>
          <a:lstStyle/>
          <a:p>
            <a:pPr marL="285750" indent="-285750">
              <a:buFont typeface="Arial" panose="020B0604020202020204" pitchFamily="34" charset="0"/>
              <a:buChar char="•"/>
            </a:pPr>
            <a:r>
              <a:rPr lang="en-CA" sz="2000" b="1" dirty="0">
                <a:solidFill>
                  <a:schemeClr val="bg2"/>
                </a:solidFill>
              </a:rPr>
              <a:t>Slicing</a:t>
            </a:r>
            <a:r>
              <a:rPr lang="en-CA" sz="2000" dirty="0">
                <a:solidFill>
                  <a:schemeClr val="bg2"/>
                </a:solidFill>
              </a:rPr>
              <a:t> a 3D model (CAD) translates that model into something that the 3D Printer can understand + print</a:t>
            </a:r>
          </a:p>
          <a:p>
            <a:pPr marL="285750" indent="-285750">
              <a:buFont typeface="Arial" panose="020B0604020202020204" pitchFamily="34" charset="0"/>
              <a:buChar char="•"/>
            </a:pPr>
            <a:r>
              <a:rPr lang="en-CA" sz="2000" dirty="0">
                <a:solidFill>
                  <a:schemeClr val="bg2"/>
                </a:solidFill>
              </a:rPr>
              <a:t>Converts the model into G-code</a:t>
            </a:r>
          </a:p>
          <a:p>
            <a:pPr marL="285750" indent="-285750">
              <a:buFont typeface="Arial" panose="020B0604020202020204" pitchFamily="34" charset="0"/>
              <a:buChar char="•"/>
            </a:pPr>
            <a:r>
              <a:rPr lang="en-CA" sz="2000" dirty="0">
                <a:solidFill>
                  <a:schemeClr val="bg2"/>
                </a:solidFill>
              </a:rPr>
              <a:t>You CANNOT make any modifications to the model besides orientation + sizing and printer parameters in this software</a:t>
            </a:r>
          </a:p>
        </p:txBody>
      </p:sp>
      <p:pic>
        <p:nvPicPr>
          <p:cNvPr id="6" name="Picture 5" descr="A screenshot of a cell phone&#10;&#10;Description generated with high confidence">
            <a:extLst>
              <a:ext uri="{FF2B5EF4-FFF2-40B4-BE49-F238E27FC236}">
                <a16:creationId xmlns:a16="http://schemas.microsoft.com/office/drawing/2014/main" id="{0A74714A-CBA9-435F-9618-C9F19633C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087" y="2763829"/>
            <a:ext cx="5735828" cy="3170100"/>
          </a:xfrm>
          <a:prstGeom prst="rect">
            <a:avLst/>
          </a:prstGeom>
        </p:spPr>
      </p:pic>
    </p:spTree>
    <p:extLst>
      <p:ext uri="{BB962C8B-B14F-4D97-AF65-F5344CB8AC3E}">
        <p14:creationId xmlns:p14="http://schemas.microsoft.com/office/powerpoint/2010/main" val="200362713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8772-2EA0-4537-AA63-738DB443808E}"/>
              </a:ext>
            </a:extLst>
          </p:cNvPr>
          <p:cNvSpPr>
            <a:spLocks noGrp="1"/>
          </p:cNvSpPr>
          <p:nvPr>
            <p:ph type="title"/>
          </p:nvPr>
        </p:nvSpPr>
        <p:spPr>
          <a:xfrm>
            <a:off x="564800" y="394522"/>
            <a:ext cx="11062400" cy="2056000"/>
          </a:xfrm>
        </p:spPr>
        <p:txBody>
          <a:bodyPr/>
          <a:lstStyle/>
          <a:p>
            <a:r>
              <a:rPr lang="en-CA" dirty="0"/>
              <a:t>What Software do we need?</a:t>
            </a:r>
          </a:p>
        </p:txBody>
      </p:sp>
      <p:sp>
        <p:nvSpPr>
          <p:cNvPr id="3" name="TextBox 2">
            <a:extLst>
              <a:ext uri="{FF2B5EF4-FFF2-40B4-BE49-F238E27FC236}">
                <a16:creationId xmlns:a16="http://schemas.microsoft.com/office/drawing/2014/main" id="{FCF004B3-6DC9-426E-A529-5DAB4AE5EA60}"/>
              </a:ext>
            </a:extLst>
          </p:cNvPr>
          <p:cNvSpPr txBox="1"/>
          <p:nvPr/>
        </p:nvSpPr>
        <p:spPr>
          <a:xfrm>
            <a:off x="971184" y="1964883"/>
            <a:ext cx="10341736" cy="677108"/>
          </a:xfrm>
          <a:prstGeom prst="rect">
            <a:avLst/>
          </a:prstGeom>
          <a:noFill/>
        </p:spPr>
        <p:txBody>
          <a:bodyPr wrap="square" rtlCol="0">
            <a:spAutoFit/>
          </a:bodyPr>
          <a:lstStyle/>
          <a:p>
            <a:pPr marL="285750" indent="-285750">
              <a:buFont typeface="Arial" panose="020B0604020202020204" pitchFamily="34" charset="0"/>
              <a:buChar char="•"/>
            </a:pPr>
            <a:r>
              <a:rPr lang="en-CA" sz="2000" dirty="0">
                <a:solidFill>
                  <a:schemeClr val="bg2"/>
                </a:solidFill>
              </a:rPr>
              <a:t>The Makerspace has a variety of 3D printers, each with their own slicing software</a:t>
            </a:r>
          </a:p>
          <a:p>
            <a:pPr marL="285750" indent="-285750">
              <a:buFont typeface="Arial" panose="020B0604020202020204" pitchFamily="34" charset="0"/>
              <a:buChar char="•"/>
            </a:pPr>
            <a:endParaRPr lang="en-CA" dirty="0">
              <a:solidFill>
                <a:schemeClr val="bg2"/>
              </a:solidFill>
            </a:endParaRPr>
          </a:p>
        </p:txBody>
      </p:sp>
      <p:pic>
        <p:nvPicPr>
          <p:cNvPr id="5" name="Picture 4" descr="A close up of a computer&#10;&#10;Description generated with high confidence">
            <a:extLst>
              <a:ext uri="{FF2B5EF4-FFF2-40B4-BE49-F238E27FC236}">
                <a16:creationId xmlns:a16="http://schemas.microsoft.com/office/drawing/2014/main" id="{EE6B3F7A-5568-4744-B20C-E143368A2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46" y="2615931"/>
            <a:ext cx="6118485" cy="3512464"/>
          </a:xfrm>
          <a:prstGeom prst="rect">
            <a:avLst/>
          </a:prstGeom>
        </p:spPr>
      </p:pic>
      <p:pic>
        <p:nvPicPr>
          <p:cNvPr id="7" name="Picture 6" descr="A close up of a sign&#10;&#10;Description generated with very high confidence">
            <a:extLst>
              <a:ext uri="{FF2B5EF4-FFF2-40B4-BE49-F238E27FC236}">
                <a16:creationId xmlns:a16="http://schemas.microsoft.com/office/drawing/2014/main" id="{168B38E9-6D17-4F3E-BB00-21CE97FF4C17}"/>
              </a:ext>
            </a:extLst>
          </p:cNvPr>
          <p:cNvPicPr>
            <a:picLocks noChangeAspect="1"/>
          </p:cNvPicPr>
          <p:nvPr/>
        </p:nvPicPr>
        <p:blipFill rotWithShape="1">
          <a:blip r:embed="rId3">
            <a:extLst>
              <a:ext uri="{28A0092B-C50C-407E-A947-70E740481C1C}">
                <a14:useLocalDpi xmlns:a14="http://schemas.microsoft.com/office/drawing/2010/main" val="0"/>
              </a:ext>
            </a:extLst>
          </a:blip>
          <a:srcRect l="20183" t="17294" r="21031" b="17521"/>
          <a:stretch/>
        </p:blipFill>
        <p:spPr>
          <a:xfrm>
            <a:off x="9892906" y="4783739"/>
            <a:ext cx="1420014" cy="1399617"/>
          </a:xfrm>
          <a:prstGeom prst="rect">
            <a:avLst/>
          </a:prstGeom>
        </p:spPr>
      </p:pic>
      <p:sp>
        <p:nvSpPr>
          <p:cNvPr id="14" name="TextBox 13">
            <a:extLst>
              <a:ext uri="{FF2B5EF4-FFF2-40B4-BE49-F238E27FC236}">
                <a16:creationId xmlns:a16="http://schemas.microsoft.com/office/drawing/2014/main" id="{81E1234F-B8D7-4369-B6C8-63ADA5AF9851}"/>
              </a:ext>
            </a:extLst>
          </p:cNvPr>
          <p:cNvSpPr txBox="1"/>
          <p:nvPr/>
        </p:nvSpPr>
        <p:spPr>
          <a:xfrm>
            <a:off x="7424383" y="2693205"/>
            <a:ext cx="4059699" cy="1938992"/>
          </a:xfrm>
          <a:prstGeom prst="rect">
            <a:avLst/>
          </a:prstGeom>
          <a:noFill/>
        </p:spPr>
        <p:txBody>
          <a:bodyPr wrap="square" rtlCol="0">
            <a:spAutoFit/>
          </a:bodyPr>
          <a:lstStyle/>
          <a:p>
            <a:pPr marL="285750" indent="-285750">
              <a:buFont typeface="Arial" panose="020B0604020202020204" pitchFamily="34" charset="0"/>
              <a:buChar char="•"/>
            </a:pPr>
            <a:r>
              <a:rPr lang="en-CA" sz="2000" dirty="0">
                <a:solidFill>
                  <a:schemeClr val="bg2"/>
                </a:solidFill>
              </a:rPr>
              <a:t>Cura:</a:t>
            </a:r>
          </a:p>
          <a:p>
            <a:pPr marL="742950" lvl="1" indent="-285750">
              <a:buFont typeface="Arial" panose="020B0604020202020204" pitchFamily="34" charset="0"/>
              <a:buChar char="•"/>
            </a:pPr>
            <a:r>
              <a:rPr lang="en-CA" sz="2000" dirty="0" err="1">
                <a:solidFill>
                  <a:schemeClr val="bg2"/>
                </a:solidFill>
              </a:rPr>
              <a:t>Ultimaker</a:t>
            </a:r>
            <a:r>
              <a:rPr lang="en-CA" sz="2000" dirty="0">
                <a:solidFill>
                  <a:schemeClr val="bg2"/>
                </a:solidFill>
              </a:rPr>
              <a:t> 2+</a:t>
            </a:r>
          </a:p>
          <a:p>
            <a:pPr marL="742950" lvl="1" indent="-285750">
              <a:buFont typeface="Arial" panose="020B0604020202020204" pitchFamily="34" charset="0"/>
              <a:buChar char="•"/>
            </a:pPr>
            <a:r>
              <a:rPr lang="en-CA" sz="2000" dirty="0" err="1">
                <a:solidFill>
                  <a:schemeClr val="bg2"/>
                </a:solidFill>
              </a:rPr>
              <a:t>Ultimaker</a:t>
            </a:r>
            <a:r>
              <a:rPr lang="en-CA" sz="2000" dirty="0">
                <a:solidFill>
                  <a:schemeClr val="bg2"/>
                </a:solidFill>
              </a:rPr>
              <a:t> 3</a:t>
            </a:r>
          </a:p>
          <a:p>
            <a:pPr marL="742950" lvl="1" indent="-285750">
              <a:buFont typeface="Arial" panose="020B0604020202020204" pitchFamily="34" charset="0"/>
              <a:buChar char="•"/>
            </a:pPr>
            <a:r>
              <a:rPr lang="en-CA" sz="2000" dirty="0">
                <a:solidFill>
                  <a:schemeClr val="bg2"/>
                </a:solidFill>
              </a:rPr>
              <a:t>Also a very common program for other printers outside of Makerspace</a:t>
            </a:r>
          </a:p>
        </p:txBody>
      </p:sp>
      <p:sp>
        <p:nvSpPr>
          <p:cNvPr id="15" name="TextBox 14">
            <a:extLst>
              <a:ext uri="{FF2B5EF4-FFF2-40B4-BE49-F238E27FC236}">
                <a16:creationId xmlns:a16="http://schemas.microsoft.com/office/drawing/2014/main" id="{D937E3D2-75F3-4E40-8971-802B86031B70}"/>
              </a:ext>
            </a:extLst>
          </p:cNvPr>
          <p:cNvSpPr txBox="1"/>
          <p:nvPr/>
        </p:nvSpPr>
        <p:spPr>
          <a:xfrm>
            <a:off x="7431993" y="4783739"/>
            <a:ext cx="2283507" cy="1600438"/>
          </a:xfrm>
          <a:prstGeom prst="rect">
            <a:avLst/>
          </a:prstGeom>
          <a:noFill/>
        </p:spPr>
        <p:txBody>
          <a:bodyPr wrap="square" rtlCol="0">
            <a:spAutoFit/>
          </a:bodyPr>
          <a:lstStyle/>
          <a:p>
            <a:pPr algn="ctr"/>
            <a:r>
              <a:rPr lang="en-CA" sz="2000" dirty="0">
                <a:solidFill>
                  <a:schemeClr val="bg2"/>
                </a:solidFill>
              </a:rPr>
              <a:t>Provide accurate prints however they do take time to print</a:t>
            </a:r>
          </a:p>
          <a:p>
            <a:endParaRPr lang="en-CA" dirty="0"/>
          </a:p>
        </p:txBody>
      </p:sp>
    </p:spTree>
    <p:extLst>
      <p:ext uri="{BB962C8B-B14F-4D97-AF65-F5344CB8AC3E}">
        <p14:creationId xmlns:p14="http://schemas.microsoft.com/office/powerpoint/2010/main" val="281368933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8772-2EA0-4537-AA63-738DB443808E}"/>
              </a:ext>
            </a:extLst>
          </p:cNvPr>
          <p:cNvSpPr>
            <a:spLocks noGrp="1"/>
          </p:cNvSpPr>
          <p:nvPr>
            <p:ph type="title"/>
          </p:nvPr>
        </p:nvSpPr>
        <p:spPr>
          <a:xfrm>
            <a:off x="564800" y="325942"/>
            <a:ext cx="11062400" cy="2056000"/>
          </a:xfrm>
        </p:spPr>
        <p:txBody>
          <a:bodyPr/>
          <a:lstStyle/>
          <a:p>
            <a:r>
              <a:rPr lang="en-CA" dirty="0"/>
              <a:t>What Software do we need?</a:t>
            </a:r>
          </a:p>
        </p:txBody>
      </p:sp>
      <p:sp>
        <p:nvSpPr>
          <p:cNvPr id="3" name="TextBox 2">
            <a:extLst>
              <a:ext uri="{FF2B5EF4-FFF2-40B4-BE49-F238E27FC236}">
                <a16:creationId xmlns:a16="http://schemas.microsoft.com/office/drawing/2014/main" id="{FCF004B3-6DC9-426E-A529-5DAB4AE5EA60}"/>
              </a:ext>
            </a:extLst>
          </p:cNvPr>
          <p:cNvSpPr txBox="1"/>
          <p:nvPr/>
        </p:nvSpPr>
        <p:spPr>
          <a:xfrm>
            <a:off x="971184" y="1896303"/>
            <a:ext cx="10341736" cy="67710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srgbClr val="000000"/>
                </a:solidFill>
                <a:effectLst/>
                <a:uLnTx/>
                <a:uFillTx/>
                <a:latin typeface="Arial"/>
                <a:ea typeface="+mn-ea"/>
                <a:cs typeface="+mn-cs"/>
              </a:rPr>
              <a:t>The Makerspace has a variety of 3D printers, each with their own slicing software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81E1234F-B8D7-4369-B6C8-63ADA5AF9851}"/>
              </a:ext>
            </a:extLst>
          </p:cNvPr>
          <p:cNvSpPr txBox="1"/>
          <p:nvPr/>
        </p:nvSpPr>
        <p:spPr>
          <a:xfrm>
            <a:off x="7110103" y="2613834"/>
            <a:ext cx="4202817"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err="1">
                <a:ln>
                  <a:noFill/>
                </a:ln>
                <a:solidFill>
                  <a:srgbClr val="000000"/>
                </a:solidFill>
                <a:effectLst/>
                <a:uLnTx/>
                <a:uFillTx/>
                <a:latin typeface="Arial"/>
                <a:ea typeface="+mn-ea"/>
                <a:cs typeface="+mn-cs"/>
              </a:rPr>
              <a:t>Makerbot</a:t>
            </a:r>
            <a:r>
              <a:rPr kumimoji="0" lang="en-CA" sz="2000" b="0" i="0" u="none" strike="noStrike" kern="1200" cap="none" spc="0" normalizeH="0" baseline="0" noProof="0" dirty="0">
                <a:ln>
                  <a:noFill/>
                </a:ln>
                <a:solidFill>
                  <a:srgbClr val="000000"/>
                </a:solidFill>
                <a:effectLst/>
                <a:uLnTx/>
                <a:uFillTx/>
                <a:latin typeface="Arial"/>
                <a:ea typeface="+mn-ea"/>
                <a:cs typeface="+mn-cs"/>
              </a:rPr>
              <a:t> Print:</a:t>
            </a:r>
          </a:p>
          <a:p>
            <a:pPr marL="742950" lvl="1" indent="-285750">
              <a:buFont typeface="Arial" panose="020B0604020202020204" pitchFamily="34" charset="0"/>
              <a:buChar char="•"/>
            </a:pPr>
            <a:r>
              <a:rPr lang="en-CA" sz="2000" dirty="0" err="1">
                <a:solidFill>
                  <a:srgbClr val="000000"/>
                </a:solidFill>
                <a:latin typeface="Arial"/>
              </a:rPr>
              <a:t>Makerbot</a:t>
            </a:r>
            <a:r>
              <a:rPr lang="en-CA" sz="2000" dirty="0">
                <a:solidFill>
                  <a:srgbClr val="000000"/>
                </a:solidFill>
                <a:latin typeface="Arial"/>
              </a:rPr>
              <a:t> Replicator 2</a:t>
            </a:r>
          </a:p>
          <a:p>
            <a:pPr marL="742950" lvl="1" indent="-285750">
              <a:buFont typeface="Arial" panose="020B0604020202020204" pitchFamily="34" charset="0"/>
              <a:buChar char="•"/>
            </a:pPr>
            <a:r>
              <a:rPr kumimoji="0" lang="en-CA" sz="2000" b="0" i="0" u="none" strike="noStrike" kern="1200" cap="none" spc="0" normalizeH="0" baseline="0" noProof="0" dirty="0">
                <a:ln>
                  <a:noFill/>
                </a:ln>
                <a:solidFill>
                  <a:srgbClr val="000000"/>
                </a:solidFill>
                <a:effectLst/>
                <a:uLnTx/>
                <a:uFillTx/>
                <a:latin typeface="Arial"/>
                <a:ea typeface="+mn-ea"/>
                <a:cs typeface="+mn-cs"/>
              </a:rPr>
              <a:t>Other </a:t>
            </a:r>
            <a:r>
              <a:rPr kumimoji="0" lang="en-CA" sz="2000" b="0" i="0" u="none" strike="noStrike" kern="1200" cap="none" spc="0" normalizeH="0" baseline="0" noProof="0" dirty="0" err="1">
                <a:ln>
                  <a:noFill/>
                </a:ln>
                <a:solidFill>
                  <a:srgbClr val="000000"/>
                </a:solidFill>
                <a:effectLst/>
                <a:uLnTx/>
                <a:uFillTx/>
                <a:latin typeface="Arial"/>
                <a:ea typeface="+mn-ea"/>
                <a:cs typeface="+mn-cs"/>
              </a:rPr>
              <a:t>Makerbot</a:t>
            </a:r>
            <a:r>
              <a:rPr kumimoji="0" lang="en-CA" sz="2000" b="0" i="0" u="none" strike="noStrike" kern="1200" cap="none" spc="0" normalizeH="0" baseline="0" noProof="0" dirty="0">
                <a:ln>
                  <a:noFill/>
                </a:ln>
                <a:solidFill>
                  <a:srgbClr val="000000"/>
                </a:solidFill>
                <a:effectLst/>
                <a:uLnTx/>
                <a:uFillTx/>
                <a:latin typeface="Arial"/>
                <a:ea typeface="+mn-ea"/>
                <a:cs typeface="+mn-cs"/>
              </a:rPr>
              <a:t> branded printers</a:t>
            </a:r>
          </a:p>
        </p:txBody>
      </p:sp>
      <p:pic>
        <p:nvPicPr>
          <p:cNvPr id="9" name="Picture 8">
            <a:extLst>
              <a:ext uri="{FF2B5EF4-FFF2-40B4-BE49-F238E27FC236}">
                <a16:creationId xmlns:a16="http://schemas.microsoft.com/office/drawing/2014/main" id="{26768C7D-A5BA-4576-9C35-4D6D0CC4D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1224" y="3764724"/>
            <a:ext cx="1551696" cy="1931086"/>
          </a:xfrm>
          <a:prstGeom prst="rect">
            <a:avLst/>
          </a:prstGeom>
        </p:spPr>
      </p:pic>
      <p:sp>
        <p:nvSpPr>
          <p:cNvPr id="10" name="TextBox 9">
            <a:extLst>
              <a:ext uri="{FF2B5EF4-FFF2-40B4-BE49-F238E27FC236}">
                <a16:creationId xmlns:a16="http://schemas.microsoft.com/office/drawing/2014/main" id="{BBC0D82F-03C7-425E-AB47-E10DD4CB4EDA}"/>
              </a:ext>
            </a:extLst>
          </p:cNvPr>
          <p:cNvSpPr txBox="1"/>
          <p:nvPr/>
        </p:nvSpPr>
        <p:spPr>
          <a:xfrm>
            <a:off x="7016314" y="4372371"/>
            <a:ext cx="2424866" cy="1323439"/>
          </a:xfrm>
          <a:prstGeom prst="rect">
            <a:avLst/>
          </a:prstGeom>
          <a:noFill/>
        </p:spPr>
        <p:txBody>
          <a:bodyPr wrap="square" rtlCol="0">
            <a:spAutoFit/>
          </a:bodyPr>
          <a:lstStyle/>
          <a:p>
            <a:pPr marL="285750" indent="-285750">
              <a:buFont typeface="Arial" panose="020B0604020202020204" pitchFamily="34" charset="0"/>
              <a:buChar char="•"/>
            </a:pPr>
            <a:r>
              <a:rPr lang="en-CA" sz="2000" dirty="0">
                <a:solidFill>
                  <a:schemeClr val="bg2"/>
                </a:solidFill>
              </a:rPr>
              <a:t>Provides solid accuracy but will print in less time then </a:t>
            </a:r>
            <a:r>
              <a:rPr lang="en-CA" sz="2000" dirty="0" err="1">
                <a:solidFill>
                  <a:schemeClr val="bg2"/>
                </a:solidFill>
              </a:rPr>
              <a:t>Ultimakers</a:t>
            </a:r>
            <a:endParaRPr lang="en-CA" sz="2000" dirty="0">
              <a:solidFill>
                <a:schemeClr val="bg2"/>
              </a:solidFill>
            </a:endParaRPr>
          </a:p>
        </p:txBody>
      </p:sp>
      <p:pic>
        <p:nvPicPr>
          <p:cNvPr id="4" name="Picture 3">
            <a:extLst>
              <a:ext uri="{FF2B5EF4-FFF2-40B4-BE49-F238E27FC236}">
                <a16:creationId xmlns:a16="http://schemas.microsoft.com/office/drawing/2014/main" id="{23039F80-26AF-4C2C-9580-34816FABBA8E}"/>
              </a:ext>
            </a:extLst>
          </p:cNvPr>
          <p:cNvPicPr>
            <a:picLocks noChangeAspect="1"/>
          </p:cNvPicPr>
          <p:nvPr/>
        </p:nvPicPr>
        <p:blipFill rotWithShape="1">
          <a:blip r:embed="rId3"/>
          <a:srcRect l="4762" b="4194"/>
          <a:stretch/>
        </p:blipFill>
        <p:spPr>
          <a:xfrm>
            <a:off x="971184" y="2573411"/>
            <a:ext cx="6001146" cy="3394113"/>
          </a:xfrm>
          <a:prstGeom prst="rect">
            <a:avLst/>
          </a:prstGeom>
        </p:spPr>
      </p:pic>
    </p:spTree>
    <p:extLst>
      <p:ext uri="{BB962C8B-B14F-4D97-AF65-F5344CB8AC3E}">
        <p14:creationId xmlns:p14="http://schemas.microsoft.com/office/powerpoint/2010/main" val="104450662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8772-2EA0-4537-AA63-738DB443808E}"/>
              </a:ext>
            </a:extLst>
          </p:cNvPr>
          <p:cNvSpPr>
            <a:spLocks noGrp="1"/>
          </p:cNvSpPr>
          <p:nvPr>
            <p:ph type="title"/>
          </p:nvPr>
        </p:nvSpPr>
        <p:spPr>
          <a:xfrm>
            <a:off x="564800" y="286041"/>
            <a:ext cx="11062400" cy="2056000"/>
          </a:xfrm>
        </p:spPr>
        <p:txBody>
          <a:bodyPr/>
          <a:lstStyle/>
          <a:p>
            <a:r>
              <a:rPr lang="en-CA" dirty="0"/>
              <a:t>What Software do we need?</a:t>
            </a:r>
          </a:p>
        </p:txBody>
      </p:sp>
      <p:sp>
        <p:nvSpPr>
          <p:cNvPr id="3" name="TextBox 2">
            <a:extLst>
              <a:ext uri="{FF2B5EF4-FFF2-40B4-BE49-F238E27FC236}">
                <a16:creationId xmlns:a16="http://schemas.microsoft.com/office/drawing/2014/main" id="{FCF004B3-6DC9-426E-A529-5DAB4AE5EA60}"/>
              </a:ext>
            </a:extLst>
          </p:cNvPr>
          <p:cNvSpPr txBox="1"/>
          <p:nvPr/>
        </p:nvSpPr>
        <p:spPr>
          <a:xfrm>
            <a:off x="969478" y="1934907"/>
            <a:ext cx="10341736" cy="67710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srgbClr val="000000"/>
                </a:solidFill>
                <a:effectLst/>
                <a:uLnTx/>
                <a:uFillTx/>
                <a:latin typeface="Arial"/>
                <a:ea typeface="+mn-ea"/>
                <a:cs typeface="+mn-cs"/>
              </a:rPr>
              <a:t>The Makerspace has a variety of 3D printers, each with their own slicing software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81E1234F-B8D7-4369-B6C8-63ADA5AF9851}"/>
              </a:ext>
            </a:extLst>
          </p:cNvPr>
          <p:cNvSpPr txBox="1"/>
          <p:nvPr/>
        </p:nvSpPr>
        <p:spPr>
          <a:xfrm>
            <a:off x="7108397" y="2856585"/>
            <a:ext cx="4202817"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srgbClr val="000000"/>
                </a:solidFill>
                <a:effectLst/>
                <a:uLnTx/>
                <a:uFillTx/>
                <a:latin typeface="Arial"/>
                <a:ea typeface="+mn-ea"/>
                <a:cs typeface="+mn-cs"/>
              </a:rPr>
              <a:t>For use with: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dirty="0">
                <a:solidFill>
                  <a:srgbClr val="000000"/>
                </a:solidFill>
                <a:latin typeface="Arial"/>
              </a:rPr>
              <a:t>Dremel 3D40</a:t>
            </a:r>
          </a:p>
          <a:p>
            <a:pPr marL="285750" indent="-285750">
              <a:buFont typeface="Arial" panose="020B0604020202020204" pitchFamily="34" charset="0"/>
              <a:buChar char="•"/>
            </a:pPr>
            <a:r>
              <a:rPr lang="en-CA" sz="2000" dirty="0">
                <a:solidFill>
                  <a:srgbClr val="000000"/>
                </a:solidFill>
                <a:latin typeface="Arial"/>
              </a:rPr>
              <a:t>Provides you with fairly accurate prints</a:t>
            </a:r>
          </a:p>
          <a:p>
            <a:pPr marL="285750" indent="-285750">
              <a:buFont typeface="Arial" panose="020B0604020202020204" pitchFamily="34" charset="0"/>
              <a:buChar char="•"/>
            </a:pPr>
            <a:r>
              <a:rPr lang="en-CA" sz="2000" dirty="0">
                <a:solidFill>
                  <a:srgbClr val="000000"/>
                </a:solidFill>
                <a:latin typeface="Arial"/>
              </a:rPr>
              <a:t>Software DOES NOT provide support structures for you </a:t>
            </a:r>
          </a:p>
          <a:p>
            <a:pPr marL="285750" indent="-285750">
              <a:buFont typeface="Arial" panose="020B0604020202020204" pitchFamily="34" charset="0"/>
              <a:buChar char="•"/>
            </a:pPr>
            <a:r>
              <a:rPr lang="en-CA" sz="2000" dirty="0">
                <a:solidFill>
                  <a:srgbClr val="000000"/>
                </a:solidFill>
                <a:latin typeface="Arial"/>
              </a:rPr>
              <a:t>Good for mass producing simple parts, fastest printer but lowest quality</a:t>
            </a:r>
          </a:p>
        </p:txBody>
      </p:sp>
      <p:pic>
        <p:nvPicPr>
          <p:cNvPr id="5" name="Picture 4" descr="A screenshot of a cell phone&#10;&#10;Description generated with very high confidence">
            <a:extLst>
              <a:ext uri="{FF2B5EF4-FFF2-40B4-BE49-F238E27FC236}">
                <a16:creationId xmlns:a16="http://schemas.microsoft.com/office/drawing/2014/main" id="{6CB87F44-3901-4F75-8882-F02305F84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041" y="2559179"/>
            <a:ext cx="5133499" cy="3597240"/>
          </a:xfrm>
          <a:prstGeom prst="rect">
            <a:avLst/>
          </a:prstGeom>
        </p:spPr>
      </p:pic>
    </p:spTree>
    <p:extLst>
      <p:ext uri="{BB962C8B-B14F-4D97-AF65-F5344CB8AC3E}">
        <p14:creationId xmlns:p14="http://schemas.microsoft.com/office/powerpoint/2010/main" val="403365724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6C0F-DD53-4B89-8229-F520C476C5B5}"/>
              </a:ext>
            </a:extLst>
          </p:cNvPr>
          <p:cNvSpPr>
            <a:spLocks noGrp="1"/>
          </p:cNvSpPr>
          <p:nvPr>
            <p:ph type="title"/>
          </p:nvPr>
        </p:nvSpPr>
        <p:spPr>
          <a:xfrm>
            <a:off x="564800" y="297286"/>
            <a:ext cx="11062400" cy="2056000"/>
          </a:xfrm>
        </p:spPr>
        <p:txBody>
          <a:bodyPr/>
          <a:lstStyle/>
          <a:p>
            <a:r>
              <a:rPr lang="en-CA" dirty="0"/>
              <a:t>Similarities</a:t>
            </a:r>
          </a:p>
        </p:txBody>
      </p:sp>
      <p:sp>
        <p:nvSpPr>
          <p:cNvPr id="3" name="TextBox 2">
            <a:extLst>
              <a:ext uri="{FF2B5EF4-FFF2-40B4-BE49-F238E27FC236}">
                <a16:creationId xmlns:a16="http://schemas.microsoft.com/office/drawing/2014/main" id="{B80EE33D-710E-475E-A353-D299FE6A59DA}"/>
              </a:ext>
            </a:extLst>
          </p:cNvPr>
          <p:cNvSpPr txBox="1"/>
          <p:nvPr/>
        </p:nvSpPr>
        <p:spPr>
          <a:xfrm>
            <a:off x="564800" y="1997839"/>
            <a:ext cx="7845104" cy="4401205"/>
          </a:xfrm>
          <a:prstGeom prst="rect">
            <a:avLst/>
          </a:prstGeom>
          <a:noFill/>
        </p:spPr>
        <p:txBody>
          <a:bodyPr wrap="square" rtlCol="0">
            <a:spAutoFit/>
          </a:bodyPr>
          <a:lstStyle/>
          <a:p>
            <a:pPr marL="285750" indent="-285750">
              <a:buFont typeface="Arial" panose="020B0604020202020204" pitchFamily="34" charset="0"/>
              <a:buChar char="•"/>
            </a:pPr>
            <a:r>
              <a:rPr lang="en-CA" sz="2000" dirty="0">
                <a:solidFill>
                  <a:schemeClr val="bg2"/>
                </a:solidFill>
              </a:rPr>
              <a:t>All software will slice our CAD models for their specific printers</a:t>
            </a:r>
          </a:p>
          <a:p>
            <a:pPr marL="285750" indent="-285750">
              <a:buFont typeface="Arial" panose="020B0604020202020204" pitchFamily="34" charset="0"/>
              <a:buChar char="•"/>
            </a:pPr>
            <a:r>
              <a:rPr lang="en-CA" sz="2000" dirty="0">
                <a:solidFill>
                  <a:schemeClr val="bg2"/>
                </a:solidFill>
              </a:rPr>
              <a:t>None of these software allow you to manipulate your CAD model</a:t>
            </a:r>
          </a:p>
          <a:p>
            <a:pPr marL="285750" indent="-285750">
              <a:buFont typeface="Arial" panose="020B0604020202020204" pitchFamily="34" charset="0"/>
              <a:buChar char="•"/>
            </a:pPr>
            <a:r>
              <a:rPr lang="en-CA" sz="2000" dirty="0">
                <a:solidFill>
                  <a:schemeClr val="bg2"/>
                </a:solidFill>
              </a:rPr>
              <a:t>The Features that all these software's implement include:</a:t>
            </a:r>
          </a:p>
          <a:p>
            <a:pPr marL="742950" lvl="1" indent="-285750">
              <a:buFont typeface="Arial" panose="020B0604020202020204" pitchFamily="34" charset="0"/>
              <a:buChar char="•"/>
            </a:pPr>
            <a:r>
              <a:rPr lang="en-CA" sz="2000" dirty="0">
                <a:solidFill>
                  <a:schemeClr val="bg2"/>
                </a:solidFill>
              </a:rPr>
              <a:t>Left Side Panel</a:t>
            </a:r>
          </a:p>
          <a:p>
            <a:pPr marL="1200150" lvl="2" indent="-285750">
              <a:buFont typeface="Arial" panose="020B0604020202020204" pitchFamily="34" charset="0"/>
              <a:buChar char="•"/>
            </a:pPr>
            <a:r>
              <a:rPr lang="en-CA" sz="2000" dirty="0">
                <a:solidFill>
                  <a:schemeClr val="bg2"/>
                </a:solidFill>
              </a:rPr>
              <a:t>Object Movement on Bed</a:t>
            </a:r>
          </a:p>
          <a:p>
            <a:pPr marL="1200150" lvl="2" indent="-285750">
              <a:buFont typeface="Arial" panose="020B0604020202020204" pitchFamily="34" charset="0"/>
              <a:buChar char="•"/>
            </a:pPr>
            <a:r>
              <a:rPr lang="en-CA" sz="2000" b="1" dirty="0">
                <a:solidFill>
                  <a:schemeClr val="bg2"/>
                </a:solidFill>
              </a:rPr>
              <a:t>Object Scale</a:t>
            </a:r>
          </a:p>
          <a:p>
            <a:pPr marL="1200150" lvl="2" indent="-285750">
              <a:buFont typeface="Arial" panose="020B0604020202020204" pitchFamily="34" charset="0"/>
              <a:buChar char="•"/>
            </a:pPr>
            <a:r>
              <a:rPr lang="en-CA" sz="2000" b="1" dirty="0">
                <a:solidFill>
                  <a:schemeClr val="bg2"/>
                </a:solidFill>
              </a:rPr>
              <a:t>Object Rotation on Bed</a:t>
            </a:r>
          </a:p>
          <a:p>
            <a:pPr marL="1200150" lvl="2" indent="-285750">
              <a:buFont typeface="Arial" panose="020B0604020202020204" pitchFamily="34" charset="0"/>
              <a:buChar char="•"/>
            </a:pPr>
            <a:r>
              <a:rPr lang="en-CA" sz="2000" dirty="0">
                <a:solidFill>
                  <a:schemeClr val="bg2"/>
                </a:solidFill>
              </a:rPr>
              <a:t>Mirror</a:t>
            </a:r>
          </a:p>
          <a:p>
            <a:pPr marL="1200150" lvl="2" indent="-285750">
              <a:buFont typeface="Arial" panose="020B0604020202020204" pitchFamily="34" charset="0"/>
              <a:buChar char="•"/>
            </a:pPr>
            <a:r>
              <a:rPr lang="en-CA" sz="2000" b="1" dirty="0">
                <a:solidFill>
                  <a:schemeClr val="bg2"/>
                </a:solidFill>
              </a:rPr>
              <a:t>View Modes</a:t>
            </a:r>
          </a:p>
          <a:p>
            <a:pPr marL="742950" lvl="1" indent="-285750">
              <a:buFont typeface="Arial" panose="020B0604020202020204" pitchFamily="34" charset="0"/>
              <a:buChar char="•"/>
            </a:pPr>
            <a:r>
              <a:rPr lang="en-CA" sz="2000" dirty="0">
                <a:solidFill>
                  <a:schemeClr val="bg2"/>
                </a:solidFill>
              </a:rPr>
              <a:t>Right Side Panel</a:t>
            </a:r>
          </a:p>
          <a:p>
            <a:pPr marL="1200150" lvl="2" indent="-285750">
              <a:buFont typeface="Arial" panose="020B0604020202020204" pitchFamily="34" charset="0"/>
              <a:buChar char="•"/>
            </a:pPr>
            <a:r>
              <a:rPr lang="en-CA" sz="2000" b="1" dirty="0">
                <a:solidFill>
                  <a:schemeClr val="bg2"/>
                </a:solidFill>
              </a:rPr>
              <a:t>Printer Settings</a:t>
            </a:r>
          </a:p>
          <a:p>
            <a:pPr marL="1200150" lvl="2" indent="-285750">
              <a:buFont typeface="Arial" panose="020B0604020202020204" pitchFamily="34" charset="0"/>
              <a:buChar char="•"/>
            </a:pPr>
            <a:endParaRPr lang="en-CA" sz="2000" b="1" dirty="0">
              <a:solidFill>
                <a:schemeClr val="bg2"/>
              </a:solidFill>
            </a:endParaRPr>
          </a:p>
          <a:p>
            <a:r>
              <a:rPr lang="en-CA" sz="2000" dirty="0">
                <a:solidFill>
                  <a:schemeClr val="bg2"/>
                </a:solidFill>
              </a:rPr>
              <a:t>The location of these settings may vary per program however, all will contain the same features. </a:t>
            </a:r>
          </a:p>
        </p:txBody>
      </p:sp>
      <p:pic>
        <p:nvPicPr>
          <p:cNvPr id="5" name="Picture 4" descr="A screenshot of a cell phone&#10;&#10;Description generated with very high confidence">
            <a:extLst>
              <a:ext uri="{FF2B5EF4-FFF2-40B4-BE49-F238E27FC236}">
                <a16:creationId xmlns:a16="http://schemas.microsoft.com/office/drawing/2014/main" id="{DF1139FF-DF25-4E59-9570-F1FE176FDFD3}"/>
              </a:ext>
            </a:extLst>
          </p:cNvPr>
          <p:cNvPicPr>
            <a:picLocks noChangeAspect="1"/>
          </p:cNvPicPr>
          <p:nvPr/>
        </p:nvPicPr>
        <p:blipFill rotWithShape="1">
          <a:blip r:embed="rId2">
            <a:extLst>
              <a:ext uri="{28A0092B-C50C-407E-A947-70E740481C1C}">
                <a14:useLocalDpi xmlns:a14="http://schemas.microsoft.com/office/drawing/2010/main" val="0"/>
              </a:ext>
            </a:extLst>
          </a:blip>
          <a:srcRect r="71681"/>
          <a:stretch/>
        </p:blipFill>
        <p:spPr>
          <a:xfrm>
            <a:off x="8597149" y="2146854"/>
            <a:ext cx="609685" cy="3543795"/>
          </a:xfrm>
          <a:prstGeom prst="rect">
            <a:avLst/>
          </a:prstGeom>
        </p:spPr>
      </p:pic>
      <p:pic>
        <p:nvPicPr>
          <p:cNvPr id="7" name="Picture 6" descr="A screenshot of a cell phone&#10;&#10;Description generated with high confidence">
            <a:extLst>
              <a:ext uri="{FF2B5EF4-FFF2-40B4-BE49-F238E27FC236}">
                <a16:creationId xmlns:a16="http://schemas.microsoft.com/office/drawing/2014/main" id="{C2C50919-BD9A-41A8-B268-C766E96C8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1794" y="1605619"/>
            <a:ext cx="609685" cy="4420217"/>
          </a:xfrm>
          <a:prstGeom prst="rect">
            <a:avLst/>
          </a:prstGeom>
        </p:spPr>
      </p:pic>
      <p:pic>
        <p:nvPicPr>
          <p:cNvPr id="9" name="Picture 8">
            <a:extLst>
              <a:ext uri="{FF2B5EF4-FFF2-40B4-BE49-F238E27FC236}">
                <a16:creationId xmlns:a16="http://schemas.microsoft.com/office/drawing/2014/main" id="{6EC6B471-18AF-436A-B7FA-0D1F49D97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4847" y="2080169"/>
            <a:ext cx="657317" cy="3677163"/>
          </a:xfrm>
          <a:prstGeom prst="rect">
            <a:avLst/>
          </a:prstGeom>
        </p:spPr>
      </p:pic>
    </p:spTree>
    <p:extLst>
      <p:ext uri="{BB962C8B-B14F-4D97-AF65-F5344CB8AC3E}">
        <p14:creationId xmlns:p14="http://schemas.microsoft.com/office/powerpoint/2010/main" val="212283082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D65A-B246-459B-9D3D-1B1896F686FE}"/>
              </a:ext>
            </a:extLst>
          </p:cNvPr>
          <p:cNvSpPr>
            <a:spLocks noGrp="1"/>
          </p:cNvSpPr>
          <p:nvPr>
            <p:ph type="title"/>
          </p:nvPr>
        </p:nvSpPr>
        <p:spPr>
          <a:xfrm>
            <a:off x="4862657" y="1043937"/>
            <a:ext cx="6398377" cy="2056000"/>
          </a:xfrm>
        </p:spPr>
        <p:txBody>
          <a:bodyPr/>
          <a:lstStyle/>
          <a:p>
            <a:r>
              <a:rPr lang="en-CA" dirty="0"/>
              <a:t>Differences</a:t>
            </a:r>
          </a:p>
        </p:txBody>
      </p:sp>
      <p:sp>
        <p:nvSpPr>
          <p:cNvPr id="3" name="TextBox 2">
            <a:extLst>
              <a:ext uri="{FF2B5EF4-FFF2-40B4-BE49-F238E27FC236}">
                <a16:creationId xmlns:a16="http://schemas.microsoft.com/office/drawing/2014/main" id="{9DC43DF5-020F-4F59-96FC-34C68DC3C5DE}"/>
              </a:ext>
            </a:extLst>
          </p:cNvPr>
          <p:cNvSpPr txBox="1"/>
          <p:nvPr/>
        </p:nvSpPr>
        <p:spPr>
          <a:xfrm>
            <a:off x="4860079" y="2765086"/>
            <a:ext cx="6619739" cy="2862322"/>
          </a:xfrm>
          <a:prstGeom prst="rect">
            <a:avLst/>
          </a:prstGeom>
          <a:noFill/>
        </p:spPr>
        <p:txBody>
          <a:bodyPr wrap="square" rtlCol="0">
            <a:spAutoFit/>
          </a:bodyPr>
          <a:lstStyle/>
          <a:p>
            <a:pPr lvl="1"/>
            <a:endParaRPr lang="en-CA" dirty="0">
              <a:solidFill>
                <a:schemeClr val="bg2"/>
              </a:solidFill>
            </a:endParaRPr>
          </a:p>
          <a:p>
            <a:pPr marL="285750" indent="-285750">
              <a:buFont typeface="Arial" panose="020B0604020202020204" pitchFamily="34" charset="0"/>
              <a:buChar char="•"/>
            </a:pPr>
            <a:r>
              <a:rPr lang="en-CA" dirty="0">
                <a:solidFill>
                  <a:schemeClr val="bg2"/>
                </a:solidFill>
              </a:rPr>
              <a:t>UI is different but functionality is common</a:t>
            </a:r>
          </a:p>
          <a:p>
            <a:pPr marL="285750" indent="-285750">
              <a:buFont typeface="Arial" panose="020B0604020202020204" pitchFamily="34" charset="0"/>
              <a:buChar char="•"/>
            </a:pPr>
            <a:r>
              <a:rPr lang="en-CA" dirty="0">
                <a:solidFill>
                  <a:schemeClr val="bg2"/>
                </a:solidFill>
              </a:rPr>
              <a:t>DREMEL software does </a:t>
            </a:r>
            <a:r>
              <a:rPr lang="en-CA" b="1" dirty="0">
                <a:solidFill>
                  <a:schemeClr val="bg2"/>
                </a:solidFill>
              </a:rPr>
              <a:t>NOT </a:t>
            </a:r>
            <a:r>
              <a:rPr lang="en-CA" dirty="0">
                <a:solidFill>
                  <a:schemeClr val="bg2"/>
                </a:solidFill>
              </a:rPr>
              <a:t>include support structures</a:t>
            </a:r>
          </a:p>
          <a:p>
            <a:pPr marL="742950" lvl="1" indent="-285750">
              <a:buFont typeface="Arial" panose="020B0604020202020204" pitchFamily="34" charset="0"/>
              <a:buChar char="•"/>
            </a:pPr>
            <a:r>
              <a:rPr lang="en-CA" dirty="0">
                <a:solidFill>
                  <a:schemeClr val="bg2"/>
                </a:solidFill>
              </a:rPr>
              <a:t>New Dremel software is Cura </a:t>
            </a:r>
          </a:p>
          <a:p>
            <a:pPr marL="742950" lvl="1" indent="-285750">
              <a:buFont typeface="Arial" panose="020B0604020202020204" pitchFamily="34" charset="0"/>
              <a:buChar char="•"/>
            </a:pPr>
            <a:r>
              <a:rPr lang="en-CA" dirty="0">
                <a:solidFill>
                  <a:schemeClr val="bg2"/>
                </a:solidFill>
              </a:rPr>
              <a:t>The printers we have in the space use the old software called</a:t>
            </a:r>
          </a:p>
          <a:p>
            <a:pPr marL="1200150" lvl="2" indent="-285750">
              <a:buFont typeface="Arial" panose="020B0604020202020204" pitchFamily="34" charset="0"/>
              <a:buChar char="•"/>
            </a:pPr>
            <a:r>
              <a:rPr lang="en-CA" dirty="0">
                <a:solidFill>
                  <a:schemeClr val="bg2"/>
                </a:solidFill>
              </a:rPr>
              <a:t>DREMEL 3D IDEA BUILDER </a:t>
            </a:r>
          </a:p>
          <a:p>
            <a:pPr marL="742950" lvl="1" indent="-285750">
              <a:buFont typeface="Arial" panose="020B0604020202020204" pitchFamily="34" charset="0"/>
              <a:buChar char="•"/>
            </a:pPr>
            <a:r>
              <a:rPr lang="en-CA" dirty="0">
                <a:solidFill>
                  <a:schemeClr val="bg2"/>
                </a:solidFill>
              </a:rPr>
              <a:t>Requires the use of </a:t>
            </a:r>
            <a:r>
              <a:rPr lang="en-CA" dirty="0" err="1">
                <a:solidFill>
                  <a:schemeClr val="bg2"/>
                </a:solidFill>
              </a:rPr>
              <a:t>MeshMixer</a:t>
            </a:r>
            <a:r>
              <a:rPr lang="en-CA" dirty="0">
                <a:solidFill>
                  <a:schemeClr val="bg2"/>
                </a:solidFill>
              </a:rPr>
              <a:t> to add supports</a:t>
            </a:r>
          </a:p>
          <a:p>
            <a:pPr marL="1200150" lvl="2" indent="-285750">
              <a:buFont typeface="Arial" panose="020B0604020202020204" pitchFamily="34" charset="0"/>
              <a:buChar char="•"/>
            </a:pPr>
            <a:r>
              <a:rPr lang="en-CA" dirty="0">
                <a:solidFill>
                  <a:schemeClr val="bg2"/>
                </a:solidFill>
              </a:rPr>
              <a:t>Generally avoid the Dremel if you require supports, however it is possible to get it done  </a:t>
            </a:r>
          </a:p>
        </p:txBody>
      </p:sp>
      <p:pic>
        <p:nvPicPr>
          <p:cNvPr id="5" name="Picture 4" descr="A picture containing indoor, table, floor&#10;&#10;Description generated with high confidence">
            <a:extLst>
              <a:ext uri="{FF2B5EF4-FFF2-40B4-BE49-F238E27FC236}">
                <a16:creationId xmlns:a16="http://schemas.microsoft.com/office/drawing/2014/main" id="{5440B455-ADF2-46E1-89DF-CA3454EAF2FB}"/>
              </a:ext>
            </a:extLst>
          </p:cNvPr>
          <p:cNvPicPr>
            <a:picLocks noChangeAspect="1"/>
          </p:cNvPicPr>
          <p:nvPr/>
        </p:nvPicPr>
        <p:blipFill rotWithShape="1">
          <a:blip r:embed="rId2">
            <a:extLst>
              <a:ext uri="{28A0092B-C50C-407E-A947-70E740481C1C}">
                <a14:useLocalDpi xmlns:a14="http://schemas.microsoft.com/office/drawing/2010/main" val="0"/>
              </a:ext>
            </a:extLst>
          </a:blip>
          <a:srcRect l="5252" t="3318" r="6422" b="2299"/>
          <a:stretch/>
        </p:blipFill>
        <p:spPr>
          <a:xfrm>
            <a:off x="1497794" y="2965362"/>
            <a:ext cx="2524259" cy="2697373"/>
          </a:xfrm>
          <a:prstGeom prst="rect">
            <a:avLst/>
          </a:prstGeom>
        </p:spPr>
      </p:pic>
      <p:pic>
        <p:nvPicPr>
          <p:cNvPr id="7" name="Picture 6" descr="A close up of a sign&#10;&#10;Description generated with very high confidence">
            <a:extLst>
              <a:ext uri="{FF2B5EF4-FFF2-40B4-BE49-F238E27FC236}">
                <a16:creationId xmlns:a16="http://schemas.microsoft.com/office/drawing/2014/main" id="{B7743BF7-B4E5-4B90-95BB-F0543522F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66" y="1441230"/>
            <a:ext cx="3657917" cy="1524132"/>
          </a:xfrm>
          <a:prstGeom prst="rect">
            <a:avLst/>
          </a:prstGeom>
        </p:spPr>
      </p:pic>
    </p:spTree>
    <p:extLst>
      <p:ext uri="{BB962C8B-B14F-4D97-AF65-F5344CB8AC3E}">
        <p14:creationId xmlns:p14="http://schemas.microsoft.com/office/powerpoint/2010/main" val="104773497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17E5-AA21-4327-9574-BB25A989F877}"/>
              </a:ext>
            </a:extLst>
          </p:cNvPr>
          <p:cNvSpPr>
            <a:spLocks noGrp="1"/>
          </p:cNvSpPr>
          <p:nvPr>
            <p:ph type="title"/>
          </p:nvPr>
        </p:nvSpPr>
        <p:spPr>
          <a:xfrm>
            <a:off x="270950" y="399995"/>
            <a:ext cx="11650100" cy="2056000"/>
          </a:xfrm>
        </p:spPr>
        <p:txBody>
          <a:bodyPr/>
          <a:lstStyle/>
          <a:p>
            <a:r>
              <a:rPr lang="en-CA" dirty="0"/>
              <a:t>Getting to Know the Features</a:t>
            </a:r>
            <a:br>
              <a:rPr lang="en-CA" dirty="0"/>
            </a:br>
            <a:r>
              <a:rPr lang="en-CA" dirty="0"/>
              <a:t>(Placement of Model)</a:t>
            </a:r>
          </a:p>
        </p:txBody>
      </p:sp>
      <p:pic>
        <p:nvPicPr>
          <p:cNvPr id="4" name="Picture 3" descr="A screenshot of a cell phone&#10;&#10;Description generated with very high confidence">
            <a:extLst>
              <a:ext uri="{FF2B5EF4-FFF2-40B4-BE49-F238E27FC236}">
                <a16:creationId xmlns:a16="http://schemas.microsoft.com/office/drawing/2014/main" id="{07C690C3-40CF-496F-A99C-499A2129406E}"/>
              </a:ext>
            </a:extLst>
          </p:cNvPr>
          <p:cNvPicPr>
            <a:picLocks noChangeAspect="1"/>
          </p:cNvPicPr>
          <p:nvPr/>
        </p:nvPicPr>
        <p:blipFill rotWithShape="1">
          <a:blip r:embed="rId2">
            <a:extLst>
              <a:ext uri="{28A0092B-C50C-407E-A947-70E740481C1C}">
                <a14:useLocalDpi xmlns:a14="http://schemas.microsoft.com/office/drawing/2010/main" val="0"/>
              </a:ext>
            </a:extLst>
          </a:blip>
          <a:srcRect r="77177"/>
          <a:stretch/>
        </p:blipFill>
        <p:spPr>
          <a:xfrm>
            <a:off x="537677" y="2455995"/>
            <a:ext cx="518391" cy="3738743"/>
          </a:xfrm>
          <a:prstGeom prst="rect">
            <a:avLst/>
          </a:prstGeom>
        </p:spPr>
      </p:pic>
      <p:sp>
        <p:nvSpPr>
          <p:cNvPr id="5" name="TextBox 4">
            <a:extLst>
              <a:ext uri="{FF2B5EF4-FFF2-40B4-BE49-F238E27FC236}">
                <a16:creationId xmlns:a16="http://schemas.microsoft.com/office/drawing/2014/main" id="{06431AA6-A85E-4D7E-B0DD-CF929838CD21}"/>
              </a:ext>
            </a:extLst>
          </p:cNvPr>
          <p:cNvSpPr txBox="1"/>
          <p:nvPr/>
        </p:nvSpPr>
        <p:spPr>
          <a:xfrm>
            <a:off x="1468191" y="2446841"/>
            <a:ext cx="3631843" cy="584775"/>
          </a:xfrm>
          <a:prstGeom prst="rect">
            <a:avLst/>
          </a:prstGeom>
          <a:noFill/>
        </p:spPr>
        <p:txBody>
          <a:bodyPr wrap="square" rtlCol="0">
            <a:spAutoFit/>
          </a:bodyPr>
          <a:lstStyle/>
          <a:p>
            <a:r>
              <a:rPr lang="en-CA" sz="1600" dirty="0">
                <a:solidFill>
                  <a:schemeClr val="bg2"/>
                </a:solidFill>
              </a:rPr>
              <a:t>To browse and select CAD file you wish to Print</a:t>
            </a:r>
          </a:p>
        </p:txBody>
      </p:sp>
      <p:sp>
        <p:nvSpPr>
          <p:cNvPr id="6" name="TextBox 5">
            <a:extLst>
              <a:ext uri="{FF2B5EF4-FFF2-40B4-BE49-F238E27FC236}">
                <a16:creationId xmlns:a16="http://schemas.microsoft.com/office/drawing/2014/main" id="{F290E6C3-327B-4D17-A6D7-C587809CDBB3}"/>
              </a:ext>
            </a:extLst>
          </p:cNvPr>
          <p:cNvSpPr txBox="1"/>
          <p:nvPr/>
        </p:nvSpPr>
        <p:spPr>
          <a:xfrm>
            <a:off x="1468190" y="3064554"/>
            <a:ext cx="3631843" cy="584775"/>
          </a:xfrm>
          <a:prstGeom prst="rect">
            <a:avLst/>
          </a:prstGeom>
          <a:noFill/>
        </p:spPr>
        <p:txBody>
          <a:bodyPr wrap="square" rtlCol="0">
            <a:spAutoFit/>
          </a:bodyPr>
          <a:lstStyle/>
          <a:p>
            <a:r>
              <a:rPr lang="en-CA" sz="1600" dirty="0">
                <a:solidFill>
                  <a:schemeClr val="bg2"/>
                </a:solidFill>
              </a:rPr>
              <a:t>To Move the model around the print bed</a:t>
            </a:r>
          </a:p>
        </p:txBody>
      </p:sp>
      <p:sp>
        <p:nvSpPr>
          <p:cNvPr id="8" name="TextBox 7">
            <a:extLst>
              <a:ext uri="{FF2B5EF4-FFF2-40B4-BE49-F238E27FC236}">
                <a16:creationId xmlns:a16="http://schemas.microsoft.com/office/drawing/2014/main" id="{0668EEE6-D1D2-4E5A-9BD3-13454121DD03}"/>
              </a:ext>
            </a:extLst>
          </p:cNvPr>
          <p:cNvSpPr txBox="1"/>
          <p:nvPr/>
        </p:nvSpPr>
        <p:spPr>
          <a:xfrm>
            <a:off x="1468189" y="3699321"/>
            <a:ext cx="3631843" cy="338554"/>
          </a:xfrm>
          <a:prstGeom prst="rect">
            <a:avLst/>
          </a:prstGeom>
          <a:noFill/>
        </p:spPr>
        <p:txBody>
          <a:bodyPr wrap="square" rtlCol="0">
            <a:spAutoFit/>
          </a:bodyPr>
          <a:lstStyle/>
          <a:p>
            <a:r>
              <a:rPr lang="en-CA" sz="1600" dirty="0">
                <a:solidFill>
                  <a:schemeClr val="bg2"/>
                </a:solidFill>
              </a:rPr>
              <a:t>To alter the scaling (uniform scaling)</a:t>
            </a:r>
          </a:p>
        </p:txBody>
      </p:sp>
      <p:sp>
        <p:nvSpPr>
          <p:cNvPr id="9" name="TextBox 8">
            <a:extLst>
              <a:ext uri="{FF2B5EF4-FFF2-40B4-BE49-F238E27FC236}">
                <a16:creationId xmlns:a16="http://schemas.microsoft.com/office/drawing/2014/main" id="{CCF02CB4-6FBE-4B02-A224-40EE4F4D004C}"/>
              </a:ext>
            </a:extLst>
          </p:cNvPr>
          <p:cNvSpPr txBox="1"/>
          <p:nvPr/>
        </p:nvSpPr>
        <p:spPr>
          <a:xfrm>
            <a:off x="1468189" y="4109618"/>
            <a:ext cx="3631843" cy="584775"/>
          </a:xfrm>
          <a:prstGeom prst="rect">
            <a:avLst/>
          </a:prstGeom>
          <a:noFill/>
        </p:spPr>
        <p:txBody>
          <a:bodyPr wrap="square" rtlCol="0">
            <a:spAutoFit/>
          </a:bodyPr>
          <a:lstStyle/>
          <a:p>
            <a:r>
              <a:rPr lang="en-CA" sz="1600" dirty="0">
                <a:solidFill>
                  <a:schemeClr val="bg2"/>
                </a:solidFill>
              </a:rPr>
              <a:t>To manipulate the rotation of the model on print bed</a:t>
            </a:r>
          </a:p>
        </p:txBody>
      </p:sp>
      <p:sp>
        <p:nvSpPr>
          <p:cNvPr id="10" name="TextBox 9">
            <a:extLst>
              <a:ext uri="{FF2B5EF4-FFF2-40B4-BE49-F238E27FC236}">
                <a16:creationId xmlns:a16="http://schemas.microsoft.com/office/drawing/2014/main" id="{9ABCE3D9-87AB-4C68-AC6D-70E5561B7709}"/>
              </a:ext>
            </a:extLst>
          </p:cNvPr>
          <p:cNvSpPr txBox="1"/>
          <p:nvPr/>
        </p:nvSpPr>
        <p:spPr>
          <a:xfrm>
            <a:off x="1468189" y="4763475"/>
            <a:ext cx="3631843" cy="584775"/>
          </a:xfrm>
          <a:prstGeom prst="rect">
            <a:avLst/>
          </a:prstGeom>
          <a:noFill/>
        </p:spPr>
        <p:txBody>
          <a:bodyPr wrap="square" rtlCol="0">
            <a:spAutoFit/>
          </a:bodyPr>
          <a:lstStyle/>
          <a:p>
            <a:r>
              <a:rPr lang="en-CA" sz="1600" dirty="0">
                <a:solidFill>
                  <a:schemeClr val="bg2"/>
                </a:solidFill>
              </a:rPr>
              <a:t>To mirror your object and obtain its inverse easily</a:t>
            </a:r>
          </a:p>
        </p:txBody>
      </p:sp>
      <p:sp>
        <p:nvSpPr>
          <p:cNvPr id="11" name="TextBox 10">
            <a:extLst>
              <a:ext uri="{FF2B5EF4-FFF2-40B4-BE49-F238E27FC236}">
                <a16:creationId xmlns:a16="http://schemas.microsoft.com/office/drawing/2014/main" id="{429460D7-4A6B-47BF-AB77-D5728EDE4067}"/>
              </a:ext>
            </a:extLst>
          </p:cNvPr>
          <p:cNvSpPr txBox="1"/>
          <p:nvPr/>
        </p:nvSpPr>
        <p:spPr>
          <a:xfrm>
            <a:off x="1468189" y="5540895"/>
            <a:ext cx="4713669" cy="584775"/>
          </a:xfrm>
          <a:prstGeom prst="rect">
            <a:avLst/>
          </a:prstGeom>
          <a:noFill/>
        </p:spPr>
        <p:txBody>
          <a:bodyPr wrap="square" rtlCol="0">
            <a:spAutoFit/>
          </a:bodyPr>
          <a:lstStyle/>
          <a:p>
            <a:r>
              <a:rPr lang="en-CA" sz="1600" dirty="0">
                <a:solidFill>
                  <a:schemeClr val="bg2"/>
                </a:solidFill>
              </a:rPr>
              <a:t>Change View mode</a:t>
            </a:r>
          </a:p>
          <a:p>
            <a:r>
              <a:rPr lang="en-CA" sz="1600" dirty="0">
                <a:solidFill>
                  <a:schemeClr val="bg2"/>
                </a:solidFill>
              </a:rPr>
              <a:t>- Useful for finding why prints may be failing </a:t>
            </a:r>
          </a:p>
        </p:txBody>
      </p:sp>
      <p:cxnSp>
        <p:nvCxnSpPr>
          <p:cNvPr id="13" name="Straight Arrow Connector 12">
            <a:extLst>
              <a:ext uri="{FF2B5EF4-FFF2-40B4-BE49-F238E27FC236}">
                <a16:creationId xmlns:a16="http://schemas.microsoft.com/office/drawing/2014/main" id="{EEA42FBB-42D3-4AE0-B0EA-6D4DEA90E0AF}"/>
              </a:ext>
            </a:extLst>
          </p:cNvPr>
          <p:cNvCxnSpPr>
            <a:endCxn id="5" idx="1"/>
          </p:cNvCxnSpPr>
          <p:nvPr/>
        </p:nvCxnSpPr>
        <p:spPr>
          <a:xfrm>
            <a:off x="1056068" y="2739228"/>
            <a:ext cx="4121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7EFCC2C-FF8D-41BF-99D0-C2CE31F93C57}"/>
              </a:ext>
            </a:extLst>
          </p:cNvPr>
          <p:cNvCxnSpPr/>
          <p:nvPr/>
        </p:nvCxnSpPr>
        <p:spPr>
          <a:xfrm>
            <a:off x="1056066" y="3291791"/>
            <a:ext cx="4121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41E2AD5-7A33-48F7-8775-5D8B40884FF3}"/>
              </a:ext>
            </a:extLst>
          </p:cNvPr>
          <p:cNvCxnSpPr/>
          <p:nvPr/>
        </p:nvCxnSpPr>
        <p:spPr>
          <a:xfrm>
            <a:off x="1056066" y="3853093"/>
            <a:ext cx="4121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A3BE611-AB0A-41D2-81DA-83A28825CF91}"/>
              </a:ext>
            </a:extLst>
          </p:cNvPr>
          <p:cNvCxnSpPr/>
          <p:nvPr/>
        </p:nvCxnSpPr>
        <p:spPr>
          <a:xfrm>
            <a:off x="1056065" y="4347560"/>
            <a:ext cx="4121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B236323-B660-4C63-B799-61412C8B3D4E}"/>
              </a:ext>
            </a:extLst>
          </p:cNvPr>
          <p:cNvCxnSpPr/>
          <p:nvPr/>
        </p:nvCxnSpPr>
        <p:spPr>
          <a:xfrm>
            <a:off x="1068940" y="5850581"/>
            <a:ext cx="4121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36E6408-B3B9-4346-BEDC-5B62E444EEA2}"/>
              </a:ext>
            </a:extLst>
          </p:cNvPr>
          <p:cNvCxnSpPr/>
          <p:nvPr/>
        </p:nvCxnSpPr>
        <p:spPr>
          <a:xfrm>
            <a:off x="1056064" y="4895919"/>
            <a:ext cx="4121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E35E41E-9160-4ECD-BCDF-3D952E802576}"/>
              </a:ext>
            </a:extLst>
          </p:cNvPr>
          <p:cNvSpPr txBox="1"/>
          <p:nvPr/>
        </p:nvSpPr>
        <p:spPr>
          <a:xfrm>
            <a:off x="5306096" y="2455995"/>
            <a:ext cx="6130343" cy="646331"/>
          </a:xfrm>
          <a:prstGeom prst="rect">
            <a:avLst/>
          </a:prstGeom>
          <a:noFill/>
        </p:spPr>
        <p:txBody>
          <a:bodyPr wrap="square" rtlCol="0">
            <a:spAutoFit/>
          </a:bodyPr>
          <a:lstStyle/>
          <a:p>
            <a:r>
              <a:rPr lang="en-CA" dirty="0">
                <a:solidFill>
                  <a:schemeClr val="bg2"/>
                </a:solidFill>
              </a:rPr>
              <a:t>The other software will provide the same controls however, they may be displayed differently </a:t>
            </a:r>
          </a:p>
        </p:txBody>
      </p:sp>
      <p:pic>
        <p:nvPicPr>
          <p:cNvPr id="21" name="Picture 20" descr="A screenshot of a cell phone&#10;&#10;Description generated with high confidence">
            <a:extLst>
              <a:ext uri="{FF2B5EF4-FFF2-40B4-BE49-F238E27FC236}">
                <a16:creationId xmlns:a16="http://schemas.microsoft.com/office/drawing/2014/main" id="{4E72822F-B28E-4D13-9432-69A0D0245D27}"/>
              </a:ext>
            </a:extLst>
          </p:cNvPr>
          <p:cNvPicPr>
            <a:picLocks noChangeAspect="1"/>
          </p:cNvPicPr>
          <p:nvPr/>
        </p:nvPicPr>
        <p:blipFill rotWithShape="1">
          <a:blip r:embed="rId3">
            <a:extLst>
              <a:ext uri="{28A0092B-C50C-407E-A947-70E740481C1C}">
                <a14:useLocalDpi xmlns:a14="http://schemas.microsoft.com/office/drawing/2010/main" val="0"/>
              </a:ext>
            </a:extLst>
          </a:blip>
          <a:srcRect t="3149" r="-7812" b="19640"/>
          <a:stretch/>
        </p:blipFill>
        <p:spPr>
          <a:xfrm>
            <a:off x="9239846" y="2805544"/>
            <a:ext cx="657317" cy="3412901"/>
          </a:xfrm>
          <a:prstGeom prst="rect">
            <a:avLst/>
          </a:prstGeom>
        </p:spPr>
      </p:pic>
      <p:pic>
        <p:nvPicPr>
          <p:cNvPr id="23" name="Picture 22">
            <a:extLst>
              <a:ext uri="{FF2B5EF4-FFF2-40B4-BE49-F238E27FC236}">
                <a16:creationId xmlns:a16="http://schemas.microsoft.com/office/drawing/2014/main" id="{836EEF90-938B-4797-972E-7EA196DFB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1671" y="2788625"/>
            <a:ext cx="610078" cy="3412901"/>
          </a:xfrm>
          <a:prstGeom prst="rect">
            <a:avLst/>
          </a:prstGeom>
        </p:spPr>
      </p:pic>
      <p:sp>
        <p:nvSpPr>
          <p:cNvPr id="24" name="TextBox 23">
            <a:extLst>
              <a:ext uri="{FF2B5EF4-FFF2-40B4-BE49-F238E27FC236}">
                <a16:creationId xmlns:a16="http://schemas.microsoft.com/office/drawing/2014/main" id="{E3EE6188-1CD9-4DD1-9AC5-AD348C431551}"/>
              </a:ext>
            </a:extLst>
          </p:cNvPr>
          <p:cNvSpPr txBox="1"/>
          <p:nvPr/>
        </p:nvSpPr>
        <p:spPr>
          <a:xfrm>
            <a:off x="5460642" y="4037875"/>
            <a:ext cx="3573140" cy="9233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CA" dirty="0">
                <a:solidFill>
                  <a:schemeClr val="bg2"/>
                </a:solidFill>
              </a:rPr>
              <a:t>The orientation of an object is very important in altering the print time required </a:t>
            </a:r>
          </a:p>
        </p:txBody>
      </p:sp>
    </p:spTree>
    <p:extLst>
      <p:ext uri="{BB962C8B-B14F-4D97-AF65-F5344CB8AC3E}">
        <p14:creationId xmlns:p14="http://schemas.microsoft.com/office/powerpoint/2010/main" val="3866100524"/>
      </p:ext>
    </p:extLst>
  </p:cSld>
  <p:clrMapOvr>
    <a:masterClrMapping/>
  </p:clrMapOvr>
  <p:transition spd="slow">
    <p:cover/>
  </p:transition>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8686</TotalTime>
  <Words>1618</Words>
  <Application>Microsoft Office PowerPoint</Application>
  <PresentationFormat>Widescreen</PresentationFormat>
  <Paragraphs>179</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Lato</vt:lpstr>
      <vt:lpstr>Raleway</vt:lpstr>
      <vt:lpstr>Swiss</vt:lpstr>
      <vt:lpstr>Advanced (Slicing) </vt:lpstr>
      <vt:lpstr>Do You Have a Makerepo Account?</vt:lpstr>
      <vt:lpstr>What does a Slicing Software do?</vt:lpstr>
      <vt:lpstr>What Software do we need?</vt:lpstr>
      <vt:lpstr>What Software do we need?</vt:lpstr>
      <vt:lpstr>What Software do we need?</vt:lpstr>
      <vt:lpstr>Similarities</vt:lpstr>
      <vt:lpstr>Differences</vt:lpstr>
      <vt:lpstr>Getting to Know the Features (Placement of Model)</vt:lpstr>
      <vt:lpstr>Orientation of Objects for 3D Printing</vt:lpstr>
      <vt:lpstr>Which Orientation is the best?</vt:lpstr>
      <vt:lpstr>Printer Settings</vt:lpstr>
      <vt:lpstr>Explaining the Settings </vt:lpstr>
      <vt:lpstr>Explaining the Settings (Pt. II) </vt:lpstr>
      <vt:lpstr>Last Minute Tips for Printing </vt:lpstr>
      <vt:lpstr>Ultimaker 3 using Cura</vt:lpstr>
      <vt:lpstr>PowerPoint Presentation</vt:lpstr>
      <vt:lpstr>Raise3D using IdeaMaker</vt:lpstr>
      <vt:lpstr>PowerPoint Presentation</vt:lpstr>
      <vt:lpstr>Let’s Practice with Slicing Software</vt:lpstr>
      <vt:lpstr>Want to be volunteers??</vt:lpstr>
      <vt:lpstr>PLEASE FILL OUT THIS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(Slicing)</dc:title>
  <dc:creator>Mihir Mistry</dc:creator>
  <cp:lastModifiedBy>Mihir Mistry</cp:lastModifiedBy>
  <cp:revision>37</cp:revision>
  <dcterms:created xsi:type="dcterms:W3CDTF">2018-05-31T15:53:20Z</dcterms:created>
  <dcterms:modified xsi:type="dcterms:W3CDTF">2018-07-19T18:52:45Z</dcterms:modified>
</cp:coreProperties>
</file>