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335" r:id="rId9"/>
    <p:sldId id="262" r:id="rId10"/>
    <p:sldId id="265" r:id="rId11"/>
    <p:sldId id="336" r:id="rId12"/>
    <p:sldId id="337" r:id="rId13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28D19-621B-4C87-B475-18DEDE13DB79}" v="109" dt="2023-11-30T15:02:19.856"/>
    <p1510:client id="{FB21A73B-A9D2-B00F-AB49-4FFBD355A105}" v="5" dt="2023-12-11T06:25:54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2023-12-11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a/en/products/detail/adafruit-industries-llc/360/5353590" TargetMode="External"/><Relationship Id="rId2" Type="http://schemas.openxmlformats.org/officeDocument/2006/relationships/hyperlink" Target="https://www.walmart.ca/en/ip/For-Arduino-Uno-R3-Diy-Kit-R3-Board-Breadboard-Lafvin-Starter-Kit/PRD43LHM7B1OOBS?skuId=43LHM7B1OOBS&amp;offerId=399A2325CBB44F35BFC68598A3B72B7A&amp;cmpid=SEM_CA_32475_4VJJEVAFXN&amp;utm_id=SEM_CA_32475_4VJJEVAFXN&amp;utm_medium=paid_search&amp;utm_source=google&amp;utm_campaign=always_on&amp;gclsrc=aw.ds&amp;&amp;gclid=Cj0KCQjw4vKpBhCZARIsAOKHoWQDKD2fjVlArGblOE7xoB5WJb2E76HdqCym-kl_p1yWc_PjhE4dNn0aAtfaEALw_wcB&amp;gclsrc=aw.d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igikey.ca/en/products/detail/pulse-electronics/W3580/4169646?utm_adgroup=&amp;utm_source=google&amp;utm_medium=cpc&amp;utm_campaign=Pmax%20Shopping_Promotions_IoT&amp;utm_term=&amp;utm_content=&amp;utm_id=go_cmp-20662290658_adg-_ad-__dev-c_ext-_prd-4169646_sig-Cj0KCQjw4vKpBhCZARIsAOKHoWQHqja57m9zvCmDe_eFRqgEIH411X-j3dKRtdu54a9dFCxriG5hDKcaApa3EALw_wcB&amp;gclid=Cj0KCQjw4vKpBhCZARIsAOKHoWQHqja57m9zvCmDe_eFRqgEIH411X-j3dKRtdu54a9dFCxriG5hDKcaApa3EALw_wcB" TargetMode="External"/><Relationship Id="rId4" Type="http://schemas.openxmlformats.org/officeDocument/2006/relationships/hyperlink" Target="https://www.walmart.ca/en/ip/Peggybuy-RC522-RF-Module-Card-Reader-RFID-Kit-13-56MHz-Mifare-RF-for-Arduino-Raspberry-Pi/1IHCDM1ODJM8?skuId=0ZWNWT6OQ2A4&amp;offerId=05973B0F5C3C3F8CA9D435B70FA029B1&amp;cmpid=SEM_CA_33355_HQH88E2IHJ&amp;utm_id=SEM_CA_33355_HQH88E2IHJ&amp;utm_medium=paid_search&amp;utm_source=google&amp;utm_campaign=always_on&amp;gclid=Cj0KCQjw4vKpBhCZARIsAOKHoWQghiJHjTy7VQ4olT_QhBlRN9VZIaiGNNSBoZnVJSuFlXFDjL6FoLMaAsFKEALw_wcB&amp;gclsrc=aw.d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978644A-F8B0-E895-4A58-F17ED012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" r="151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BD0741A-A304-3713-D923-127E7CA5295B}"/>
              </a:ext>
            </a:extLst>
          </p:cNvPr>
          <p:cNvGraphicFramePr>
            <a:graphicFrameLocks noGrp="1"/>
          </p:cNvGraphicFramePr>
          <p:nvPr/>
        </p:nvGraphicFramePr>
        <p:xfrm>
          <a:off x="1" y="154940"/>
          <a:ext cx="12191998" cy="654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>
                  <a:extLst>
                    <a:ext uri="{9D8B030D-6E8A-4147-A177-3AD203B41FA5}">
                      <a16:colId xmlns:a16="http://schemas.microsoft.com/office/drawing/2014/main" val="3802276097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27548224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1361628760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6222814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613506211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59600268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val="31792405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imes New Roman" panose="02020603050405020304" pitchFamily="18" charset="0"/>
                        </a:rPr>
                        <a:t>N˚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imes New Roman" panose="02020603050405020304" pitchFamily="18" charset="0"/>
                        </a:rPr>
                        <a:t>Nom de l’item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imes New Roman" panose="02020603050405020304" pitchFamily="18" charset="0"/>
                        </a:rPr>
                        <a:t>Description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imes New Roman" panose="02020603050405020304" pitchFamily="18" charset="0"/>
                        </a:rPr>
                        <a:t>Quantité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imes New Roman" panose="02020603050405020304" pitchFamily="18" charset="0"/>
                        </a:rPr>
                        <a:t>Coût unitaire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imes New Roman" panose="02020603050405020304" pitchFamily="18" charset="0"/>
                        </a:rPr>
                        <a:t>Coût étendu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200" b="1">
                          <a:effectLst/>
                          <a:latin typeface="Times New Roman" panose="02020603050405020304" pitchFamily="18" charset="0"/>
                        </a:rPr>
                        <a:t>Lien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50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Arduino Uno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ATmega328P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21.99$</a:t>
                      </a:r>
                      <a:endParaRPr lang="fr-CA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(kit)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21.99$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00" u="sng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https://www.walmart.ca/en/ip/For-Arduino-Uno-R3-Diy-Kit-R3-Board-Breadboard-Lafvin-Starter-Kit/PRD43LHM7B1OOBS?skuId=43LHM7B1OOBS&amp;offerId=399A2325CBB44F35BFC68598A3B72B7A&amp;cmpid=SEM_CA_32475_4VJJEVAFXN&amp;utm_id=SEM_CA_32475_4VJJEVAFXN&amp;utm_medium=paid_search&amp;utm_source=google&amp;utm_campaign=always_on&amp;gclsrc=aw.ds&amp;&amp;gclid=Cj0KCQjw4vKpBhCZARIsAOKHoWQDKD2fjVlArGblOE7xoB5WJb2E76HdqCym-kl_p1yWc_PjhE4dNn0aAtfaEALw_wcB&amp;gclsrc=aw.ds</a:t>
                      </a:r>
                      <a:r>
                        <a:rPr lang="fr-CA" sz="6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18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Breadboard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sans soudure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inclus ( arduino)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615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Fils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22awg / 0.64mm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7-8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inclus( arduino)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611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RFID tags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LLC 360</a:t>
                      </a:r>
                      <a:endParaRPr lang="fr-CA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 kB 13.65MHz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4.51$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4.51$</a:t>
                      </a:r>
                      <a:endParaRPr lang="fr-CA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700">
                          <a:effectLst/>
                          <a:latin typeface="Times New Roman" panose="02020603050405020304" pitchFamily="18" charset="0"/>
                        </a:rPr>
                        <a:t>(dépend des stock)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900" u="sng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https://www.digikey.ca/en/products/detail/adafruit-industries-llc/360/5353590</a:t>
                      </a:r>
                      <a:r>
                        <a:rPr lang="fr-CA" sz="9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499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Lecteur RFID 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MFRC522</a:t>
                      </a:r>
                      <a:endParaRPr lang="fr-CA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13.65 MHz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8.09$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8.09$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00" u="sng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https://www.walmart.ca/en/ip/Peggybuy-RC522-RF-Module-Card-Reader-RFID-Kit-13-56MHz-Mifare-RF-for-Arduino-Raspberry-Pi/1IHCDM1ODJM8?skuId=0ZWNWT6OQ2A4&amp;offerId=05973B0F5C3C3F8CA9D435B70FA029B1&amp;cmpid=SEM_CA_33355_HQH88E2IHJ&amp;utm_id=SEM_CA_33355_HQH88E2IHJ&amp;utm_medium=paid_search&amp;utm_source=google&amp;utm_campaign=always_on&amp;gclid=Cj0KCQjw4vKpBhCZARIsAOKHoWQghiJHjTy7VQ4olT_QhBlRN9VZIaiGNNSBoZnVJSuFlXFDjL6FoLMaAsFKEALw_wcB&amp;gclsrc=aw.ds</a:t>
                      </a:r>
                      <a:r>
                        <a:rPr lang="fr-CA" sz="6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984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RFID antenna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W3580 13.65 MHz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10.91$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10.91$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600" u="sng" strike="noStrike">
                          <a:solidFill>
                            <a:srgbClr val="1155CC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https://www.digikey.ca/en/products/detail/pulse-electronics/W3580/4169646?utm_adgroup=&amp;utm_source=google&amp;utm_medium=cpc&amp;utm_campaign=Pmax%20Shopping_Promotions_IoT&amp;utm_term=&amp;utm_content=&amp;utm_id=go_cmp-20662290658_adg-_ad-__dev-c_ext-_prd-4169646_sig-Cj0KCQjw4vKpBhCZARIsAOKHoWQHqja57m9zvCmDe_eFRqgEIH411X-j3dKRtdu54a9dFCxriG5hDKcaApa3EALw_wcB&amp;gclid=Cj0KCQjw4vKpBhCZARIsAOKHoWQHqja57m9zvCmDe_eFRqgEIH411X-j3dKRtdu54a9dFCxriG5hDKcaApa3EALw_wcB</a:t>
                      </a:r>
                      <a:r>
                        <a:rPr lang="fr-CA" sz="6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942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Coût totale du produit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CA">
                          <a:effectLst/>
                        </a:rPr>
                      </a:b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000">
                          <a:effectLst/>
                          <a:latin typeface="Times New Roman" panose="02020603050405020304" pitchFamily="18" charset="0"/>
                        </a:rPr>
                        <a:t>45.5$ (51.5$ avec tax)</a:t>
                      </a:r>
                      <a:endParaRPr lang="fr-CA">
                        <a:effectLst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71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1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FID Sensor Tutorial for Arduino, ESP8266 and ESP32">
            <a:extLst>
              <a:ext uri="{FF2B5EF4-FFF2-40B4-BE49-F238E27FC236}">
                <a16:creationId xmlns:a16="http://schemas.microsoft.com/office/drawing/2014/main" id="{6D6D836A-F9C8-ECFF-CA52-00DBF6515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48" y="1233747"/>
            <a:ext cx="6419244" cy="48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52F94B-ADAC-ED61-E04E-71504A434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FA22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C9015F-C033-9748-1000-15E89DD9E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Xavier Bouchard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Queen Irakoze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Haldun Cavusoglu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Mey azzaoui</a:t>
            </a:r>
          </a:p>
        </p:txBody>
      </p:sp>
      <p:pic>
        <p:nvPicPr>
          <p:cNvPr id="4" name="Image 3" descr="Résultat d’images pour uottawa">
            <a:extLst>
              <a:ext uri="{FF2B5EF4-FFF2-40B4-BE49-F238E27FC236}">
                <a16:creationId xmlns:a16="http://schemas.microsoft.com/office/drawing/2014/main" id="{EBD65C3D-635C-0ED8-CE8B-E256F87D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981876"/>
            <a:ext cx="5458968" cy="48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7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E65D64-416B-5024-1CED-4DB4E186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78059" y="-1965517"/>
            <a:ext cx="4790825" cy="103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8D9E8B-7B2E-CD72-8D89-5F1F34EDA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11" r="-1" b="32385"/>
          <a:stretch/>
        </p:blipFill>
        <p:spPr>
          <a:xfrm>
            <a:off x="1867457" y="1246238"/>
            <a:ext cx="8049277" cy="45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0840709-F6F9-53A9-F51E-EC0D6382D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17"/>
          <a:stretch/>
        </p:blipFill>
        <p:spPr>
          <a:xfrm>
            <a:off x="20" y="1283"/>
            <a:ext cx="11945133" cy="67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B28F9A-6BE7-EE0C-FDB3-806C8BFB2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86" r="1" b="1"/>
          <a:stretch/>
        </p:blipFill>
        <p:spPr>
          <a:xfrm>
            <a:off x="1663541" y="1235506"/>
            <a:ext cx="8864939" cy="49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1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FFF8585-B924-FAB1-F563-6E7F7785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61" y="643466"/>
            <a:ext cx="27576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E6FEF6-96FA-5624-DD69-D515B05B9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6" y="643466"/>
            <a:ext cx="1041320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ectangular object with a hole in the middle&#10;&#10;Description automatically generated">
            <a:extLst>
              <a:ext uri="{FF2B5EF4-FFF2-40B4-BE49-F238E27FC236}">
                <a16:creationId xmlns:a16="http://schemas.microsoft.com/office/drawing/2014/main" id="{8732F014-803F-6F60-917D-CD8CA73B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10" y="2736350"/>
            <a:ext cx="5841378" cy="4114800"/>
          </a:xfrm>
          <a:prstGeom prst="rect">
            <a:avLst/>
          </a:prstGeom>
        </p:spPr>
      </p:pic>
      <p:pic>
        <p:nvPicPr>
          <p:cNvPr id="3" name="Picture 2" descr="A blue rectangular object with a transparent glass front&#10;&#10;Description automatically generated">
            <a:extLst>
              <a:ext uri="{FF2B5EF4-FFF2-40B4-BE49-F238E27FC236}">
                <a16:creationId xmlns:a16="http://schemas.microsoft.com/office/drawing/2014/main" id="{B81F02E0-CB98-9A26-ED15-A5A886577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4" y="2503211"/>
            <a:ext cx="6096000" cy="4068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5B44D-96DC-7084-82FF-7A1AE65C1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665" y="-766"/>
            <a:ext cx="5750944" cy="3559528"/>
          </a:xfrm>
          <a:prstGeom prst="rect">
            <a:avLst/>
          </a:prstGeom>
        </p:spPr>
      </p:pic>
      <p:pic>
        <p:nvPicPr>
          <p:cNvPr id="5" name="Picture 4" descr="A blueprint of a rectangular object&#10;&#10;Description automatically generated">
            <a:extLst>
              <a:ext uri="{FF2B5EF4-FFF2-40B4-BE49-F238E27FC236}">
                <a16:creationId xmlns:a16="http://schemas.microsoft.com/office/drawing/2014/main" id="{881FAE0E-57F1-4D29-E94C-18A518DD2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02" y="53521"/>
            <a:ext cx="6096000" cy="34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3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60F797C3-74E2-8096-361C-DA274E8B1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7" y="1241712"/>
            <a:ext cx="10905066" cy="43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765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FA22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74</cp:revision>
  <dcterms:created xsi:type="dcterms:W3CDTF">2023-11-30T14:47:22Z</dcterms:created>
  <dcterms:modified xsi:type="dcterms:W3CDTF">2023-12-11T17:44:40Z</dcterms:modified>
</cp:coreProperties>
</file>