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Poppins Light" charset="1" panose="02000000000000000000"/>
      <p:regular r:id="rId10"/>
    </p:embeddedFont>
    <p:embeddedFont>
      <p:font typeface="Poppins Light Bold" charset="1" panose="02000000000000000000"/>
      <p:regular r:id="rId11"/>
    </p:embeddedFont>
    <p:embeddedFont>
      <p:font typeface="Poppins Medium" charset="1" panose="02000000000000000000"/>
      <p:regular r:id="rId12"/>
    </p:embeddedFont>
    <p:embeddedFont>
      <p:font typeface="Poppins Medium Bold" charset="1" panose="02000000000000000000"/>
      <p:regular r:id="rId13"/>
    </p:embeddedFont>
    <p:embeddedFont>
      <p:font typeface="Horizon" charset="1" panose="02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3.png" Type="http://schemas.openxmlformats.org/officeDocument/2006/relationships/image"/><Relationship Id="rId12" Target="../media/image4.svg" Type="http://schemas.openxmlformats.org/officeDocument/2006/relationships/image"/><Relationship Id="rId2" Target="../media/image22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11" Target="../media/VAGBaskjpCE.mp4" Type="http://schemas.openxmlformats.org/officeDocument/2006/relationships/video"/><Relationship Id="rId12" Target="../media/VAGBaskjpCE.mp4" Type="http://schemas.microsoft.com/office/2007/relationships/media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5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2575795">
            <a:off x="15801069" y="8825444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7"/>
                </a:moveTo>
                <a:lnTo>
                  <a:pt x="3203844" y="1607747"/>
                </a:lnTo>
                <a:lnTo>
                  <a:pt x="3203844" y="0"/>
                </a:lnTo>
                <a:lnTo>
                  <a:pt x="0" y="0"/>
                </a:lnTo>
                <a:lnTo>
                  <a:pt x="0" y="16077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2575795">
            <a:off x="314215" y="93758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7"/>
                </a:moveTo>
                <a:lnTo>
                  <a:pt x="3203844" y="1607747"/>
                </a:lnTo>
                <a:lnTo>
                  <a:pt x="3203844" y="0"/>
                </a:lnTo>
                <a:lnTo>
                  <a:pt x="0" y="0"/>
                </a:lnTo>
                <a:lnTo>
                  <a:pt x="0" y="160774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295899" y="-704601"/>
            <a:ext cx="11696203" cy="11696203"/>
            <a:chOff x="0" y="0"/>
            <a:chExt cx="15594937" cy="1559493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5594937" cy="15594937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1267885" y="1241287"/>
              <a:ext cx="13059166" cy="13059166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-5400000">
            <a:off x="13959744" y="-49752"/>
            <a:ext cx="3445639" cy="3445639"/>
          </a:xfrm>
          <a:custGeom>
            <a:avLst/>
            <a:gdLst/>
            <a:ahLst/>
            <a:cxnLst/>
            <a:rect r="r" b="b" t="t" l="l"/>
            <a:pathLst>
              <a:path h="3445639" w="3445639">
                <a:moveTo>
                  <a:pt x="0" y="0"/>
                </a:moveTo>
                <a:lnTo>
                  <a:pt x="3445638" y="0"/>
                </a:lnTo>
                <a:lnTo>
                  <a:pt x="3445638" y="3445639"/>
                </a:lnTo>
                <a:lnTo>
                  <a:pt x="0" y="3445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563812" y="7044256"/>
            <a:ext cx="3333956" cy="3333956"/>
          </a:xfrm>
          <a:custGeom>
            <a:avLst/>
            <a:gdLst/>
            <a:ahLst/>
            <a:cxnLst/>
            <a:rect r="r" b="b" t="t" l="l"/>
            <a:pathLst>
              <a:path h="3333956" w="3333956">
                <a:moveTo>
                  <a:pt x="0" y="0"/>
                </a:moveTo>
                <a:lnTo>
                  <a:pt x="3333956" y="0"/>
                </a:lnTo>
                <a:lnTo>
                  <a:pt x="3333956" y="3333956"/>
                </a:lnTo>
                <a:lnTo>
                  <a:pt x="0" y="3333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2075787" y="8898823"/>
            <a:ext cx="4148921" cy="4082605"/>
            <a:chOff x="0" y="0"/>
            <a:chExt cx="5531895" cy="5443474"/>
          </a:xfrm>
        </p:grpSpPr>
        <p:sp>
          <p:nvSpPr>
            <p:cNvPr name="Freeform 12" id="12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6409935" y="-1723978"/>
            <a:ext cx="4148921" cy="4082605"/>
            <a:chOff x="0" y="0"/>
            <a:chExt cx="5531895" cy="5443474"/>
          </a:xfrm>
        </p:grpSpPr>
        <p:sp>
          <p:nvSpPr>
            <p:cNvPr name="Freeform 16" id="16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2575092">
            <a:off x="-2503899" y="2963403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8"/>
                </a:lnTo>
                <a:lnTo>
                  <a:pt x="0" y="864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2575092">
            <a:off x="15475989" y="7273458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2575092">
            <a:off x="-962843" y="10974428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8"/>
                </a:lnTo>
                <a:lnTo>
                  <a:pt x="0" y="864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2575092">
            <a:off x="14658149" y="-334241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0" y="3242744"/>
            <a:ext cx="18288000" cy="3801512"/>
            <a:chOff x="0" y="0"/>
            <a:chExt cx="24384000" cy="5068682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1184065"/>
              <a:ext cx="24384000" cy="2312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01"/>
                </a:lnSpc>
              </a:pPr>
              <a:r>
                <a:rPr lang="en-US" sz="4601">
                  <a:solidFill>
                    <a:srgbClr val="FFFFFF"/>
                  </a:solidFill>
                  <a:latin typeface="Horizon Bold"/>
                </a:rPr>
                <a:t>FULLY ACCESSIBLE SYSTEM FOR TRAVEL </a:t>
              </a:r>
            </a:p>
            <a:p>
              <a:pPr algn="ctr">
                <a:lnSpc>
                  <a:spcPts val="9090"/>
                </a:lnSpc>
              </a:pPr>
              <a:r>
                <a:rPr lang="en-US" sz="7101">
                  <a:solidFill>
                    <a:srgbClr val="FFFFFF"/>
                  </a:solidFill>
                  <a:latin typeface="Horizon Bold"/>
                </a:rPr>
                <a:t>RAILS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3530546" y="3881505"/>
              <a:ext cx="17322908" cy="11871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spc="111">
                  <a:solidFill>
                    <a:srgbClr val="FFFFFF"/>
                  </a:solidFill>
                  <a:latin typeface="Poppins Light Bold"/>
                </a:rPr>
                <a:t>Group F1.3</a:t>
              </a:r>
            </a:p>
            <a:p>
              <a:pPr algn="ctr">
                <a:lnSpc>
                  <a:spcPts val="3640"/>
                </a:lnSpc>
              </a:pPr>
              <a:r>
                <a:rPr lang="en-US" sz="2800" spc="112">
                  <a:solidFill>
                    <a:srgbClr val="FFFFFF"/>
                  </a:solidFill>
                  <a:latin typeface="Poppins Light Bold"/>
                </a:rPr>
                <a:t>Katrine, Annabelle, Ayan, Mark and Markos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3530546" y="-28575"/>
              <a:ext cx="17322908" cy="5841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FFFFFF"/>
                  </a:solidFill>
                  <a:latin typeface="Poppins Medium"/>
                </a:rPr>
                <a:t>UNIVERSITY OF OTTAWA DESIGN DAY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18242" y="-123092"/>
            <a:ext cx="9262242" cy="10533185"/>
          </a:xfrm>
          <a:prstGeom prst="rect">
            <a:avLst/>
          </a:prstGeom>
          <a:solidFill>
            <a:srgbClr val="FF5C4C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681253" y="1617720"/>
            <a:ext cx="8109486" cy="8109486"/>
            <a:chOff x="0" y="0"/>
            <a:chExt cx="10812648" cy="1081264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0812648" cy="10812648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879080" y="860638"/>
              <a:ext cx="9054488" cy="9054488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name="Freeform 8" id="8"/>
          <p:cNvSpPr/>
          <p:nvPr/>
        </p:nvSpPr>
        <p:spPr>
          <a:xfrm flipH="false" flipV="false" rot="-2575092">
            <a:off x="-2018355" y="9245672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008228">
            <a:off x="-510915" y="6190344"/>
            <a:ext cx="1430002" cy="2860004"/>
          </a:xfrm>
          <a:custGeom>
            <a:avLst/>
            <a:gdLst/>
            <a:ahLst/>
            <a:cxnLst/>
            <a:rect r="r" b="b" t="t" l="l"/>
            <a:pathLst>
              <a:path h="2860004" w="1430002">
                <a:moveTo>
                  <a:pt x="0" y="0"/>
                </a:moveTo>
                <a:lnTo>
                  <a:pt x="1430002" y="0"/>
                </a:lnTo>
                <a:lnTo>
                  <a:pt x="1430002" y="2860005"/>
                </a:lnTo>
                <a:lnTo>
                  <a:pt x="0" y="2860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887890" y="3284823"/>
            <a:ext cx="4653727" cy="4775280"/>
          </a:xfrm>
          <a:custGeom>
            <a:avLst/>
            <a:gdLst/>
            <a:ahLst/>
            <a:cxnLst/>
            <a:rect r="r" b="b" t="t" l="l"/>
            <a:pathLst>
              <a:path h="4775280" w="4653727">
                <a:moveTo>
                  <a:pt x="0" y="0"/>
                </a:moveTo>
                <a:lnTo>
                  <a:pt x="4653727" y="0"/>
                </a:lnTo>
                <a:lnTo>
                  <a:pt x="4653727" y="4775280"/>
                </a:lnTo>
                <a:lnTo>
                  <a:pt x="0" y="4775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36424" y="1140619"/>
            <a:ext cx="5305193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Horizon Italics"/>
              </a:rPr>
              <a:t> Agenda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648825" y="1961491"/>
            <a:ext cx="9115950" cy="7421943"/>
            <a:chOff x="0" y="0"/>
            <a:chExt cx="12154600" cy="9895924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9080822"/>
              <a:ext cx="12154600" cy="815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43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333375"/>
              <a:ext cx="12154600" cy="89852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1. Executive Summary </a:t>
              </a:r>
            </a:p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2. Assumptions </a:t>
              </a:r>
            </a:p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3. Initial Design Concept </a:t>
              </a:r>
            </a:p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4. Current Design </a:t>
              </a:r>
            </a:p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5. Business Analysis </a:t>
              </a:r>
            </a:p>
            <a:p>
              <a:pPr>
                <a:lnSpc>
                  <a:spcPts val="8028"/>
                </a:lnSpc>
              </a:pPr>
              <a:r>
                <a:rPr lang="en-US" sz="3787">
                  <a:solidFill>
                    <a:srgbClr val="4B39B5"/>
                  </a:solidFill>
                  <a:latin typeface="Poppins Medium Bold"/>
                </a:rPr>
                <a:t>6. Next Steps </a:t>
              </a:r>
            </a:p>
            <a:p>
              <a:pPr>
                <a:lnSpc>
                  <a:spcPts val="4923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18242" y="-123092"/>
            <a:ext cx="6864229" cy="10533185"/>
          </a:xfrm>
          <a:prstGeom prst="rect">
            <a:avLst/>
          </a:prstGeom>
          <a:solidFill>
            <a:srgbClr val="4B39B5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28700" y="1802182"/>
            <a:ext cx="4576645" cy="8109486"/>
            <a:chOff x="0" y="0"/>
            <a:chExt cx="6102194" cy="1081264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6102194" cy="10812648"/>
              <a:chOff x="0" y="0"/>
              <a:chExt cx="3583667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583667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3583667">
                    <a:moveTo>
                      <a:pt x="1791833" y="0"/>
                    </a:moveTo>
                    <a:cubicBezTo>
                      <a:pt x="802231" y="0"/>
                      <a:pt x="0" y="1421496"/>
                      <a:pt x="0" y="3175000"/>
                    </a:cubicBezTo>
                    <a:cubicBezTo>
                      <a:pt x="0" y="4928504"/>
                      <a:pt x="802231" y="6350000"/>
                      <a:pt x="1791833" y="6350000"/>
                    </a:cubicBezTo>
                    <a:cubicBezTo>
                      <a:pt x="2781436" y="6350000"/>
                      <a:pt x="3583667" y="4928504"/>
                      <a:pt x="3583667" y="3175000"/>
                    </a:cubicBezTo>
                    <a:cubicBezTo>
                      <a:pt x="3583667" y="1421496"/>
                      <a:pt x="2781436" y="0"/>
                      <a:pt x="1791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496115" y="860638"/>
              <a:ext cx="5109964" cy="9054488"/>
              <a:chOff x="0" y="0"/>
              <a:chExt cx="3583667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583667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3583667">
                    <a:moveTo>
                      <a:pt x="1791833" y="0"/>
                    </a:moveTo>
                    <a:cubicBezTo>
                      <a:pt x="802231" y="0"/>
                      <a:pt x="0" y="1421496"/>
                      <a:pt x="0" y="3175000"/>
                    </a:cubicBezTo>
                    <a:cubicBezTo>
                      <a:pt x="0" y="4928504"/>
                      <a:pt x="802231" y="6350000"/>
                      <a:pt x="1791833" y="6350000"/>
                    </a:cubicBezTo>
                    <a:cubicBezTo>
                      <a:pt x="2781436" y="6350000"/>
                      <a:pt x="3583667" y="4928504"/>
                      <a:pt x="3583667" y="3175000"/>
                    </a:cubicBezTo>
                    <a:cubicBezTo>
                      <a:pt x="3583667" y="1421496"/>
                      <a:pt x="2781436" y="0"/>
                      <a:pt x="1791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name="TextBox 8" id="8"/>
          <p:cNvSpPr txBox="true"/>
          <p:nvPr/>
        </p:nvSpPr>
        <p:spPr>
          <a:xfrm rot="0">
            <a:off x="300153" y="877893"/>
            <a:ext cx="5305193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Horizon Italics"/>
              </a:rPr>
              <a:t>Executive Summary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02321" y="1492469"/>
            <a:ext cx="8685679" cy="1442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6"/>
              </a:lnSpc>
            </a:pPr>
            <a:r>
              <a:rPr lang="en-US" sz="2611">
                <a:solidFill>
                  <a:srgbClr val="4B39B5"/>
                </a:solidFill>
                <a:latin typeface="Poppins Light"/>
              </a:rPr>
              <a:t>There is a </a:t>
            </a:r>
            <a:r>
              <a:rPr lang="en-US" sz="2611" u="sng">
                <a:solidFill>
                  <a:srgbClr val="4B39B5"/>
                </a:solidFill>
                <a:latin typeface="Poppins Light Bold"/>
              </a:rPr>
              <a:t>lack</a:t>
            </a:r>
            <a:r>
              <a:rPr lang="en-US" sz="2611">
                <a:solidFill>
                  <a:srgbClr val="4B39B5"/>
                </a:solidFill>
                <a:latin typeface="Poppins Light Bold"/>
              </a:rPr>
              <a:t> </a:t>
            </a:r>
            <a:r>
              <a:rPr lang="en-US" sz="2611">
                <a:solidFill>
                  <a:srgbClr val="4B39B5"/>
                </a:solidFill>
                <a:latin typeface="Poppins Light"/>
              </a:rPr>
              <a:t>of travel bed rails suited for those who require </a:t>
            </a:r>
            <a:r>
              <a:rPr lang="en-US" sz="2611" u="sng">
                <a:solidFill>
                  <a:srgbClr val="4B39B5"/>
                </a:solidFill>
                <a:latin typeface="Poppins Light Bold"/>
              </a:rPr>
              <a:t>barriers</a:t>
            </a:r>
            <a:r>
              <a:rPr lang="en-US" sz="2611">
                <a:solidFill>
                  <a:srgbClr val="4B39B5"/>
                </a:solidFill>
                <a:latin typeface="Poppins Light"/>
              </a:rPr>
              <a:t> to prevent them from falling out of their bed.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2575092">
            <a:off x="-2018355" y="9245672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008228">
            <a:off x="-715001" y="-1364044"/>
            <a:ext cx="1430002" cy="2860004"/>
          </a:xfrm>
          <a:custGeom>
            <a:avLst/>
            <a:gdLst/>
            <a:ahLst/>
            <a:cxnLst/>
            <a:rect r="r" b="b" t="t" l="l"/>
            <a:pathLst>
              <a:path h="2860004" w="1430002">
                <a:moveTo>
                  <a:pt x="0" y="0"/>
                </a:moveTo>
                <a:lnTo>
                  <a:pt x="1430002" y="0"/>
                </a:lnTo>
                <a:lnTo>
                  <a:pt x="1430002" y="2860004"/>
                </a:lnTo>
                <a:lnTo>
                  <a:pt x="0" y="2860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265750" y="1540094"/>
            <a:ext cx="2008184" cy="49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3093">
                <a:solidFill>
                  <a:srgbClr val="4B39B5"/>
                </a:solidFill>
                <a:latin typeface="Poppins Medium Bold"/>
              </a:rPr>
              <a:t>Problem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02321" y="4188724"/>
            <a:ext cx="8685679" cy="967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16"/>
              </a:lnSpc>
              <a:spcBef>
                <a:spcPct val="0"/>
              </a:spcBef>
            </a:pPr>
            <a:r>
              <a:rPr lang="en-US" sz="2611" strike="noStrike" u="none">
                <a:solidFill>
                  <a:srgbClr val="4B39B5"/>
                </a:solidFill>
                <a:latin typeface="Poppins Light"/>
              </a:rPr>
              <a:t>Produce a rail that is safe, portable, and adjustable for all travel rail needs.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265750" y="4062579"/>
            <a:ext cx="2008184" cy="49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3093">
                <a:solidFill>
                  <a:srgbClr val="4B39B5"/>
                </a:solidFill>
                <a:latin typeface="Poppins Medium Bold"/>
              </a:rPr>
              <a:t>Solution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02321" y="6048888"/>
            <a:ext cx="8685679" cy="953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6"/>
              </a:lnSpc>
            </a:pPr>
            <a:r>
              <a:rPr lang="en-US" sz="2611">
                <a:solidFill>
                  <a:srgbClr val="4B39B5"/>
                </a:solidFill>
                <a:latin typeface="Poppins Light"/>
              </a:rPr>
              <a:t>Breathability, Cleanability, Portability, Safety and Affordability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65750" y="6096513"/>
            <a:ext cx="2008184" cy="49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3093">
                <a:solidFill>
                  <a:srgbClr val="4B39B5"/>
                </a:solidFill>
                <a:latin typeface="Poppins Medium Bold"/>
              </a:rPr>
              <a:t>KPI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02321" y="8082822"/>
            <a:ext cx="8685679" cy="953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6"/>
              </a:lnSpc>
            </a:pPr>
            <a:r>
              <a:rPr lang="en-US" sz="2611">
                <a:solidFill>
                  <a:srgbClr val="4B39B5"/>
                </a:solidFill>
                <a:latin typeface="Poppins Light"/>
              </a:rPr>
              <a:t>Included is the triple bottom-line canvas business model and bill of materials for the final prototype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65750" y="8130447"/>
            <a:ext cx="2008184" cy="49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3093">
                <a:solidFill>
                  <a:srgbClr val="4B39B5"/>
                </a:solidFill>
                <a:latin typeface="Poppins Medium Bold"/>
              </a:rPr>
              <a:t>Finances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-118242" y="4264924"/>
            <a:ext cx="6864229" cy="2298972"/>
          </a:xfrm>
          <a:custGeom>
            <a:avLst/>
            <a:gdLst/>
            <a:ahLst/>
            <a:cxnLst/>
            <a:rect r="r" b="b" t="t" l="l"/>
            <a:pathLst>
              <a:path h="2298972" w="6864229">
                <a:moveTo>
                  <a:pt x="0" y="0"/>
                </a:moveTo>
                <a:lnTo>
                  <a:pt x="6864229" y="0"/>
                </a:lnTo>
                <a:lnTo>
                  <a:pt x="6864229" y="2298972"/>
                </a:lnTo>
                <a:lnTo>
                  <a:pt x="0" y="2298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406060" y="407983"/>
            <a:ext cx="8566686" cy="8566686"/>
            <a:chOff x="0" y="0"/>
            <a:chExt cx="11422248" cy="1142224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name="Freeform 8" id="8"/>
          <p:cNvSpPr/>
          <p:nvPr/>
        </p:nvSpPr>
        <p:spPr>
          <a:xfrm flipH="false" flipV="false" rot="-5400000">
            <a:off x="9700388" y="5947154"/>
            <a:ext cx="3650073" cy="3650073"/>
          </a:xfrm>
          <a:custGeom>
            <a:avLst/>
            <a:gdLst/>
            <a:ahLst/>
            <a:cxnLst/>
            <a:rect r="r" b="b" t="t" l="l"/>
            <a:pathLst>
              <a:path h="3650073" w="3650073">
                <a:moveTo>
                  <a:pt x="0" y="0"/>
                </a:moveTo>
                <a:lnTo>
                  <a:pt x="3650074" y="0"/>
                </a:lnTo>
                <a:lnTo>
                  <a:pt x="3650074" y="3650073"/>
                </a:lnTo>
                <a:lnTo>
                  <a:pt x="0" y="3650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525425" y="1357296"/>
            <a:ext cx="6952145" cy="6668060"/>
            <a:chOff x="0" y="0"/>
            <a:chExt cx="6620535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20535" cy="6351270"/>
            </a:xfrm>
            <a:custGeom>
              <a:avLst/>
              <a:gdLst/>
              <a:ahLst/>
              <a:cxnLst/>
              <a:rect r="r" b="b" t="t" l="l"/>
              <a:pathLst>
                <a:path h="6351270" w="6620535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84051" y="0"/>
                    <a:pt x="411797" y="0"/>
                  </a:cubicBezTo>
                  <a:lnTo>
                    <a:pt x="6210062" y="0"/>
                  </a:lnTo>
                  <a:cubicBezTo>
                    <a:pt x="6436484" y="0"/>
                    <a:pt x="6620535" y="176530"/>
                    <a:pt x="6620535" y="394970"/>
                  </a:cubicBezTo>
                  <a:lnTo>
                    <a:pt x="6620535" y="5956300"/>
                  </a:lnTo>
                  <a:cubicBezTo>
                    <a:pt x="6620535" y="6174740"/>
                    <a:pt x="6436484" y="6351270"/>
                    <a:pt x="6208737" y="6351270"/>
                  </a:cubicBezTo>
                  <a:lnTo>
                    <a:pt x="411797" y="6351270"/>
                  </a:lnTo>
                  <a:cubicBezTo>
                    <a:pt x="184051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1859" t="0" r="-21859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true" rot="1839457">
            <a:off x="16251459" y="-270754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8"/>
                </a:moveTo>
                <a:lnTo>
                  <a:pt x="3203845" y="1607748"/>
                </a:lnTo>
                <a:lnTo>
                  <a:pt x="3203845" y="0"/>
                </a:lnTo>
                <a:lnTo>
                  <a:pt x="0" y="0"/>
                </a:lnTo>
                <a:lnTo>
                  <a:pt x="0" y="160774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575092">
            <a:off x="8586402" y="9968909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61520" y="2191182"/>
            <a:ext cx="8838869" cy="405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9"/>
              </a:lnSpc>
            </a:pPr>
            <a:r>
              <a:rPr lang="en-US" sz="2999">
                <a:solidFill>
                  <a:srgbClr val="FFFFFF"/>
                </a:solidFill>
                <a:latin typeface="Poppins Light"/>
              </a:rPr>
              <a:t>•7 year-old with Cerebral Palsy.</a:t>
            </a:r>
          </a:p>
          <a:p>
            <a:pPr>
              <a:lnSpc>
                <a:spcPts val="5459"/>
              </a:lnSpc>
            </a:pPr>
            <a:r>
              <a:rPr lang="en-US" sz="2999">
                <a:solidFill>
                  <a:srgbClr val="FFFFFF"/>
                </a:solidFill>
                <a:latin typeface="Poppins Light"/>
              </a:rPr>
              <a:t>•Requires fall protection while sleeping.</a:t>
            </a:r>
          </a:p>
          <a:p>
            <a:pPr>
              <a:lnSpc>
                <a:spcPts val="5459"/>
              </a:lnSpc>
            </a:pPr>
            <a:r>
              <a:rPr lang="en-US" sz="2999">
                <a:solidFill>
                  <a:srgbClr val="FFFFFF"/>
                </a:solidFill>
                <a:latin typeface="Poppins Light"/>
              </a:rPr>
              <a:t>•Does not currently have a solution for compact travel bed rails.</a:t>
            </a:r>
          </a:p>
          <a:p>
            <a:pPr>
              <a:lnSpc>
                <a:spcPts val="5459"/>
              </a:lnSpc>
            </a:pPr>
            <a:r>
              <a:rPr lang="en-US" sz="2999">
                <a:solidFill>
                  <a:srgbClr val="FFFFFF"/>
                </a:solidFill>
                <a:latin typeface="Poppins Light"/>
              </a:rPr>
              <a:t>•Breathability is critical.</a:t>
            </a:r>
          </a:p>
          <a:p>
            <a:pPr>
              <a:lnSpc>
                <a:spcPts val="545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437329" y="485495"/>
            <a:ext cx="6876648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Horizon Italics"/>
              </a:rPr>
              <a:t>Background information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7844" y="6440271"/>
            <a:ext cx="6028266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u="sng">
                <a:solidFill>
                  <a:srgbClr val="FFFFFF"/>
                </a:solidFill>
                <a:latin typeface="Poppins Medium"/>
              </a:rPr>
              <a:t>PROBLEM STATEMENT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07844" y="7199592"/>
            <a:ext cx="9392545" cy="351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9"/>
              </a:lnSpc>
            </a:pPr>
            <a:r>
              <a:rPr lang="en-US" sz="2999">
                <a:solidFill>
                  <a:srgbClr val="FFFFFF"/>
                </a:solidFill>
                <a:latin typeface="Poppins Light"/>
              </a:rPr>
              <a:t>There is a lack of travel bed rails suited for those who require barriers to prevent them from falling out of their bed. We will provide a solution that is safe, portable, and adjustable for all travel rail needs. </a:t>
            </a:r>
          </a:p>
          <a:p>
            <a:pPr>
              <a:lnSpc>
                <a:spcPts val="470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5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10980" y="1954507"/>
            <a:ext cx="12666040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39"/>
              </a:lnSpc>
              <a:spcBef>
                <a:spcPct val="0"/>
              </a:spcBef>
            </a:pPr>
            <a:r>
              <a:rPr lang="en-US" sz="6199">
                <a:solidFill>
                  <a:srgbClr val="FFFFFF"/>
                </a:solidFill>
                <a:latin typeface="Horizon Italics"/>
              </a:rPr>
              <a:t>Assumption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23774" y="3665435"/>
            <a:ext cx="3631813" cy="3631813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2361" t="-39332" r="-154838" b="-33433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78258" y="4625402"/>
            <a:ext cx="2870148" cy="1349111"/>
            <a:chOff x="0" y="0"/>
            <a:chExt cx="3826865" cy="179881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782801"/>
              <a:ext cx="3826865" cy="1016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187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FFFFF"/>
                  </a:solidFill>
                  <a:latin typeface="Poppins Light"/>
                </a:rPr>
                <a:t>Readily available and affordable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28575"/>
              <a:ext cx="3826865" cy="591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20"/>
                </a:lnSpc>
                <a:spcBef>
                  <a:spcPct val="0"/>
                </a:spcBef>
              </a:pPr>
              <a:r>
                <a:rPr lang="en-US" sz="2785">
                  <a:solidFill>
                    <a:srgbClr val="FFFFFF"/>
                  </a:solidFill>
                  <a:latin typeface="Poppins Medium Bold"/>
                </a:rPr>
                <a:t>Material 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15970171" y="1472939"/>
            <a:ext cx="4148921" cy="4082605"/>
            <a:chOff x="0" y="0"/>
            <a:chExt cx="5531895" cy="5443474"/>
          </a:xfrm>
        </p:grpSpPr>
        <p:sp>
          <p:nvSpPr>
            <p:cNvPr name="Freeform 9" id="9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2575092">
            <a:off x="15634724" y="1722544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-2575795">
            <a:off x="1406147" y="9007760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7"/>
                </a:moveTo>
                <a:lnTo>
                  <a:pt x="3203844" y="1607747"/>
                </a:lnTo>
                <a:lnTo>
                  <a:pt x="3203844" y="0"/>
                </a:lnTo>
                <a:lnTo>
                  <a:pt x="0" y="0"/>
                </a:lnTo>
                <a:lnTo>
                  <a:pt x="0" y="160774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575092">
            <a:off x="-2279076" y="10655935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4024997" y="-1765205"/>
            <a:ext cx="3100383" cy="3100383"/>
          </a:xfrm>
          <a:custGeom>
            <a:avLst/>
            <a:gdLst/>
            <a:ahLst/>
            <a:cxnLst/>
            <a:rect r="r" b="b" t="t" l="l"/>
            <a:pathLst>
              <a:path h="3100383" w="3100383">
                <a:moveTo>
                  <a:pt x="0" y="0"/>
                </a:moveTo>
                <a:lnTo>
                  <a:pt x="3100383" y="0"/>
                </a:lnTo>
                <a:lnTo>
                  <a:pt x="3100383" y="3100383"/>
                </a:lnTo>
                <a:lnTo>
                  <a:pt x="0" y="3100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2575092">
            <a:off x="5778409" y="-933888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159087" y="3665435"/>
            <a:ext cx="3631813" cy="3631813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2361" t="-39332" r="-154838" b="-33433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5513571" y="4625402"/>
            <a:ext cx="2870148" cy="2149211"/>
            <a:chOff x="0" y="0"/>
            <a:chExt cx="3826865" cy="2865615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782801"/>
              <a:ext cx="3826865" cy="2082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187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FFFFF"/>
                  </a:solidFill>
                  <a:latin typeface="Poppins Light"/>
                </a:rPr>
                <a:t>Easily manufactured or machined based on machine lab availability 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-28575"/>
              <a:ext cx="3826865" cy="591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20"/>
                </a:lnSpc>
                <a:spcBef>
                  <a:spcPct val="0"/>
                </a:spcBef>
              </a:pPr>
              <a:r>
                <a:rPr lang="en-US" sz="2785">
                  <a:solidFill>
                    <a:srgbClr val="FFFFFF"/>
                  </a:solidFill>
                  <a:latin typeface="Poppins Medium Bold"/>
                </a:rPr>
                <a:t>Parts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495750" y="3665435"/>
            <a:ext cx="3631813" cy="3631813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2361" t="-39332" r="-154838" b="-33433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9850234" y="4625402"/>
            <a:ext cx="2870148" cy="1349111"/>
            <a:chOff x="0" y="0"/>
            <a:chExt cx="3826865" cy="1798815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782801"/>
              <a:ext cx="3826865" cy="1016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187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FFFFF"/>
                  </a:solidFill>
                  <a:latin typeface="Poppins Light"/>
                </a:rPr>
                <a:t>Can surpass lateral force threshold 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-28575"/>
              <a:ext cx="3826865" cy="591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20"/>
                </a:lnSpc>
                <a:spcBef>
                  <a:spcPct val="0"/>
                </a:spcBef>
              </a:pPr>
              <a:r>
                <a:rPr lang="en-US" sz="2785">
                  <a:solidFill>
                    <a:srgbClr val="FFFFFF"/>
                  </a:solidFill>
                  <a:latin typeface="Poppins Medium Bold"/>
                </a:rPr>
                <a:t>Force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832413" y="3665435"/>
            <a:ext cx="3631813" cy="3631813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52361" t="-39332" r="-154838" b="-33433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186897" y="4625402"/>
            <a:ext cx="2870148" cy="1749161"/>
            <a:chOff x="0" y="0"/>
            <a:chExt cx="3826865" cy="2332215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782801"/>
              <a:ext cx="3826865" cy="15494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187"/>
                </a:lnSpc>
                <a:spcBef>
                  <a:spcPct val="0"/>
                </a:spcBef>
              </a:pPr>
              <a:r>
                <a:rPr lang="en-US" sz="2124">
                  <a:solidFill>
                    <a:srgbClr val="FFFFFF"/>
                  </a:solidFill>
                  <a:latin typeface="Poppins Light"/>
                </a:rPr>
                <a:t>Rail can accommodate to most bed sizes  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-28575"/>
              <a:ext cx="3826865" cy="591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20"/>
                </a:lnSpc>
                <a:spcBef>
                  <a:spcPct val="0"/>
                </a:spcBef>
              </a:pPr>
              <a:r>
                <a:rPr lang="en-US" sz="2785">
                  <a:solidFill>
                    <a:srgbClr val="FFFFFF"/>
                  </a:solidFill>
                  <a:latin typeface="Poppins Medium Bold"/>
                </a:rPr>
                <a:t>Size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2575795">
            <a:off x="-989397" y="224826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8"/>
                </a:moveTo>
                <a:lnTo>
                  <a:pt x="3203844" y="1607748"/>
                </a:lnTo>
                <a:lnTo>
                  <a:pt x="3203844" y="0"/>
                </a:lnTo>
                <a:lnTo>
                  <a:pt x="0" y="0"/>
                </a:lnTo>
                <a:lnTo>
                  <a:pt x="0" y="160774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75092">
            <a:off x="-2638151" y="950794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575092">
            <a:off x="15950199" y="6866044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00974" y="1471596"/>
            <a:ext cx="13919415" cy="7981958"/>
          </a:xfrm>
          <a:custGeom>
            <a:avLst/>
            <a:gdLst/>
            <a:ahLst/>
            <a:cxnLst/>
            <a:rect r="r" b="b" t="t" l="l"/>
            <a:pathLst>
              <a:path h="7981958" w="13919415">
                <a:moveTo>
                  <a:pt x="0" y="0"/>
                </a:moveTo>
                <a:lnTo>
                  <a:pt x="13919414" y="0"/>
                </a:lnTo>
                <a:lnTo>
                  <a:pt x="13919414" y="7981958"/>
                </a:lnTo>
                <a:lnTo>
                  <a:pt x="0" y="7981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61457" y="7812483"/>
            <a:ext cx="2891634" cy="2891634"/>
          </a:xfrm>
          <a:custGeom>
            <a:avLst/>
            <a:gdLst/>
            <a:ahLst/>
            <a:cxnLst/>
            <a:rect r="r" b="b" t="t" l="l"/>
            <a:pathLst>
              <a:path h="2891634" w="2891634">
                <a:moveTo>
                  <a:pt x="0" y="0"/>
                </a:moveTo>
                <a:lnTo>
                  <a:pt x="2891635" y="0"/>
                </a:lnTo>
                <a:lnTo>
                  <a:pt x="2891635" y="2891634"/>
                </a:lnTo>
                <a:lnTo>
                  <a:pt x="0" y="2891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10800000">
            <a:off x="15184839" y="6816766"/>
            <a:ext cx="4148921" cy="4082605"/>
            <a:chOff x="0" y="0"/>
            <a:chExt cx="5531895" cy="5443474"/>
          </a:xfrm>
        </p:grpSpPr>
        <p:sp>
          <p:nvSpPr>
            <p:cNvPr name="Freeform 8" id="8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332953" y="1471596"/>
            <a:ext cx="5642663" cy="1307415"/>
            <a:chOff x="0" y="0"/>
            <a:chExt cx="1486133" cy="3443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86133" cy="344340"/>
            </a:xfrm>
            <a:custGeom>
              <a:avLst/>
              <a:gdLst/>
              <a:ahLst/>
              <a:cxnLst/>
              <a:rect r="r" b="b" t="t" l="l"/>
              <a:pathLst>
                <a:path h="344340" w="1486133">
                  <a:moveTo>
                    <a:pt x="0" y="0"/>
                  </a:moveTo>
                  <a:lnTo>
                    <a:pt x="1486133" y="0"/>
                  </a:lnTo>
                  <a:lnTo>
                    <a:pt x="1486133" y="344340"/>
                  </a:lnTo>
                  <a:lnTo>
                    <a:pt x="0" y="3443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76200"/>
              <a:ext cx="1486133" cy="4205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3808841" y="374091"/>
            <a:ext cx="11503680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4B39B5"/>
                </a:solidFill>
                <a:latin typeface="Horizon"/>
              </a:rPr>
              <a:t>First Design Iteration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7975616" y="1092276"/>
            <a:ext cx="4721315" cy="753417"/>
            <a:chOff x="0" y="0"/>
            <a:chExt cx="1243474" cy="19843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43474" cy="198431"/>
            </a:xfrm>
            <a:custGeom>
              <a:avLst/>
              <a:gdLst/>
              <a:ahLst/>
              <a:cxnLst/>
              <a:rect r="r" b="b" t="t" l="l"/>
              <a:pathLst>
                <a:path h="198431" w="1243474">
                  <a:moveTo>
                    <a:pt x="0" y="0"/>
                  </a:moveTo>
                  <a:lnTo>
                    <a:pt x="1243474" y="0"/>
                  </a:lnTo>
                  <a:lnTo>
                    <a:pt x="1243474" y="198431"/>
                  </a:lnTo>
                  <a:lnTo>
                    <a:pt x="0" y="1984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76200"/>
              <a:ext cx="1243474" cy="274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616637" y="1028700"/>
            <a:ext cx="5642663" cy="963576"/>
            <a:chOff x="0" y="0"/>
            <a:chExt cx="1486133" cy="25378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86133" cy="253781"/>
            </a:xfrm>
            <a:custGeom>
              <a:avLst/>
              <a:gdLst/>
              <a:ahLst/>
              <a:cxnLst/>
              <a:rect r="r" b="b" t="t" l="l"/>
              <a:pathLst>
                <a:path h="253781" w="1486133">
                  <a:moveTo>
                    <a:pt x="0" y="0"/>
                  </a:moveTo>
                  <a:lnTo>
                    <a:pt x="1486133" y="0"/>
                  </a:lnTo>
                  <a:lnTo>
                    <a:pt x="1486133" y="253781"/>
                  </a:lnTo>
                  <a:lnTo>
                    <a:pt x="0" y="2537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76200"/>
              <a:ext cx="1486133" cy="3299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923357" y="6117808"/>
            <a:ext cx="5527042" cy="528558"/>
            <a:chOff x="0" y="0"/>
            <a:chExt cx="1455682" cy="13920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55682" cy="139209"/>
            </a:xfrm>
            <a:custGeom>
              <a:avLst/>
              <a:gdLst/>
              <a:ahLst/>
              <a:cxnLst/>
              <a:rect r="r" b="b" t="t" l="l"/>
              <a:pathLst>
                <a:path h="139209" w="1455682">
                  <a:moveTo>
                    <a:pt x="0" y="0"/>
                  </a:moveTo>
                  <a:lnTo>
                    <a:pt x="1455682" y="0"/>
                  </a:lnTo>
                  <a:lnTo>
                    <a:pt x="1455682" y="139209"/>
                  </a:lnTo>
                  <a:lnTo>
                    <a:pt x="0" y="13920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76200"/>
              <a:ext cx="1455682" cy="2154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5602498" y="2266401"/>
            <a:ext cx="3722390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4B39B5"/>
                </a:solidFill>
                <a:latin typeface="Poppins Light"/>
              </a:rPr>
              <a:t>Easy to dissemble joints 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988928" y="1434288"/>
            <a:ext cx="2898081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4B39B5"/>
                </a:solidFill>
                <a:latin typeface="Poppins Light"/>
              </a:rPr>
              <a:t>Standard PVC fiting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505711" y="9377354"/>
            <a:ext cx="2635349" cy="441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4B39B5"/>
                </a:solidFill>
                <a:latin typeface="Poppins Light"/>
              </a:rPr>
              <a:t>3D printed wedge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2575795">
            <a:off x="-989397" y="224826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8"/>
                </a:moveTo>
                <a:lnTo>
                  <a:pt x="3203844" y="1607748"/>
                </a:lnTo>
                <a:lnTo>
                  <a:pt x="3203844" y="0"/>
                </a:lnTo>
                <a:lnTo>
                  <a:pt x="0" y="0"/>
                </a:lnTo>
                <a:lnTo>
                  <a:pt x="0" y="160774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75092">
            <a:off x="-2638151" y="950794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575092">
            <a:off x="15950199" y="6866044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61457" y="7812483"/>
            <a:ext cx="2891634" cy="2891634"/>
          </a:xfrm>
          <a:custGeom>
            <a:avLst/>
            <a:gdLst/>
            <a:ahLst/>
            <a:cxnLst/>
            <a:rect r="r" b="b" t="t" l="l"/>
            <a:pathLst>
              <a:path h="2891634" w="2891634">
                <a:moveTo>
                  <a:pt x="0" y="0"/>
                </a:moveTo>
                <a:lnTo>
                  <a:pt x="2891635" y="0"/>
                </a:lnTo>
                <a:lnTo>
                  <a:pt x="2891635" y="2891634"/>
                </a:lnTo>
                <a:lnTo>
                  <a:pt x="0" y="2891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5184839" y="6816766"/>
            <a:ext cx="4148921" cy="4082605"/>
            <a:chOff x="0" y="0"/>
            <a:chExt cx="5531895" cy="5443474"/>
          </a:xfrm>
        </p:grpSpPr>
        <p:sp>
          <p:nvSpPr>
            <p:cNvPr name="Freeform 7" id="7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332953" y="1471596"/>
            <a:ext cx="5642663" cy="1307415"/>
            <a:chOff x="0" y="0"/>
            <a:chExt cx="1486133" cy="3443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86133" cy="344340"/>
            </a:xfrm>
            <a:custGeom>
              <a:avLst/>
              <a:gdLst/>
              <a:ahLst/>
              <a:cxnLst/>
              <a:rect r="r" b="b" t="t" l="l"/>
              <a:pathLst>
                <a:path h="344340" w="1486133">
                  <a:moveTo>
                    <a:pt x="0" y="0"/>
                  </a:moveTo>
                  <a:lnTo>
                    <a:pt x="1486133" y="0"/>
                  </a:lnTo>
                  <a:lnTo>
                    <a:pt x="1486133" y="344340"/>
                  </a:lnTo>
                  <a:lnTo>
                    <a:pt x="0" y="3443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486133" cy="4205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808841" y="374091"/>
            <a:ext cx="11503680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4B39B5"/>
                </a:solidFill>
                <a:latin typeface="Horizon"/>
              </a:rPr>
              <a:t>Current Design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975616" y="1092276"/>
            <a:ext cx="4721315" cy="753417"/>
            <a:chOff x="0" y="0"/>
            <a:chExt cx="1243474" cy="19843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43474" cy="198431"/>
            </a:xfrm>
            <a:custGeom>
              <a:avLst/>
              <a:gdLst/>
              <a:ahLst/>
              <a:cxnLst/>
              <a:rect r="r" b="b" t="t" l="l"/>
              <a:pathLst>
                <a:path h="198431" w="1243474">
                  <a:moveTo>
                    <a:pt x="0" y="0"/>
                  </a:moveTo>
                  <a:lnTo>
                    <a:pt x="1243474" y="0"/>
                  </a:lnTo>
                  <a:lnTo>
                    <a:pt x="1243474" y="198431"/>
                  </a:lnTo>
                  <a:lnTo>
                    <a:pt x="0" y="1984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1243474" cy="2746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00"/>
                </a:lnSpc>
              </a:pPr>
            </a:p>
          </p:txBody>
        </p:sp>
      </p:grpSp>
      <p:pic>
        <p:nvPicPr>
          <p:cNvPr name="Picture 17" id="17">
            <a:hlinkClick action="ppaction://media"/>
          </p:cNvPr>
          <p:cNvPicPr>
            <a:picLocks noChangeAspect="true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6046733" y="1357961"/>
            <a:ext cx="658368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5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441137" y="4053333"/>
            <a:ext cx="3324476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03"/>
              </a:lnSpc>
              <a:spcBef>
                <a:spcPct val="0"/>
              </a:spcBef>
            </a:pPr>
            <a:r>
              <a:rPr lang="en-US" sz="2419">
                <a:solidFill>
                  <a:srgbClr val="FFFFFF"/>
                </a:solidFill>
                <a:latin typeface="Horizon Italics"/>
              </a:rPr>
              <a:t>Business model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5400000">
            <a:off x="-441137" y="7610631"/>
            <a:ext cx="2891634" cy="2891634"/>
          </a:xfrm>
          <a:custGeom>
            <a:avLst/>
            <a:gdLst/>
            <a:ahLst/>
            <a:cxnLst/>
            <a:rect r="r" b="b" t="t" l="l"/>
            <a:pathLst>
              <a:path h="2891634" w="2891634">
                <a:moveTo>
                  <a:pt x="0" y="0"/>
                </a:moveTo>
                <a:lnTo>
                  <a:pt x="2891635" y="0"/>
                </a:lnTo>
                <a:lnTo>
                  <a:pt x="2891635" y="2891634"/>
                </a:lnTo>
                <a:lnTo>
                  <a:pt x="0" y="289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2575795">
            <a:off x="-38194" y="657165"/>
            <a:ext cx="3203844" cy="1607747"/>
          </a:xfrm>
          <a:custGeom>
            <a:avLst/>
            <a:gdLst/>
            <a:ahLst/>
            <a:cxnLst/>
            <a:rect r="r" b="b" t="t" l="l"/>
            <a:pathLst>
              <a:path h="1607747" w="3203844">
                <a:moveTo>
                  <a:pt x="0" y="1607747"/>
                </a:moveTo>
                <a:lnTo>
                  <a:pt x="3203844" y="1607747"/>
                </a:lnTo>
                <a:lnTo>
                  <a:pt x="3203844" y="0"/>
                </a:lnTo>
                <a:lnTo>
                  <a:pt x="0" y="0"/>
                </a:lnTo>
                <a:lnTo>
                  <a:pt x="0" y="16077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75092">
            <a:off x="-2856309" y="1503922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7" y="0"/>
                </a:lnTo>
                <a:lnTo>
                  <a:pt x="5399217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6423670" y="6599654"/>
            <a:ext cx="4148921" cy="4082605"/>
            <a:chOff x="0" y="0"/>
            <a:chExt cx="5531895" cy="5443474"/>
          </a:xfrm>
        </p:grpSpPr>
        <p:sp>
          <p:nvSpPr>
            <p:cNvPr name="Freeform 7" id="7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-2575092">
            <a:off x="-2315467" y="11166378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2655637" y="190500"/>
          <a:ext cx="13768033" cy="10096500"/>
        </p:xfrm>
        <a:graphic>
          <a:graphicData uri="http://schemas.openxmlformats.org/drawingml/2006/table">
            <a:tbl>
              <a:tblPr/>
              <a:tblGrid>
                <a:gridCol w="3395528"/>
                <a:gridCol w="2904937"/>
                <a:gridCol w="948651"/>
                <a:gridCol w="1223427"/>
                <a:gridCol w="3122517"/>
                <a:gridCol w="2172972"/>
              </a:tblGrid>
              <a:tr h="888339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KEY PARTNERS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KEY ACTIVITIES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VALUE PROPOSITION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VALUE PROPOSITION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CUSTOMER RELATIONSHIPS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sng">
                          <a:solidFill>
                            <a:srgbClr val="FFFFFF"/>
                          </a:solidFill>
                          <a:latin typeface="Poppins Light Bold"/>
                        </a:rPr>
                        <a:t>CUSTOMER SEGMENTS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25">
                <a:tc row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Manufacturing company (to make the rails themselves)  Government Agencies (for funding and grants)  Hospitals/Medical Institutions (for product awareness and distribution)  Stores (regular distribution)  Continuing and Long Term Care facilities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Seek out partnerships/business agreements with healthcare providers  Raising awareness Online advertising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Same side network effects (healthcare providers to users/customers)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Caretakers  Individuals who require bed rails when travelling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122">
                <a:tc v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Manufacturing company (to make the rails themselves)  Government Agencies (for funding and grants)  Hospitals/Medical Institutions (for product awareness and distribution)  Stores (regular distribution)  Continuing and Long Term Care facilities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Key Resources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 gridSpan="2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Channels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Caretakers  Individuals who require bed rails when travelling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470">
                <a:tc v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Manufacturing company (to make the rails themselves)  Government Agencies (for funding and grants)  Hospitals/Medical Institutions (for product awareness and distribution)  Stores (regular distribution)  Continuing and Long Term Care facilities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Website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 gridSpan="2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Increasing accessibility for those in need of bed rails during travel  Allowing users to travel more safely and independently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Bought online and in person store at common distributors, as well as trade shows  Distributed through shipping to the location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Caretakers  Individuals who require bed rails when travelling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78"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6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799" u="sng">
                          <a:solidFill>
                            <a:srgbClr val="FFFFFF"/>
                          </a:solidFill>
                          <a:latin typeface="Poppins Light Bold"/>
                        </a:rPr>
                        <a:t>COST STRUCTURE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6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799" u="sng">
                          <a:solidFill>
                            <a:srgbClr val="FFFFFF"/>
                          </a:solidFill>
                          <a:latin typeface="Poppins Light Bold"/>
                        </a:rPr>
                        <a:t>COST STRUCTURE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6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799" u="sng">
                          <a:solidFill>
                            <a:srgbClr val="FFFFFF"/>
                          </a:solidFill>
                          <a:latin typeface="Poppins Light Bold"/>
                        </a:rPr>
                        <a:t>COST STRUCTURE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u="sng">
                          <a:solidFill>
                            <a:srgbClr val="FFFFFF"/>
                          </a:solidFill>
                          <a:latin typeface="Poppins Light Bold"/>
                        </a:rPr>
                        <a:t>REVENUE STREAMS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u="sng">
                          <a:solidFill>
                            <a:srgbClr val="FFFFFF"/>
                          </a:solidFill>
                          <a:latin typeface="Poppins Light Bold"/>
                        </a:rPr>
                        <a:t>REVENUE STREAMS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u="sng">
                          <a:solidFill>
                            <a:srgbClr val="FFFFFF"/>
                          </a:solidFill>
                          <a:latin typeface="Poppins Light Bold"/>
                        </a:rPr>
                        <a:t>REVENUE STREAMS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470"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There are several costs that need to be considered. The procurement costs, manufacturing processes, transportation, and marketing/ social media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There are several costs that need to be considered. The procurement costs, manufacturing processes, transportation, and marketing/ social media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There are several costs that need to be considered. The procurement costs, manufacturing processes, transportation, and marketing/ social media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 main revenue stream would be people travelling and in need of portable safety rails around the bed. This includes a wide range of people (with permanent, situational and temporary disabilities) such as children, elderly, differently-abled people and more.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 main revenue stream would be people travelling and in need of portable safety rails around the bed. This includes a wide range of people (with permanent, situational and temporary disabilities) such as children, elderly, differently-abled people and more.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The main revenue stream would be people travelling and in need of portable safety rails around the bed. This includes a wide range of people (with permanent, situational and temporary disabilities) such as children, elderly, differently-abled people and more.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122"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COST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COST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COST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BENEFITS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BENEFITS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SOCIAL AND ENVIRONMENT BENEFITS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8773"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Cost to people who don’t have insurance or can’t afford the product. They are at a disadvantage to their peers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Cost to people who don’t have insurance or can’t afford the product. They are at a disadvantage to their peers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Cost to people who don’t have insurance or can’t afford the product. They are at a disadvantage to their peers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Benefit: provide safe sleeping conditions to people who at risk of falls, allow for people with disabilities to travel more freely, without worrying about safe sleeping conditions in hotels/guest rooms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Benefit: provide safe sleeping conditions to people who at risk of falls, allow for people with disabilities to travel more freely, without worrying about safe sleeping conditions in hotels/guest rooms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54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69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Benefit: provide safe sleeping conditions to people who at risk of falls, allow for people with disabilities to travel more freely, without worrying about safe sleeping conditions in hotels/guest rooms  </a:t>
                      </a:r>
                      <a:endParaRPr lang="en-US" sz="1100"/>
                    </a:p>
                  </a:txBody>
                  <a:tcPr marL="76200" marR="76200" marT="76200" marB="76200" anchor="ctr">
                    <a:lnL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29001" y="520639"/>
            <a:ext cx="9029998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Horizon Italics"/>
              </a:rPr>
              <a:t>bILL OF Materials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2575092">
            <a:off x="-3398700" y="10219955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10800000">
            <a:off x="15392497" y="-1473039"/>
            <a:ext cx="4148921" cy="4082605"/>
            <a:chOff x="0" y="0"/>
            <a:chExt cx="5531895" cy="5443474"/>
          </a:xfrm>
        </p:grpSpPr>
        <p:sp>
          <p:nvSpPr>
            <p:cNvPr name="Freeform 6" id="6"/>
            <p:cNvSpPr/>
            <p:nvPr/>
          </p:nvSpPr>
          <p:spPr>
            <a:xfrm flipH="false" flipV="false" rot="8165178">
              <a:off x="932" y="1605676"/>
              <a:ext cx="5530031" cy="2232122"/>
            </a:xfrm>
            <a:custGeom>
              <a:avLst/>
              <a:gdLst/>
              <a:ahLst/>
              <a:cxnLst/>
              <a:rect r="r" b="b" t="t" l="l"/>
              <a:pathLst>
                <a:path h="2232122" w="5530031">
                  <a:moveTo>
                    <a:pt x="0" y="0"/>
                  </a:moveTo>
                  <a:lnTo>
                    <a:pt x="5530031" y="0"/>
                  </a:lnTo>
                  <a:lnTo>
                    <a:pt x="5530031" y="2232122"/>
                  </a:lnTo>
                  <a:lnTo>
                    <a:pt x="0" y="2232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2634821">
              <a:off x="2457691" y="615233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0" y="0"/>
                  </a:moveTo>
                  <a:lnTo>
                    <a:pt x="2224034" y="0"/>
                  </a:lnTo>
                  <a:lnTo>
                    <a:pt x="2224034" y="1116061"/>
                  </a:lnTo>
                  <a:lnTo>
                    <a:pt x="0" y="1116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true" flipV="true" rot="-2634821">
              <a:off x="3231762" y="1419227"/>
              <a:ext cx="2224034" cy="1116061"/>
            </a:xfrm>
            <a:custGeom>
              <a:avLst/>
              <a:gdLst/>
              <a:ahLst/>
              <a:cxnLst/>
              <a:rect r="r" b="b" t="t" l="l"/>
              <a:pathLst>
                <a:path h="1116061" w="2224034">
                  <a:moveTo>
                    <a:pt x="2224034" y="1116061"/>
                  </a:moveTo>
                  <a:lnTo>
                    <a:pt x="0" y="1116061"/>
                  </a:lnTo>
                  <a:lnTo>
                    <a:pt x="0" y="0"/>
                  </a:lnTo>
                  <a:lnTo>
                    <a:pt x="2224034" y="0"/>
                  </a:lnTo>
                  <a:lnTo>
                    <a:pt x="2224034" y="1116061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2575092">
            <a:off x="16841811" y="-887023"/>
            <a:ext cx="5399216" cy="864967"/>
          </a:xfrm>
          <a:custGeom>
            <a:avLst/>
            <a:gdLst/>
            <a:ahLst/>
            <a:cxnLst/>
            <a:rect r="r" b="b" t="t" l="l"/>
            <a:pathLst>
              <a:path h="864967" w="5399216">
                <a:moveTo>
                  <a:pt x="0" y="0"/>
                </a:moveTo>
                <a:lnTo>
                  <a:pt x="5399216" y="0"/>
                </a:lnTo>
                <a:lnTo>
                  <a:pt x="5399216" y="864967"/>
                </a:lnTo>
                <a:lnTo>
                  <a:pt x="0" y="86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-409376" y="9539996"/>
            <a:ext cx="3615534" cy="3615534"/>
          </a:xfrm>
          <a:custGeom>
            <a:avLst/>
            <a:gdLst/>
            <a:ahLst/>
            <a:cxnLst/>
            <a:rect r="r" b="b" t="t" l="l"/>
            <a:pathLst>
              <a:path h="3615534" w="3615534">
                <a:moveTo>
                  <a:pt x="0" y="0"/>
                </a:moveTo>
                <a:lnTo>
                  <a:pt x="3615534" y="0"/>
                </a:lnTo>
                <a:lnTo>
                  <a:pt x="3615534" y="3615534"/>
                </a:lnTo>
                <a:lnTo>
                  <a:pt x="0" y="3615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11" id="11"/>
          <p:cNvGraphicFramePr>
            <a:graphicFrameLocks noGrp="true"/>
          </p:cNvGraphicFramePr>
          <p:nvPr/>
        </p:nvGraphicFramePr>
        <p:xfrm>
          <a:off x="2976405" y="1770577"/>
          <a:ext cx="9621546" cy="6335998"/>
        </p:xfrm>
        <a:graphic>
          <a:graphicData uri="http://schemas.openxmlformats.org/drawingml/2006/table">
            <a:tbl>
              <a:tblPr/>
              <a:tblGrid>
                <a:gridCol w="605816"/>
                <a:gridCol w="1767102"/>
                <a:gridCol w="2565740"/>
                <a:gridCol w="1656459"/>
                <a:gridCol w="1161388"/>
                <a:gridCol w="1865040"/>
              </a:tblGrid>
              <a:tr h="600537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ITEM #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ITEM NAME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ITEM DESCRIPTION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PRICE PER UNIT($)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QUANTITY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TOTAL 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PRICE($)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PVC tubing (outer)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Outer PVC tubing (5ft)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29.05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58.1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PVC tubing (inner)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Inner PVC tubing (5ft)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20.43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40.86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37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3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Self locking hinge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Self locking hinge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11.29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11.29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9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4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Spring loaded button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S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pring loaded button inside rod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7.66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7.66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9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5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Mesh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M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esh cover for rails (sold by yard)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6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3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18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37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6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Zipper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Z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ipper to close mesh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6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7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Elbow connector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E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lbow connector for tubing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0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2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0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8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Pins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P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ins to lock rails together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10.03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10.03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152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9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Steel bar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Bar for under mattress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10.98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10.98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9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10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>
                          <a:solidFill>
                            <a:srgbClr val="FFFFFF"/>
                          </a:solidFill>
                          <a:latin typeface="Poppins Light Bold"/>
                        </a:rPr>
                        <a:t>R</a:t>
                      </a: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ubber pads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to prevent slipping on mattress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11.97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11.97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37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TOTAL: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324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549" strike="noStrike" u="none">
                          <a:solidFill>
                            <a:srgbClr val="FFFFFF"/>
                          </a:solidFill>
                          <a:latin typeface="Poppins Light Bold"/>
                        </a:rPr>
                        <a:t>178.89</a:t>
                      </a:r>
                      <a:endParaRPr lang="en-US" sz="1100"/>
                    </a:p>
                  </a:txBody>
                  <a:tcPr marL="38838" marR="38838" marT="38838" marB="38838" anchor="ctr">
                    <a:lnL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266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DAGAo8R18XU</dc:identifier>
  <dcterms:modified xsi:type="dcterms:W3CDTF">2011-08-01T06:04:30Z</dcterms:modified>
  <cp:revision>1</cp:revision>
  <dc:title>GNG2101: Design Day Pitch</dc:title>
</cp:coreProperties>
</file>