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25ce4f31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925ce4f31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25ce4f31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925ce4f31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925ce4f31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925ce4f31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925ce4f31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925ce4f31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25ce4f31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925ce4f31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925ce4f31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925ce4f31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925ce4f31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925ce4f31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8fdafa16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8fdafa16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25ce4f31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25ce4f31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25ce4f31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925ce4f31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8df4b5b76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8df4b5b76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25ce4f31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25ce4f31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25ce4f31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25ce4f31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5d27221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5d27221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25ce4f31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25ce4f31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25ce4f31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925ce4f31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245675"/>
            <a:ext cx="8629500" cy="15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Team A13 Sideways Moving Brush and Bucket Cleaning Solution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Aiden McCooeye, Gabriel Bercea, Sharmarke Mohamed Said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Prototype 2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Type: Focused, Physical, Medium Fidelity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Objective: Learn how the motor and brush work, and see how well it cleans our test piece of the board.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How: Breaking our brush, </a:t>
            </a:r>
            <a:r>
              <a:rPr lang="en-GB">
                <a:solidFill>
                  <a:srgbClr val="000000"/>
                </a:solidFill>
              </a:rPr>
              <a:t>attaching</a:t>
            </a:r>
            <a:r>
              <a:rPr lang="en-GB">
                <a:solidFill>
                  <a:srgbClr val="000000"/>
                </a:solidFill>
              </a:rPr>
              <a:t> it to the motor, wiring the motor, </a:t>
            </a:r>
            <a:r>
              <a:rPr lang="en-GB">
                <a:solidFill>
                  <a:srgbClr val="000000"/>
                </a:solidFill>
              </a:rPr>
              <a:t>printing</a:t>
            </a:r>
            <a:r>
              <a:rPr lang="en-GB">
                <a:solidFill>
                  <a:srgbClr val="000000"/>
                </a:solidFill>
              </a:rPr>
              <a:t> the 3D test piece, making the piece dirty, testing how well it cleans off the dirt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Prototype 2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3053175" y="1919075"/>
            <a:ext cx="56409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What we learned:</a:t>
            </a:r>
            <a:endParaRPr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-The brush was too large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-The brush can clean dirt of the top and bottom surfaces effectively.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-Better if the board is dry rather than wet it first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-We will need to consider a different brush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662200"/>
            <a:ext cx="2608626" cy="348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Prototype 2 Results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1875"/>
            <a:ext cx="2572351" cy="34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42000" y="1797825"/>
            <a:ext cx="257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Dirty Test Piece (No Water)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750" y="1671875"/>
            <a:ext cx="2572351" cy="34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2343675" y="1797825"/>
            <a:ext cx="257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Test Piece After Brush Cleaning (No Water)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7578" y="1671875"/>
            <a:ext cx="2601374" cy="34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9900" y="1691125"/>
            <a:ext cx="2572499" cy="34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5061400" y="1797825"/>
            <a:ext cx="257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Dirty Test Piece (Water)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7304100" y="1689975"/>
            <a:ext cx="1839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Test Piece After Brush Cleaning (Water)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" name="Google Shape;173;p24"/>
          <p:cNvCxnSpPr/>
          <p:nvPr/>
        </p:nvCxnSpPr>
        <p:spPr>
          <a:xfrm flipH="1" rot="10800000">
            <a:off x="3033800" y="3899725"/>
            <a:ext cx="513300" cy="10365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4"/>
          <p:cNvCxnSpPr/>
          <p:nvPr/>
        </p:nvCxnSpPr>
        <p:spPr>
          <a:xfrm flipH="1" rot="10800000">
            <a:off x="7944825" y="3550825"/>
            <a:ext cx="155100" cy="1085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After Third Client Meeting/Prototype 2</a:t>
            </a:r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775" y="1777750"/>
            <a:ext cx="5553951" cy="336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0" y="1555500"/>
            <a:ext cx="5012700" cy="634200"/>
          </a:xfrm>
          <a:prstGeom prst="rect">
            <a:avLst/>
          </a:prstGeom>
          <a:effectLst>
            <a:outerShdw blurRad="57150" rotWithShape="0" algn="bl" dir="8460000" dist="38100">
              <a:schemeClr val="dk2">
                <a:alpha val="28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-GB" sz="3000"/>
              <a:t>What we changed?</a:t>
            </a:r>
            <a:endParaRPr sz="3000"/>
          </a:p>
        </p:txBody>
      </p:sp>
      <p:cxnSp>
        <p:nvCxnSpPr>
          <p:cNvPr id="182" name="Google Shape;182;p25"/>
          <p:cNvCxnSpPr/>
          <p:nvPr/>
        </p:nvCxnSpPr>
        <p:spPr>
          <a:xfrm flipH="1" rot="10800000">
            <a:off x="1547425" y="3052900"/>
            <a:ext cx="349200" cy="1117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5"/>
          <p:cNvCxnSpPr/>
          <p:nvPr/>
        </p:nvCxnSpPr>
        <p:spPr>
          <a:xfrm flipH="1" rot="10800000">
            <a:off x="2380975" y="3318825"/>
            <a:ext cx="349200" cy="1117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5"/>
          <p:cNvCxnSpPr/>
          <p:nvPr/>
        </p:nvCxnSpPr>
        <p:spPr>
          <a:xfrm flipH="1">
            <a:off x="3450200" y="1882750"/>
            <a:ext cx="717000" cy="660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5"/>
          <p:cNvCxnSpPr/>
          <p:nvPr/>
        </p:nvCxnSpPr>
        <p:spPr>
          <a:xfrm flipH="1">
            <a:off x="2493575" y="1926400"/>
            <a:ext cx="1455300" cy="41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5"/>
          <p:cNvCxnSpPr/>
          <p:nvPr/>
        </p:nvCxnSpPr>
        <p:spPr>
          <a:xfrm flipH="1">
            <a:off x="5125700" y="2543650"/>
            <a:ext cx="1455300" cy="41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5"/>
          <p:cNvCxnSpPr/>
          <p:nvPr/>
        </p:nvCxnSpPr>
        <p:spPr>
          <a:xfrm flipH="1" rot="10800000">
            <a:off x="3905575" y="3093325"/>
            <a:ext cx="139500" cy="1542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Prototype 3</a:t>
            </a:r>
            <a:endParaRPr/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196350" y="1755800"/>
            <a:ext cx="6967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Type: Focused/Physical/low fidelity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Objective: To learn how the brush will move up/down and left/right with a motor, and to learn how accurate the brush will be when it’s going inside of each hole which it was a feedback from the client in our second client meeting.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How: Prototype still in process, this prototype will be </a:t>
            </a:r>
            <a:r>
              <a:rPr lang="en-GB">
                <a:solidFill>
                  <a:srgbClr val="000000"/>
                </a:solidFill>
              </a:rPr>
              <a:t>similar</a:t>
            </a:r>
            <a:r>
              <a:rPr lang="en-GB">
                <a:solidFill>
                  <a:srgbClr val="000000"/>
                </a:solidFill>
              </a:rPr>
              <a:t> to a 3D printer. Materials need -&gt; 3D printed pieces that are going to be attached to the brush, a brush, and 2 motors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0" l="16326" r="15817" t="0"/>
          <a:stretch/>
        </p:blipFill>
        <p:spPr>
          <a:xfrm>
            <a:off x="7387050" y="3071825"/>
            <a:ext cx="1460976" cy="158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6"/>
          <p:cNvCxnSpPr/>
          <p:nvPr/>
        </p:nvCxnSpPr>
        <p:spPr>
          <a:xfrm flipH="1" rot="10800000">
            <a:off x="6429375" y="3704650"/>
            <a:ext cx="1510500" cy="78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6"/>
          <p:cNvSpPr txBox="1"/>
          <p:nvPr/>
        </p:nvSpPr>
        <p:spPr>
          <a:xfrm>
            <a:off x="4572000" y="4286250"/>
            <a:ext cx="193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"/>
                <a:ea typeface="Roboto"/>
                <a:cs typeface="Roboto"/>
                <a:sym typeface="Roboto"/>
              </a:rPr>
              <a:t>Where the brush will be placed in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" name="Google Shape;197;p26"/>
          <p:cNvCxnSpPr/>
          <p:nvPr/>
        </p:nvCxnSpPr>
        <p:spPr>
          <a:xfrm flipH="1" rot="10800000">
            <a:off x="6960050" y="4663950"/>
            <a:ext cx="642900" cy="1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6"/>
          <p:cNvSpPr txBox="1"/>
          <p:nvPr/>
        </p:nvSpPr>
        <p:spPr>
          <a:xfrm>
            <a:off x="5551725" y="4620300"/>
            <a:ext cx="13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Roboto"/>
                <a:ea typeface="Roboto"/>
                <a:cs typeface="Roboto"/>
                <a:sym typeface="Roboto"/>
              </a:rPr>
              <a:t>We won’t be needing this part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we’ve learned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471900" y="1919075"/>
            <a:ext cx="8222100" cy="31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-How to manage time and workload when working in a small team of 3 people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-Learning how to use arduino and wiring to create prototypes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-Learning how to use onshape to create design concepts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-Applying </a:t>
            </a:r>
            <a:r>
              <a:rPr lang="en-GB">
                <a:solidFill>
                  <a:srgbClr val="000000"/>
                </a:solidFill>
              </a:rPr>
              <a:t>what learn from labs, lectures, and studio to do our project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-Sharing ideas and working together as a team to get work done better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222500" y="1960650"/>
            <a:ext cx="6034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Improving our design based off the feedback from the last client meeting and feedback </a:t>
            </a:r>
            <a:r>
              <a:rPr lang="en-GB">
                <a:solidFill>
                  <a:srgbClr val="000000"/>
                </a:solidFill>
              </a:rPr>
              <a:t>received</a:t>
            </a:r>
            <a:r>
              <a:rPr lang="en-GB">
                <a:solidFill>
                  <a:srgbClr val="000000"/>
                </a:solidFill>
              </a:rPr>
              <a:t> from this lab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Design day: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GB">
                <a:solidFill>
                  <a:srgbClr val="000000"/>
                </a:solidFill>
              </a:rPr>
              <a:t>l</a:t>
            </a:r>
            <a:r>
              <a:rPr lang="en-GB">
                <a:solidFill>
                  <a:srgbClr val="000000"/>
                </a:solidFill>
              </a:rPr>
              <a:t>ow / </a:t>
            </a:r>
            <a:r>
              <a:rPr lang="en-GB">
                <a:solidFill>
                  <a:srgbClr val="000000"/>
                </a:solidFill>
              </a:rPr>
              <a:t>medium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fidelity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physical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prototypes -&gt;</a:t>
            </a:r>
            <a:r>
              <a:rPr lang="en-GB">
                <a:solidFill>
                  <a:srgbClr val="000000"/>
                </a:solidFill>
              </a:rPr>
              <a:t> high </a:t>
            </a:r>
            <a:r>
              <a:rPr lang="en-GB">
                <a:solidFill>
                  <a:srgbClr val="000000"/>
                </a:solidFill>
              </a:rPr>
              <a:t>fidelity</a:t>
            </a: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GB">
                <a:solidFill>
                  <a:srgbClr val="000000"/>
                </a:solidFill>
              </a:rPr>
              <a:t>Continue optimizing our analytical </a:t>
            </a:r>
            <a:r>
              <a:rPr lang="en-GB">
                <a:solidFill>
                  <a:srgbClr val="000000"/>
                </a:solidFill>
              </a:rPr>
              <a:t>prototype</a:t>
            </a:r>
            <a:r>
              <a:rPr lang="en-GB">
                <a:solidFill>
                  <a:srgbClr val="000000"/>
                </a:solidFill>
              </a:rPr>
              <a:t>(Onshape model)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Buy a smaller brush that fits in the raft holes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Creating Prototype 3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6738" l="43797" r="9143" t="5170"/>
          <a:stretch/>
        </p:blipFill>
        <p:spPr>
          <a:xfrm>
            <a:off x="6328075" y="2034275"/>
            <a:ext cx="2743200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0">
                <a:solidFill>
                  <a:srgbClr val="000000"/>
                </a:solidFill>
              </a:rPr>
              <a:t>Thank you for listening!</a:t>
            </a:r>
            <a:endParaRPr sz="1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374825" y="1948250"/>
            <a:ext cx="78465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Users </a:t>
            </a: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Prioritized</a:t>
            </a: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 Needs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Problem Statement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Design </a:t>
            </a: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before</a:t>
            </a: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/after second client meeting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Prototypes 1(Raft Feeding System)</a:t>
            </a: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Design after third client meeting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Prototype 2 (Brush Cleaning System)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Prototype 3(Brush Moving System)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What we’ve learned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Next Steps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 Prioritized Needs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b="1"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User friendly</a:t>
            </a:r>
            <a:endParaRPr b="1"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Easy to fix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b="1"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Compact in size</a:t>
            </a: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Able to </a:t>
            </a: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 reliable</a:t>
            </a:r>
            <a:r>
              <a:rPr b="1"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during high loads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b="1"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Clean the raft fast</a:t>
            </a:r>
            <a:endParaRPr b="1"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b="1"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Automated</a:t>
            </a: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(does most parts on it’s own)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less water when cleaning the raft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Eco-friendliness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b="1"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ffectively cleans</a:t>
            </a: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algae off the boards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Last at least 5 years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822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4"/>
              <a:buFont typeface="Lato"/>
              <a:buChar char="●"/>
            </a:pP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Includes</a:t>
            </a:r>
            <a:r>
              <a:rPr lang="en-GB" sz="125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drying system</a:t>
            </a:r>
            <a:endParaRPr sz="1254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 Statement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A </a:t>
            </a:r>
            <a:r>
              <a:rPr b="1" lang="en-GB" sz="3000">
                <a:solidFill>
                  <a:srgbClr val="000000"/>
                </a:solidFill>
              </a:rPr>
              <a:t>simple to use</a:t>
            </a:r>
            <a:r>
              <a:rPr lang="en-GB" sz="3000">
                <a:solidFill>
                  <a:srgbClr val="000000"/>
                </a:solidFill>
              </a:rPr>
              <a:t>, </a:t>
            </a:r>
            <a:r>
              <a:rPr b="1" lang="en-GB" sz="3000">
                <a:solidFill>
                  <a:srgbClr val="000000"/>
                </a:solidFill>
              </a:rPr>
              <a:t>compact</a:t>
            </a:r>
            <a:r>
              <a:rPr lang="en-GB" sz="3000">
                <a:solidFill>
                  <a:srgbClr val="000000"/>
                </a:solidFill>
              </a:rPr>
              <a:t>, </a:t>
            </a:r>
            <a:r>
              <a:rPr b="1" lang="en-GB" sz="3000">
                <a:solidFill>
                  <a:srgbClr val="000000"/>
                </a:solidFill>
              </a:rPr>
              <a:t>automated cleaning device</a:t>
            </a:r>
            <a:r>
              <a:rPr lang="en-GB" sz="3000">
                <a:solidFill>
                  <a:srgbClr val="000000"/>
                </a:solidFill>
              </a:rPr>
              <a:t> is needed for farmers in rural areas to </a:t>
            </a:r>
            <a:r>
              <a:rPr b="1" lang="en-GB" sz="3000">
                <a:solidFill>
                  <a:srgbClr val="000000"/>
                </a:solidFill>
              </a:rPr>
              <a:t>effectively clean the rafts</a:t>
            </a:r>
            <a:r>
              <a:rPr lang="en-GB" sz="3000">
                <a:solidFill>
                  <a:srgbClr val="000000"/>
                </a:solidFill>
              </a:rPr>
              <a:t> of their </a:t>
            </a:r>
            <a:r>
              <a:rPr b="1" lang="en-GB" sz="3000">
                <a:solidFill>
                  <a:srgbClr val="000000"/>
                </a:solidFill>
              </a:rPr>
              <a:t>eco-friendly</a:t>
            </a:r>
            <a:r>
              <a:rPr lang="en-GB" sz="3000">
                <a:solidFill>
                  <a:srgbClr val="000000"/>
                </a:solidFill>
              </a:rPr>
              <a:t> hydroponic gardens that</a:t>
            </a:r>
            <a:r>
              <a:rPr b="1" lang="en-GB" sz="3000">
                <a:solidFill>
                  <a:srgbClr val="000000"/>
                </a:solidFill>
              </a:rPr>
              <a:t> will last many years</a:t>
            </a:r>
            <a:r>
              <a:rPr lang="en-GB" sz="3000">
                <a:solidFill>
                  <a:srgbClr val="000000"/>
                </a:solidFill>
              </a:rPr>
              <a:t>.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60950" y="1468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Before Second Client Meeting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63700" y="1790375"/>
            <a:ext cx="39165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We had a cleaning </a:t>
            </a:r>
            <a:r>
              <a:rPr lang="en-GB" sz="1500">
                <a:solidFill>
                  <a:srgbClr val="000000"/>
                </a:solidFill>
              </a:rPr>
              <a:t>system</a:t>
            </a:r>
            <a:r>
              <a:rPr lang="en-GB" sz="1500">
                <a:solidFill>
                  <a:srgbClr val="000000"/>
                </a:solidFill>
              </a:rPr>
              <a:t> that included: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GB" sz="1300">
                <a:solidFill>
                  <a:srgbClr val="000000"/>
                </a:solidFill>
              </a:rPr>
              <a:t>Spinning drill brush that moves in x,y direction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GB" sz="1300">
                <a:solidFill>
                  <a:srgbClr val="000000"/>
                </a:solidFill>
              </a:rPr>
              <a:t>Rotating pressure washers which rinse the board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GB" sz="1300">
                <a:solidFill>
                  <a:srgbClr val="000000"/>
                </a:solidFill>
              </a:rPr>
              <a:t>Holes that drain the used water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GB" sz="1300">
                <a:solidFill>
                  <a:srgbClr val="000000"/>
                </a:solidFill>
              </a:rPr>
              <a:t>Wheels that moves the board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GB" sz="1300">
                <a:solidFill>
                  <a:srgbClr val="000000"/>
                </a:solidFill>
              </a:rPr>
              <a:t>On and off power button with a colorful light and an audio </a:t>
            </a:r>
            <a:r>
              <a:rPr lang="en-GB" sz="1300">
                <a:solidFill>
                  <a:srgbClr val="000000"/>
                </a:solidFill>
              </a:rPr>
              <a:t>feedback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-GB" sz="1300">
                <a:solidFill>
                  <a:srgbClr val="000000"/>
                </a:solidFill>
              </a:rPr>
              <a:t>Size -&gt; 96in x 30in</a:t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3450" y="3502925"/>
            <a:ext cx="2898300" cy="14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4408725" y="2581950"/>
            <a:ext cx="28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13978" l="0" r="0" t="0"/>
          <a:stretch/>
        </p:blipFill>
        <p:spPr>
          <a:xfrm>
            <a:off x="6033450" y="1732263"/>
            <a:ext cx="2898300" cy="16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5">
            <a:alphaModFix/>
          </a:blip>
          <a:srcRect b="0" l="0" r="9485" t="0"/>
          <a:stretch/>
        </p:blipFill>
        <p:spPr>
          <a:xfrm>
            <a:off x="2696725" y="3857250"/>
            <a:ext cx="3131649" cy="13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6">
            <a:alphaModFix/>
          </a:blip>
          <a:srcRect b="9528" l="0" r="9714" t="-4055"/>
          <a:stretch/>
        </p:blipFill>
        <p:spPr>
          <a:xfrm>
            <a:off x="3980200" y="1732277"/>
            <a:ext cx="2020626" cy="13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After Second Client Meeting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724" y="1801400"/>
            <a:ext cx="5728551" cy="33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55375" y="1801400"/>
            <a:ext cx="5012700" cy="634200"/>
          </a:xfrm>
          <a:prstGeom prst="rect">
            <a:avLst/>
          </a:prstGeom>
          <a:effectLst>
            <a:outerShdw blurRad="57150" rotWithShape="0" algn="bl" dir="8460000" dist="38100">
              <a:schemeClr val="dk2">
                <a:alpha val="28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-GB" sz="3000"/>
              <a:t>What we changed?</a:t>
            </a:r>
            <a:endParaRPr sz="3000"/>
          </a:p>
        </p:txBody>
      </p:sp>
      <p:cxnSp>
        <p:nvCxnSpPr>
          <p:cNvPr id="105" name="Google Shape;105;p18"/>
          <p:cNvCxnSpPr/>
          <p:nvPr/>
        </p:nvCxnSpPr>
        <p:spPr>
          <a:xfrm flipH="1">
            <a:off x="6036650" y="2882675"/>
            <a:ext cx="881400" cy="9492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8"/>
          <p:cNvCxnSpPr/>
          <p:nvPr/>
        </p:nvCxnSpPr>
        <p:spPr>
          <a:xfrm flipH="1">
            <a:off x="5276363" y="2116350"/>
            <a:ext cx="552000" cy="910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8"/>
          <p:cNvCxnSpPr/>
          <p:nvPr/>
        </p:nvCxnSpPr>
        <p:spPr>
          <a:xfrm flipH="1" rot="10800000">
            <a:off x="1241800" y="2927575"/>
            <a:ext cx="816000" cy="613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55375" y="4385100"/>
            <a:ext cx="5012700" cy="634200"/>
          </a:xfrm>
          <a:prstGeom prst="rect">
            <a:avLst/>
          </a:prstGeom>
          <a:effectLst>
            <a:outerShdw blurRad="57150" rotWithShape="0" algn="bl" dir="8460000" dist="38100">
              <a:schemeClr val="dk2">
                <a:alpha val="28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-GB" sz="3000"/>
              <a:t>What remained?</a:t>
            </a:r>
            <a:endParaRPr sz="3000"/>
          </a:p>
        </p:txBody>
      </p:sp>
      <p:cxnSp>
        <p:nvCxnSpPr>
          <p:cNvPr id="109" name="Google Shape;109;p18"/>
          <p:cNvCxnSpPr/>
          <p:nvPr/>
        </p:nvCxnSpPr>
        <p:spPr>
          <a:xfrm flipH="1" rot="10800000">
            <a:off x="3401875" y="3603175"/>
            <a:ext cx="552000" cy="114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8"/>
          <p:cNvCxnSpPr/>
          <p:nvPr/>
        </p:nvCxnSpPr>
        <p:spPr>
          <a:xfrm flipH="1" rot="10800000">
            <a:off x="2907875" y="3483325"/>
            <a:ext cx="600600" cy="9492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8"/>
          <p:cNvCxnSpPr/>
          <p:nvPr/>
        </p:nvCxnSpPr>
        <p:spPr>
          <a:xfrm>
            <a:off x="3614975" y="1778425"/>
            <a:ext cx="77400" cy="1317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8"/>
          <p:cNvCxnSpPr/>
          <p:nvPr/>
        </p:nvCxnSpPr>
        <p:spPr>
          <a:xfrm flipH="1">
            <a:off x="5675450" y="2224000"/>
            <a:ext cx="1242600" cy="1528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71900" y="738725"/>
            <a:ext cx="38430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Prototype 1 Raft Feeding System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471900" y="1919075"/>
            <a:ext cx="46818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965">
                <a:solidFill>
                  <a:srgbClr val="000000"/>
                </a:solidFill>
              </a:rPr>
              <a:t>Type: Focused, Physical, Low Fidelity</a:t>
            </a:r>
            <a:endParaRPr sz="196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965">
                <a:solidFill>
                  <a:srgbClr val="000000"/>
                </a:solidFill>
              </a:rPr>
              <a:t>Objective: </a:t>
            </a:r>
            <a:endParaRPr sz="1965">
              <a:solidFill>
                <a:srgbClr val="000000"/>
              </a:solidFill>
            </a:endParaRPr>
          </a:p>
          <a:p>
            <a:pPr indent="-35337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65"/>
              <a:buChar char="●"/>
            </a:pPr>
            <a:r>
              <a:rPr lang="en-GB" sz="1965">
                <a:solidFill>
                  <a:srgbClr val="000000"/>
                </a:solidFill>
              </a:rPr>
              <a:t>Verify if rigid object has enough power to push bottom raft towards wheels</a:t>
            </a:r>
            <a:endParaRPr sz="1965">
              <a:solidFill>
                <a:srgbClr val="000000"/>
              </a:solidFill>
            </a:endParaRPr>
          </a:p>
          <a:p>
            <a:pPr indent="-35337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5"/>
              <a:buChar char="●"/>
            </a:pPr>
            <a:r>
              <a:rPr lang="en-GB" sz="1965">
                <a:solidFill>
                  <a:srgbClr val="000000"/>
                </a:solidFill>
              </a:rPr>
              <a:t>Verify wheels properly grip the raft  </a:t>
            </a:r>
            <a:endParaRPr sz="196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-GB" sz="1965">
                <a:solidFill>
                  <a:srgbClr val="000000"/>
                </a:solidFill>
              </a:rPr>
              <a:t>Materials: 3 10V </a:t>
            </a:r>
            <a:r>
              <a:rPr lang="en-GB" sz="1965">
                <a:solidFill>
                  <a:srgbClr val="000000"/>
                </a:solidFill>
              </a:rPr>
              <a:t>stepper</a:t>
            </a:r>
            <a:r>
              <a:rPr lang="en-GB" sz="1965">
                <a:solidFill>
                  <a:srgbClr val="000000"/>
                </a:solidFill>
              </a:rPr>
              <a:t> motors, 2 rubber wheels, </a:t>
            </a:r>
            <a:r>
              <a:rPr lang="en-GB" sz="1965">
                <a:solidFill>
                  <a:srgbClr val="000000"/>
                </a:solidFill>
              </a:rPr>
              <a:t>arduino</a:t>
            </a:r>
            <a:r>
              <a:rPr lang="en-GB" sz="1965">
                <a:solidFill>
                  <a:srgbClr val="000000"/>
                </a:solidFill>
              </a:rPr>
              <a:t>, motor shield, wood, screws to secure motor</a:t>
            </a:r>
            <a:endParaRPr sz="1965">
              <a:solidFill>
                <a:srgbClr val="000000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775" y="660488"/>
            <a:ext cx="3137975" cy="418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6924863" y="3318525"/>
            <a:ext cx="565800" cy="5457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6228438" y="1025475"/>
            <a:ext cx="565800" cy="5457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7866288" y="1076850"/>
            <a:ext cx="565800" cy="5457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Raft Feeding System Test &amp; Results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93200" y="1662850"/>
            <a:ext cx="5322600" cy="3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</a:rPr>
              <a:t>Test: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</a:rPr>
              <a:t>1 pound wood board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</a:rPr>
              <a:t>Stepper motor spin the </a:t>
            </a:r>
            <a:r>
              <a:rPr lang="en-GB" sz="1400">
                <a:solidFill>
                  <a:srgbClr val="000000"/>
                </a:solidFill>
              </a:rPr>
              <a:t>rigid</a:t>
            </a:r>
            <a:r>
              <a:rPr lang="en-GB" sz="1400">
                <a:solidFill>
                  <a:srgbClr val="000000"/>
                </a:solidFill>
              </a:rPr>
              <a:t> object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</a:rPr>
              <a:t>Board moves towards wheels assisted by </a:t>
            </a:r>
            <a:r>
              <a:rPr lang="en-GB" sz="1400">
                <a:solidFill>
                  <a:srgbClr val="000000"/>
                </a:solidFill>
              </a:rPr>
              <a:t>guiding</a:t>
            </a:r>
            <a:r>
              <a:rPr lang="en-GB" sz="1400">
                <a:solidFill>
                  <a:srgbClr val="000000"/>
                </a:solidFill>
              </a:rPr>
              <a:t> rails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</a:rPr>
              <a:t>Reconnected motor shield to the other stepper motors.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</a:rPr>
              <a:t>Continued adding 1 pound weight until </a:t>
            </a:r>
            <a:r>
              <a:rPr lang="en-GB" sz="1400">
                <a:solidFill>
                  <a:srgbClr val="000000"/>
                </a:solidFill>
              </a:rPr>
              <a:t>failure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</a:rPr>
              <a:t>Results: 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</a:rPr>
              <a:t>Wheels successfully grips and pulls board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</a:rPr>
              <a:t>Ridgid object unsuccessful at 4 pounds weight(meaning 4 rafts)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-GB">
                <a:solidFill>
                  <a:srgbClr val="000000"/>
                </a:solidFill>
              </a:rPr>
              <a:t>Feedback from client 3 meeting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207025" y="95600"/>
            <a:ext cx="21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550" y="1562000"/>
            <a:ext cx="2574575" cy="3434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0"/>
          <p:cNvCxnSpPr/>
          <p:nvPr/>
        </p:nvCxnSpPr>
        <p:spPr>
          <a:xfrm>
            <a:off x="6450225" y="2055850"/>
            <a:ext cx="500400" cy="7692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0"/>
          <p:cNvCxnSpPr/>
          <p:nvPr/>
        </p:nvCxnSpPr>
        <p:spPr>
          <a:xfrm flipH="1">
            <a:off x="8197275" y="2231950"/>
            <a:ext cx="741300" cy="4263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461" y="1720325"/>
            <a:ext cx="37931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Improved Stacking Design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399" y="1865600"/>
            <a:ext cx="3180950" cy="40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1232125" y="1865600"/>
            <a:ext cx="273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Opened (Rafts will be together)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311400" y="1865600"/>
            <a:ext cx="23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Closed (Rafts will be split)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576350" y="2772300"/>
            <a:ext cx="108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1.6 inches</a:t>
            </a:r>
            <a:endParaRPr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p21"/>
          <p:cNvCxnSpPr/>
          <p:nvPr/>
        </p:nvCxnSpPr>
        <p:spPr>
          <a:xfrm flipH="1">
            <a:off x="2475175" y="2831975"/>
            <a:ext cx="82800" cy="26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4" name="Google Shape;144;p21"/>
          <p:cNvCxnSpPr/>
          <p:nvPr/>
        </p:nvCxnSpPr>
        <p:spPr>
          <a:xfrm>
            <a:off x="6140050" y="2616150"/>
            <a:ext cx="688800" cy="3168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1"/>
          <p:cNvSpPr txBox="1"/>
          <p:nvPr/>
        </p:nvSpPr>
        <p:spPr>
          <a:xfrm>
            <a:off x="4661300" y="2303850"/>
            <a:ext cx="153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Wedge between rafts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