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y="5143500" cx="9144000"/>
  <p:notesSz cx="6858000" cy="9144000"/>
  <p:embeddedFontLst>
    <p:embeddedFont>
      <p:font typeface="PT Sans Narrow"/>
      <p:regular r:id="rId21"/>
      <p:bold r:id="rId22"/>
    </p:embeddedFont>
    <p:embeddedFont>
      <p:font typeface="Open Sans"/>
      <p:regular r:id="rId23"/>
      <p:bold r:id="rId24"/>
      <p:italic r:id="rId25"/>
      <p:boldItalic r:id="rId2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font" Target="fonts/PTSansNarrow-bold.fntdata"/><Relationship Id="rId21" Type="http://schemas.openxmlformats.org/officeDocument/2006/relationships/font" Target="fonts/PTSansNarrow-regular.fntdata"/><Relationship Id="rId24" Type="http://schemas.openxmlformats.org/officeDocument/2006/relationships/font" Target="fonts/OpenSans-bold.fntdata"/><Relationship Id="rId23" Type="http://schemas.openxmlformats.org/officeDocument/2006/relationships/font" Target="fonts/OpenSans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OpenSans-boldItalic.fntdata"/><Relationship Id="rId25" Type="http://schemas.openxmlformats.org/officeDocument/2006/relationships/font" Target="fonts/OpenSans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e1e11dbcd_0_22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3e1e11dbcd_0_22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e1e11dbcd_0_22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3e1e11dbcd_0_22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e1e11dbcd_0_22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3e1e11dbcd_0_22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e1e11dbcd_0_21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3e1e11dbcd_0_21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e1e11dbcd_0_21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3e1e11dbcd_0_21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e1e11dbcd_0_21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e1e11dbcd_0_21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3e1e11dbcd_0_17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3e1e11dbcd_0_17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3e1e11dbcd_0_17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3e1e11dbcd_0_17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e1e11dbcd_0_17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3e1e11dbcd_0_17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e1e11dbcd_0_21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3e1e11dbcd_0_21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e1e11dbcd_0_17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e1e11dbcd_0_17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e1e11dbcd_0_21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e1e11dbcd_0_2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e1e11dbcd_0_21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3e1e11dbcd_0_2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e1e11dbcd_0_21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3e1e11dbcd_0_2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7007735" y="3176888"/>
            <a:ext cx="562200" cy="0"/>
          </a:xfrm>
          <a:prstGeom prst="straightConnector1">
            <a:avLst/>
          </a:prstGeom>
          <a:noFill/>
          <a:ln cap="flat" cmpd="sng" w="762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" name="Google Shape;11;p2"/>
          <p:cNvCxnSpPr/>
          <p:nvPr/>
        </p:nvCxnSpPr>
        <p:spPr>
          <a:xfrm>
            <a:off x="1575035" y="3158252"/>
            <a:ext cx="562200" cy="0"/>
          </a:xfrm>
          <a:prstGeom prst="straightConnector1">
            <a:avLst/>
          </a:prstGeom>
          <a:noFill/>
          <a:ln cap="flat" cmpd="sng" w="762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2" name="Google Shape;12;p2"/>
          <p:cNvGrpSpPr/>
          <p:nvPr/>
        </p:nvGrpSpPr>
        <p:grpSpPr>
          <a:xfrm>
            <a:off x="1004144" y="1022025"/>
            <a:ext cx="7136668" cy="152400"/>
            <a:chOff x="1346429" y="1011300"/>
            <a:chExt cx="6452100" cy="152400"/>
          </a:xfrm>
        </p:grpSpPr>
        <p:cxnSp>
          <p:nvCxnSpPr>
            <p:cNvPr id="13" name="Google Shape;13;p2"/>
            <p:cNvCxnSpPr/>
            <p:nvPr/>
          </p:nvCxnSpPr>
          <p:spPr>
            <a:xfrm rot="10800000">
              <a:off x="1346429" y="1011300"/>
              <a:ext cx="6452100" cy="0"/>
            </a:xfrm>
            <a:prstGeom prst="straightConnector1">
              <a:avLst/>
            </a:prstGeom>
            <a:noFill/>
            <a:ln cap="flat" cmpd="sng" w="762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4" name="Google Shape;14;p2"/>
            <p:cNvCxnSpPr/>
            <p:nvPr/>
          </p:nvCxnSpPr>
          <p:spPr>
            <a:xfrm rot="10800000">
              <a:off x="1346429" y="1163700"/>
              <a:ext cx="6452100" cy="0"/>
            </a:xfrm>
            <a:prstGeom prst="straightConnector1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15" name="Google Shape;15;p2"/>
          <p:cNvGrpSpPr/>
          <p:nvPr/>
        </p:nvGrpSpPr>
        <p:grpSpPr>
          <a:xfrm>
            <a:off x="1004151" y="3969100"/>
            <a:ext cx="7136668" cy="152400"/>
            <a:chOff x="1346435" y="3969088"/>
            <a:chExt cx="6452100" cy="152400"/>
          </a:xfrm>
        </p:grpSpPr>
        <p:cxnSp>
          <p:nvCxnSpPr>
            <p:cNvPr id="16" name="Google Shape;16;p2"/>
            <p:cNvCxnSpPr/>
            <p:nvPr/>
          </p:nvCxnSpPr>
          <p:spPr>
            <a:xfrm>
              <a:off x="1346435" y="4121488"/>
              <a:ext cx="6452100" cy="0"/>
            </a:xfrm>
            <a:prstGeom prst="straightConnector1">
              <a:avLst/>
            </a:prstGeom>
            <a:noFill/>
            <a:ln cap="flat" cmpd="sng" w="762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1346435" y="3969088"/>
              <a:ext cx="6452100" cy="0"/>
            </a:xfrm>
            <a:prstGeom prst="straightConnector1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18" name="Google Shape;18;p2"/>
          <p:cNvSpPr txBox="1"/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/>
        </p:txBody>
      </p:sp>
      <p:sp>
        <p:nvSpPr>
          <p:cNvPr id="19" name="Google Shape;19;p2"/>
          <p:cNvSpPr txBox="1"/>
          <p:nvPr>
            <p:ph idx="1" type="subTitle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0" name="Google Shape;20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" name="Google Shape;57;p11"/>
          <p:cNvSpPr txBox="1"/>
          <p:nvPr>
            <p:ph hasCustomPrompt="1" type="title"/>
          </p:nvPr>
        </p:nvSpPr>
        <p:spPr>
          <a:xfrm>
            <a:off x="311700" y="1304850"/>
            <a:ext cx="8520600" cy="153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8" name="Google Shape;58;p11"/>
          <p:cNvSpPr txBox="1"/>
          <p:nvPr>
            <p:ph idx="1" type="body"/>
          </p:nvPr>
        </p:nvSpPr>
        <p:spPr>
          <a:xfrm>
            <a:off x="311700" y="2995650"/>
            <a:ext cx="85206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9" name="Google Shape;59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-50" y="2571900"/>
            <a:ext cx="9144000" cy="257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" name="Google Shape;23;p3"/>
          <p:cNvSpPr txBox="1"/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" name="Google Shape;27;p4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" type="body"/>
          </p:nvPr>
        </p:nvSpPr>
        <p:spPr>
          <a:xfrm>
            <a:off x="311700" y="1266175"/>
            <a:ext cx="39999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3" name="Google Shape;33;p5"/>
          <p:cNvSpPr txBox="1"/>
          <p:nvPr>
            <p:ph idx="2" type="body"/>
          </p:nvPr>
        </p:nvSpPr>
        <p:spPr>
          <a:xfrm>
            <a:off x="4832400" y="1266175"/>
            <a:ext cx="39999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37" name="Google Shape;3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0" name="Google Shape;4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1" name="Google Shape;4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accent6"/>
        </a:solidFill>
      </p:bgPr>
    </p:bg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/>
          <p:nvPr>
            <p:ph type="title"/>
          </p:nvPr>
        </p:nvSpPr>
        <p:spPr>
          <a:xfrm>
            <a:off x="490250" y="526350"/>
            <a:ext cx="56136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4" name="Google Shape;4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7" name="Google Shape;47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8" name="Google Shape;48;p9"/>
          <p:cNvSpPr txBox="1"/>
          <p:nvPr>
            <p:ph type="title"/>
          </p:nvPr>
        </p:nvSpPr>
        <p:spPr>
          <a:xfrm>
            <a:off x="265500" y="1039675"/>
            <a:ext cx="4045200" cy="16758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9" name="Google Shape;49;p9"/>
          <p:cNvSpPr txBox="1"/>
          <p:nvPr>
            <p:ph idx="1" type="subTitle"/>
          </p:nvPr>
        </p:nvSpPr>
        <p:spPr>
          <a:xfrm>
            <a:off x="265500" y="27268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0" name="Google Shape;50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1" name="Google Shape;51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/>
          <p:nvPr>
            <p:ph idx="1" type="body"/>
          </p:nvPr>
        </p:nvSpPr>
        <p:spPr>
          <a:xfrm>
            <a:off x="311700" y="42307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 Narrow"/>
              <a:buNone/>
              <a:defRPr sz="24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/>
        </p:txBody>
      </p:sp>
      <p:sp>
        <p:nvSpPr>
          <p:cNvPr id="54" name="Google Shape;54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tropic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Relationship Id="rId4" Type="http://schemas.openxmlformats.org/officeDocument/2006/relationships/image" Target="../media/image1.png"/><Relationship Id="rId5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Relationship Id="rId4" Type="http://schemas.openxmlformats.org/officeDocument/2006/relationships/image" Target="../media/image6.png"/><Relationship Id="rId5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Relationship Id="rId4" Type="http://schemas.openxmlformats.org/officeDocument/2006/relationships/image" Target="../media/image13.jpg"/><Relationship Id="rId5" Type="http://schemas.openxmlformats.org/officeDocument/2006/relationships/image" Target="../media/image1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3"/>
          <p:cNvSpPr txBox="1"/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ROTABRUSH</a:t>
            </a:r>
            <a:endParaRPr/>
          </a:p>
        </p:txBody>
      </p:sp>
      <p:sp>
        <p:nvSpPr>
          <p:cNvPr id="67" name="Google Shape;67;p13"/>
          <p:cNvSpPr txBox="1"/>
          <p:nvPr>
            <p:ph idx="1" type="subTitle"/>
          </p:nvPr>
        </p:nvSpPr>
        <p:spPr>
          <a:xfrm>
            <a:off x="2137225" y="2926239"/>
            <a:ext cx="4870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Designed By: Sachi, Jasmine and Shantal</a:t>
            </a:r>
            <a:endParaRPr sz="19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2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Trial and Error</a:t>
            </a:r>
            <a:endParaRPr/>
          </a:p>
        </p:txBody>
      </p:sp>
      <p:sp>
        <p:nvSpPr>
          <p:cNvPr id="136" name="Google Shape;136;p22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Circuitry for power took many tries to find a working solution</a:t>
            </a:r>
            <a:endParaRPr/>
          </a:p>
          <a:p>
            <a:pPr indent="-342900" lvl="0" marL="4572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Figuring out an arm system that is both sturdy and easy to bend</a:t>
            </a:r>
            <a:endParaRPr/>
          </a:p>
          <a:p>
            <a:pPr indent="-342900" lvl="0" marL="4572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Getting the right dimensions when 3D printing exact encasing</a:t>
            </a:r>
            <a:endParaRPr/>
          </a:p>
          <a:p>
            <a:pPr indent="0" lvl="0" marL="457200" rtl="0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37" name="Google Shape;13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1333" y="3015545"/>
            <a:ext cx="4561324" cy="184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3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Lessons Learned  </a:t>
            </a:r>
            <a:endParaRPr/>
          </a:p>
        </p:txBody>
      </p:sp>
      <p:sp>
        <p:nvSpPr>
          <p:cNvPr id="143" name="Google Shape;143;p23"/>
          <p:cNvSpPr txBox="1"/>
          <p:nvPr>
            <p:ph idx="1" type="body"/>
          </p:nvPr>
        </p:nvSpPr>
        <p:spPr>
          <a:xfrm>
            <a:off x="311700" y="11901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Sketches and noting down design ideas are important in keeping track of work</a:t>
            </a:r>
            <a:endParaRPr/>
          </a:p>
          <a:p>
            <a:pPr indent="-342900" lvl="0" marL="457200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Communication within team members is crucial in understanding and supporting one another</a:t>
            </a:r>
            <a:endParaRPr/>
          </a:p>
          <a:p>
            <a:pPr indent="-342900" lvl="0" marL="457200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Ideas change due to bumps along the way so adjustments are constantly made</a:t>
            </a:r>
            <a:endParaRPr/>
          </a:p>
          <a:p>
            <a:pPr indent="-342900" lvl="0" marL="457200">
              <a:spcBef>
                <a:spcPts val="1000"/>
              </a:spcBef>
              <a:spcAft>
                <a:spcPts val="1000"/>
              </a:spcAft>
              <a:buSzPts val="1800"/>
              <a:buChar char="●"/>
            </a:pPr>
            <a:r>
              <a:rPr lang="en"/>
              <a:t>Reevaluating often is important to ensure you stay on track</a:t>
            </a:r>
            <a:endParaRPr/>
          </a:p>
        </p:txBody>
      </p:sp>
      <p:pic>
        <p:nvPicPr>
          <p:cNvPr id="144" name="Google Shape;14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76268" y="3303425"/>
            <a:ext cx="1272925" cy="1590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4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Next Steps</a:t>
            </a:r>
            <a:endParaRPr/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24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Figure out how to produce the product with more reliable materials</a:t>
            </a:r>
            <a:endParaRPr/>
          </a:p>
          <a:p>
            <a:pPr indent="-342900" lvl="0" marL="457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Determine manufacturing cost of multiple toothbrushes</a:t>
            </a:r>
            <a:endParaRPr/>
          </a:p>
          <a:p>
            <a:pPr indent="-342900" lvl="0" marL="457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Determine legal constraints , patents etc.</a:t>
            </a:r>
            <a:endParaRPr/>
          </a:p>
          <a:p>
            <a:pPr indent="-342900" lvl="0" marL="457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Safety hazards &amp; stability / </a:t>
            </a:r>
            <a:r>
              <a:rPr lang="en"/>
              <a:t>longevity</a:t>
            </a:r>
            <a:endParaRPr/>
          </a:p>
          <a:p>
            <a:pPr indent="0" lvl="0" marL="457200" rtl="0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51" name="Google Shape;15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68475" y="3226350"/>
            <a:ext cx="2568425" cy="1712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5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Conclusion </a:t>
            </a:r>
            <a:endParaRPr/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25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Through many tests and a long iterative process, we were able to create a solution for our client while meeting the constraints as well as customer needs</a:t>
            </a:r>
            <a:endParaRPr/>
          </a:p>
          <a:p>
            <a:pPr indent="0" lvl="0" marL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Planning and communication were key components in creating a useful and functional prototype</a:t>
            </a:r>
            <a:endParaRPr/>
          </a:p>
          <a:p>
            <a:pPr indent="0" lvl="0" marL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Many valuable skills were learned, such as team management and engineering design skills</a:t>
            </a:r>
            <a:endParaRPr/>
          </a:p>
          <a:p>
            <a:pPr indent="0" lvl="0" marL="0" rtl="0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6"/>
          <p:cNvSpPr txBox="1"/>
          <p:nvPr>
            <p:ph type="title"/>
          </p:nvPr>
        </p:nvSpPr>
        <p:spPr>
          <a:xfrm>
            <a:off x="311700" y="1457250"/>
            <a:ext cx="8520600" cy="153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/>
              <a:t>QUESTIONS?</a:t>
            </a:r>
            <a:endParaRPr sz="60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accent4"/>
        </a:solidFill>
      </p:bgPr>
    </p:bg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7"/>
          <p:cNvSpPr txBox="1"/>
          <p:nvPr>
            <p:ph type="title"/>
          </p:nvPr>
        </p:nvSpPr>
        <p:spPr>
          <a:xfrm>
            <a:off x="490250" y="526350"/>
            <a:ext cx="56136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</a:rPr>
              <a:t>Thanks for Listening!</a:t>
            </a:r>
            <a:endParaRPr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4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Introduction</a:t>
            </a:r>
            <a:endParaRPr/>
          </a:p>
        </p:txBody>
      </p:sp>
      <p:sp>
        <p:nvSpPr>
          <p:cNvPr id="73" name="Google Shape;73;p14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</a:t>
            </a:r>
            <a:r>
              <a:rPr b="1" lang="en"/>
              <a:t>Rotabrush</a:t>
            </a:r>
            <a:r>
              <a:rPr lang="en"/>
              <a:t> is an electric toothbrush that rotates to help those who cannot brush their own teeth and have difficulties moving their arms and hands.  </a:t>
            </a:r>
            <a:endParaRPr/>
          </a:p>
          <a:p>
            <a:pPr indent="0" lvl="0" marL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Controlled by three buttons, left, right and power, the brush will be able to clean all surfaces of the teeth without having to use any wrist movements.  </a:t>
            </a:r>
            <a:endParaRPr/>
          </a:p>
          <a:p>
            <a:pPr indent="0" lvl="0" mar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The position of the brush can be adjusted from the base of a long bendable arm to reduce the movement of users arms.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5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Problem and Solutions</a:t>
            </a:r>
            <a:endParaRPr/>
          </a:p>
        </p:txBody>
      </p:sp>
      <p:sp>
        <p:nvSpPr>
          <p:cNvPr id="79" name="Google Shape;79;p15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Problem Definition: </a:t>
            </a:r>
            <a:r>
              <a:rPr lang="en"/>
              <a:t>Client is unable to brush teeth independently due to limited arm and hand movements</a:t>
            </a:r>
            <a:endParaRPr/>
          </a:p>
          <a:p>
            <a:pPr indent="0" lvl="0" marL="0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/>
              <a:t>Solution 1:</a:t>
            </a:r>
            <a:r>
              <a:rPr lang="en"/>
              <a:t> A hands free toothbrush that resembles a mouthguard with vibrational / rotating bristles</a:t>
            </a:r>
            <a:endParaRPr/>
          </a:p>
          <a:p>
            <a:pPr indent="0" lvl="0" marL="0" rtl="0">
              <a:spcBef>
                <a:spcPts val="1600"/>
              </a:spcBef>
              <a:spcAft>
                <a:spcPts val="1600"/>
              </a:spcAft>
              <a:buNone/>
            </a:pPr>
            <a:r>
              <a:rPr b="1" lang="en"/>
              <a:t>Solution 2: </a:t>
            </a:r>
            <a:r>
              <a:rPr lang="en"/>
              <a:t>An electric toothbrush with a rotating head to reach all surface of the teeth </a:t>
            </a:r>
            <a:r>
              <a:rPr i="1" lang="en"/>
              <a:t>(CHOSEN SOLUTION)</a:t>
            </a:r>
            <a:endParaRPr i="1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6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Description </a:t>
            </a:r>
            <a:endParaRPr/>
          </a:p>
        </p:txBody>
      </p:sp>
      <p:sp>
        <p:nvSpPr>
          <p:cNvPr id="85" name="Google Shape;85;p16"/>
          <p:cNvSpPr txBox="1"/>
          <p:nvPr>
            <p:ph idx="1" type="body"/>
          </p:nvPr>
        </p:nvSpPr>
        <p:spPr>
          <a:xfrm>
            <a:off x="311700" y="11139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Created by attaching an electric toothbrush in an encasing to a long bendable arm with a clamp at base</a:t>
            </a:r>
            <a:endParaRPr/>
          </a:p>
          <a:p>
            <a:pPr indent="-342900" lvl="0" marL="457200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Switch box at the base of the arm with easy - touch buttons to control the left and right movements and the power</a:t>
            </a:r>
            <a:endParaRPr/>
          </a:p>
          <a:p>
            <a:pPr indent="-342900" lvl="0" marL="457200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Entire toothbrush rotates within casing by an attached motor controlled by the buttons</a:t>
            </a:r>
            <a:endParaRPr/>
          </a:p>
          <a:p>
            <a:pPr indent="-342900" lvl="0" marL="45720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Arm is adjustable and flexible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7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Constraints</a:t>
            </a:r>
            <a:endParaRPr/>
          </a:p>
        </p:txBody>
      </p:sp>
      <p:sp>
        <p:nvSpPr>
          <p:cNvPr id="91" name="Google Shape;91;p17"/>
          <p:cNvSpPr txBox="1"/>
          <p:nvPr>
            <p:ph idx="1" type="body"/>
          </p:nvPr>
        </p:nvSpPr>
        <p:spPr>
          <a:xfrm>
            <a:off x="311700" y="11901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Economic:</a:t>
            </a:r>
            <a:r>
              <a:rPr lang="en"/>
              <a:t> Limit of $100.00</a:t>
            </a:r>
            <a:endParaRPr/>
          </a:p>
          <a:p>
            <a:pPr indent="0" lvl="0" marL="0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/>
              <a:t>Time: </a:t>
            </a:r>
            <a:r>
              <a:rPr lang="en"/>
              <a:t>Must be built by July 20th, 2018</a:t>
            </a:r>
            <a:endParaRPr/>
          </a:p>
          <a:p>
            <a:pPr indent="0" lvl="0" marL="0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/>
              <a:t>Prototype:</a:t>
            </a:r>
            <a:r>
              <a:rPr lang="en"/>
              <a:t> Toothbrush must be rechargeable &amp; have a </a:t>
            </a:r>
            <a:r>
              <a:rPr lang="en"/>
              <a:t>replaceable head</a:t>
            </a:r>
            <a:endParaRPr/>
          </a:p>
          <a:p>
            <a:pPr indent="0" lvl="0" marL="0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/>
              <a:t>Client:</a:t>
            </a:r>
            <a:r>
              <a:rPr lang="en"/>
              <a:t> no hand movement / hand strength &amp; limited arm movements</a:t>
            </a:r>
            <a:endParaRPr/>
          </a:p>
          <a:p>
            <a:pPr indent="0" lvl="0" marL="457200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92" name="Google Shape;9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4250" y="3572575"/>
            <a:ext cx="1371525" cy="137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21375" y="3630225"/>
            <a:ext cx="1313875" cy="131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7"/>
          <p:cNvPicPr preferRelativeResize="0"/>
          <p:nvPr/>
        </p:nvPicPr>
        <p:blipFill rotWithShape="1">
          <a:blip r:embed="rId5">
            <a:alphaModFix/>
          </a:blip>
          <a:srcRect b="10093" l="20443" r="53613" t="12387"/>
          <a:stretch/>
        </p:blipFill>
        <p:spPr>
          <a:xfrm rot="-2908264">
            <a:off x="6177470" y="52336"/>
            <a:ext cx="1248135" cy="2462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8"/>
          <p:cNvSpPr txBox="1"/>
          <p:nvPr>
            <p:ph type="title"/>
          </p:nvPr>
        </p:nvSpPr>
        <p:spPr>
          <a:xfrm>
            <a:off x="286350" y="342100"/>
            <a:ext cx="8571300" cy="94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Prototype I</a:t>
            </a:r>
            <a:endParaRPr/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0" name="Google Shape;100;p18"/>
          <p:cNvPicPr preferRelativeResize="0"/>
          <p:nvPr/>
        </p:nvPicPr>
        <p:blipFill rotWithShape="1">
          <a:blip r:embed="rId3">
            <a:alphaModFix/>
          </a:blip>
          <a:srcRect b="0" l="-108640" r="108640" t="0"/>
          <a:stretch/>
        </p:blipFill>
        <p:spPr>
          <a:xfrm>
            <a:off x="3348300" y="2138375"/>
            <a:ext cx="1965150" cy="2620224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8"/>
          <p:cNvSpPr txBox="1"/>
          <p:nvPr>
            <p:ph idx="4294967295" type="subTitle"/>
          </p:nvPr>
        </p:nvSpPr>
        <p:spPr>
          <a:xfrm>
            <a:off x="1714175" y="1236200"/>
            <a:ext cx="64098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Simple electric toothbrush with a rotating upper half</a:t>
            </a:r>
            <a:endParaRPr sz="1400"/>
          </a:p>
          <a:p>
            <a:pPr indent="-3175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Buttons will be controlled on actual toothbrush</a:t>
            </a:r>
            <a:endParaRPr sz="1400"/>
          </a:p>
          <a:p>
            <a:pPr indent="0" lvl="0" marL="457200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02" name="Google Shape;102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81000" y="2274875"/>
            <a:ext cx="1862793" cy="2483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1650" y="2816471"/>
            <a:ext cx="4805125" cy="1653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8"/>
          <p:cNvSpPr txBox="1"/>
          <p:nvPr/>
        </p:nvSpPr>
        <p:spPr>
          <a:xfrm>
            <a:off x="1194800" y="4469475"/>
            <a:ext cx="4786200" cy="55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Left and right buttons schematic</a:t>
            </a:r>
            <a:endParaRPr sz="1200"/>
          </a:p>
        </p:txBody>
      </p:sp>
      <p:sp>
        <p:nvSpPr>
          <p:cNvPr id="105" name="Google Shape;105;p18"/>
          <p:cNvSpPr txBox="1"/>
          <p:nvPr/>
        </p:nvSpPr>
        <p:spPr>
          <a:xfrm>
            <a:off x="6438000" y="4723225"/>
            <a:ext cx="4786200" cy="55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Prototype I</a:t>
            </a:r>
            <a:endParaRPr sz="12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9"/>
          <p:cNvSpPr txBox="1"/>
          <p:nvPr>
            <p:ph type="title"/>
          </p:nvPr>
        </p:nvSpPr>
        <p:spPr>
          <a:xfrm>
            <a:off x="286350" y="330825"/>
            <a:ext cx="8571300" cy="94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Prototype II</a:t>
            </a:r>
            <a:endParaRPr/>
          </a:p>
        </p:txBody>
      </p:sp>
      <p:pic>
        <p:nvPicPr>
          <p:cNvPr id="111" name="Google Shape;111;p19"/>
          <p:cNvPicPr preferRelativeResize="0"/>
          <p:nvPr/>
        </p:nvPicPr>
        <p:blipFill rotWithShape="1">
          <a:blip r:embed="rId3">
            <a:alphaModFix/>
          </a:blip>
          <a:srcRect b="26085" l="0" r="0" t="15163"/>
          <a:stretch/>
        </p:blipFill>
        <p:spPr>
          <a:xfrm rot="-5400000">
            <a:off x="341026" y="2118537"/>
            <a:ext cx="2456924" cy="2566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9"/>
          <p:cNvPicPr preferRelativeResize="0"/>
          <p:nvPr/>
        </p:nvPicPr>
        <p:blipFill rotWithShape="1">
          <a:blip r:embed="rId4">
            <a:alphaModFix/>
          </a:blip>
          <a:srcRect b="17907" l="0" r="0" t="14543"/>
          <a:stretch/>
        </p:blipFill>
        <p:spPr>
          <a:xfrm>
            <a:off x="6194775" y="2229532"/>
            <a:ext cx="2662876" cy="2400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9"/>
          <p:cNvPicPr preferRelativeResize="0"/>
          <p:nvPr/>
        </p:nvPicPr>
        <p:blipFill rotWithShape="1">
          <a:blip r:embed="rId5">
            <a:alphaModFix/>
          </a:blip>
          <a:srcRect b="17500" l="21248" r="21952" t="22872"/>
          <a:stretch/>
        </p:blipFill>
        <p:spPr>
          <a:xfrm>
            <a:off x="4012050" y="2129550"/>
            <a:ext cx="1323699" cy="2470598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9"/>
          <p:cNvSpPr txBox="1"/>
          <p:nvPr/>
        </p:nvSpPr>
        <p:spPr>
          <a:xfrm>
            <a:off x="3587250" y="4669525"/>
            <a:ext cx="2480400" cy="37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Original “Link n Lock” System</a:t>
            </a:r>
            <a:endParaRPr sz="1200"/>
          </a:p>
        </p:txBody>
      </p:sp>
      <p:sp>
        <p:nvSpPr>
          <p:cNvPr id="115" name="Google Shape;115;p19"/>
          <p:cNvSpPr txBox="1"/>
          <p:nvPr/>
        </p:nvSpPr>
        <p:spPr>
          <a:xfrm>
            <a:off x="743113" y="4527600"/>
            <a:ext cx="3000000" cy="61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Modified Prototype I</a:t>
            </a:r>
            <a:endParaRPr/>
          </a:p>
        </p:txBody>
      </p:sp>
      <p:sp>
        <p:nvSpPr>
          <p:cNvPr id="116" name="Google Shape;116;p19"/>
          <p:cNvSpPr txBox="1"/>
          <p:nvPr/>
        </p:nvSpPr>
        <p:spPr>
          <a:xfrm>
            <a:off x="6753825" y="4527600"/>
            <a:ext cx="3000000" cy="52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New Arm Mount</a:t>
            </a:r>
            <a:endParaRPr/>
          </a:p>
        </p:txBody>
      </p:sp>
      <p:sp>
        <p:nvSpPr>
          <p:cNvPr id="117" name="Google Shape;117;p19"/>
          <p:cNvSpPr txBox="1"/>
          <p:nvPr/>
        </p:nvSpPr>
        <p:spPr>
          <a:xfrm>
            <a:off x="1413625" y="1120100"/>
            <a:ext cx="6893700" cy="8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</a:pPr>
            <a:r>
              <a:rPr lang="en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Toothbrush itself rotates on the wooden block rather than just the head</a:t>
            </a:r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</a:pPr>
            <a:r>
              <a:rPr lang="en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Attached to a adjustable arm with a clamp</a:t>
            </a:r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</a:pPr>
            <a:r>
              <a:rPr lang="en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Controlled by external left and right button sensors</a:t>
            </a:r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0"/>
          <p:cNvSpPr txBox="1"/>
          <p:nvPr>
            <p:ph type="title"/>
          </p:nvPr>
        </p:nvSpPr>
        <p:spPr>
          <a:xfrm>
            <a:off x="286350" y="339050"/>
            <a:ext cx="8571300" cy="94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Prototype III</a:t>
            </a:r>
            <a:endParaRPr/>
          </a:p>
        </p:txBody>
      </p:sp>
      <p:sp>
        <p:nvSpPr>
          <p:cNvPr id="123" name="Google Shape;123;p20"/>
          <p:cNvSpPr txBox="1"/>
          <p:nvPr/>
        </p:nvSpPr>
        <p:spPr>
          <a:xfrm>
            <a:off x="1475525" y="1154200"/>
            <a:ext cx="6893700" cy="8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</a:pPr>
            <a:r>
              <a:rPr lang="en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Final prototype - better aesthetics</a:t>
            </a:r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</a:pPr>
            <a:r>
              <a:rPr lang="en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Power button rewired to be external and with the left and right buttons</a:t>
            </a:r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</a:pPr>
            <a:r>
              <a:rPr lang="en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Toothbrush in an encasing </a:t>
            </a:r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</a:pPr>
            <a:r>
              <a:rPr lang="en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Buttons and circuitry in a box at base of arm</a:t>
            </a:r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1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Design Process</a:t>
            </a:r>
            <a:endParaRPr/>
          </a:p>
        </p:txBody>
      </p:sp>
      <p:sp>
        <p:nvSpPr>
          <p:cNvPr id="129" name="Google Shape;129;p21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Spiral Model: </a:t>
            </a:r>
            <a:r>
              <a:rPr lang="en"/>
              <a:t>Iterative model divided into four quadrants</a:t>
            </a:r>
            <a:endParaRPr b="1"/>
          </a:p>
          <a:p>
            <a:pPr indent="0" lvl="0" marL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1. Determine objectives, needs, problem, specifications </a:t>
            </a:r>
            <a:endParaRPr/>
          </a:p>
          <a:p>
            <a:pPr indent="0" lvl="0" marL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2. Identify risks, investigate, analyse, evaluate </a:t>
            </a:r>
            <a:endParaRPr/>
          </a:p>
          <a:p>
            <a:pPr indent="0" lvl="0" marL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3. Develop and test </a:t>
            </a:r>
            <a:endParaRPr/>
          </a:p>
          <a:p>
            <a:pPr indent="0" lvl="0" mar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4. Plan the next iteration  </a:t>
            </a:r>
            <a:endParaRPr/>
          </a:p>
        </p:txBody>
      </p:sp>
      <p:pic>
        <p:nvPicPr>
          <p:cNvPr id="130" name="Google Shape;13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31975" y="2289200"/>
            <a:ext cx="3055650" cy="254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009668"/>
      </a:accent2>
      <a:accent3>
        <a:srgbClr val="4DB6AC"/>
      </a:accent3>
      <a:accent4>
        <a:srgbClr val="FF9800"/>
      </a:accent4>
      <a:accent5>
        <a:srgbClr val="CE93D8"/>
      </a:accent5>
      <a:accent6>
        <a:srgbClr val="EEFF41"/>
      </a:accent6>
      <a:hlink>
        <a:srgbClr val="CE93D8"/>
      </a:hlink>
      <a:folHlink>
        <a:srgbClr val="CE93D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