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Caveat" panose="020B0604020202020204" charset="0"/>
      <p:regular r:id="rId27"/>
      <p:bold r:id="rId28"/>
    </p:embeddedFont>
    <p:embeddedFont>
      <p:font typeface="Economica" panose="020B0604020202020204" charset="0"/>
      <p:regular r:id="rId29"/>
      <p:bold r:id="rId30"/>
      <p:italic r:id="rId31"/>
      <p:bold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Roboto Serif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B2FF64-EFD3-4480-B127-588A693B2B3D}" v="26" dt="2023-12-01T00:00:04.9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95033" autoAdjust="0"/>
  </p:normalViewPr>
  <p:slideViewPr>
    <p:cSldViewPr snapToGrid="0">
      <p:cViewPr varScale="1">
        <p:scale>
          <a:sx n="104" d="100"/>
          <a:sy n="104" d="100"/>
        </p:scale>
        <p:origin x="965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timi Akalusi" userId="8b217dec-f60f-486d-a017-484719bceaaa" providerId="ADAL" clId="{DCB2FF64-EFD3-4480-B127-588A693B2B3D}"/>
    <pc:docChg chg="undo custSel addSld modSld modMainMaster">
      <pc:chgData name="Rotimi Akalusi" userId="8b217dec-f60f-486d-a017-484719bceaaa" providerId="ADAL" clId="{DCB2FF64-EFD3-4480-B127-588A693B2B3D}" dt="2023-12-01T00:00:08.310" v="57" actId="20577"/>
      <pc:docMkLst>
        <pc:docMk/>
      </pc:docMkLst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56"/>
        </pc:sldMkLst>
      </pc:sldChg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57"/>
        </pc:sldMkLst>
      </pc:sldChg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58"/>
        </pc:sldMkLst>
      </pc:sldChg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59"/>
        </pc:sldMkLst>
      </pc:sldChg>
      <pc:sldChg chg="modSp mod modNotes">
        <pc:chgData name="Rotimi Akalusi" userId="8b217dec-f60f-486d-a017-484719bceaaa" providerId="ADAL" clId="{DCB2FF64-EFD3-4480-B127-588A693B2B3D}" dt="2023-11-30T23:46:19.805" v="2" actId="27636"/>
        <pc:sldMkLst>
          <pc:docMk/>
          <pc:sldMk cId="0" sldId="260"/>
        </pc:sldMkLst>
        <pc:spChg chg="mod">
          <ac:chgData name="Rotimi Akalusi" userId="8b217dec-f60f-486d-a017-484719bceaaa" providerId="ADAL" clId="{DCB2FF64-EFD3-4480-B127-588A693B2B3D}" dt="2023-11-30T23:46:19.805" v="2" actId="27636"/>
          <ac:spMkLst>
            <pc:docMk/>
            <pc:sldMk cId="0" sldId="260"/>
            <ac:spMk id="89" creationId="{00000000-0000-0000-0000-000000000000}"/>
          </ac:spMkLst>
        </pc:spChg>
      </pc:sldChg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61"/>
        </pc:sldMkLst>
      </pc:sldChg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62"/>
        </pc:sldMkLst>
      </pc:sldChg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63"/>
        </pc:sldMkLst>
      </pc:sldChg>
      <pc:sldChg chg="modSp mod modNotes">
        <pc:chgData name="Rotimi Akalusi" userId="8b217dec-f60f-486d-a017-484719bceaaa" providerId="ADAL" clId="{DCB2FF64-EFD3-4480-B127-588A693B2B3D}" dt="2023-11-30T23:46:19.858" v="3" actId="27636"/>
        <pc:sldMkLst>
          <pc:docMk/>
          <pc:sldMk cId="0" sldId="264"/>
        </pc:sldMkLst>
        <pc:spChg chg="mod">
          <ac:chgData name="Rotimi Akalusi" userId="8b217dec-f60f-486d-a017-484719bceaaa" providerId="ADAL" clId="{DCB2FF64-EFD3-4480-B127-588A693B2B3D}" dt="2023-11-30T23:46:19.858" v="3" actId="27636"/>
          <ac:spMkLst>
            <pc:docMk/>
            <pc:sldMk cId="0" sldId="264"/>
            <ac:spMk id="146" creationId="{00000000-0000-0000-0000-000000000000}"/>
          </ac:spMkLst>
        </pc:spChg>
      </pc:sldChg>
      <pc:sldChg chg="modSp mod modNotes">
        <pc:chgData name="Rotimi Akalusi" userId="8b217dec-f60f-486d-a017-484719bceaaa" providerId="ADAL" clId="{DCB2FF64-EFD3-4480-B127-588A693B2B3D}" dt="2023-11-30T23:46:19.875" v="4" actId="27636"/>
        <pc:sldMkLst>
          <pc:docMk/>
          <pc:sldMk cId="0" sldId="265"/>
        </pc:sldMkLst>
        <pc:spChg chg="mod">
          <ac:chgData name="Rotimi Akalusi" userId="8b217dec-f60f-486d-a017-484719bceaaa" providerId="ADAL" clId="{DCB2FF64-EFD3-4480-B127-588A693B2B3D}" dt="2023-11-30T23:46:19.875" v="4" actId="27636"/>
          <ac:spMkLst>
            <pc:docMk/>
            <pc:sldMk cId="0" sldId="265"/>
            <ac:spMk id="154" creationId="{00000000-0000-0000-0000-000000000000}"/>
          </ac:spMkLst>
        </pc:spChg>
      </pc:sldChg>
      <pc:sldChg chg="modSp mod modNotes">
        <pc:chgData name="Rotimi Akalusi" userId="8b217dec-f60f-486d-a017-484719bceaaa" providerId="ADAL" clId="{DCB2FF64-EFD3-4480-B127-588A693B2B3D}" dt="2023-11-30T23:46:19.890" v="5" actId="27636"/>
        <pc:sldMkLst>
          <pc:docMk/>
          <pc:sldMk cId="0" sldId="266"/>
        </pc:sldMkLst>
        <pc:spChg chg="mod">
          <ac:chgData name="Rotimi Akalusi" userId="8b217dec-f60f-486d-a017-484719bceaaa" providerId="ADAL" clId="{DCB2FF64-EFD3-4480-B127-588A693B2B3D}" dt="2023-11-30T23:46:19.890" v="5" actId="27636"/>
          <ac:spMkLst>
            <pc:docMk/>
            <pc:sldMk cId="0" sldId="266"/>
            <ac:spMk id="162" creationId="{00000000-0000-0000-0000-000000000000}"/>
          </ac:spMkLst>
        </pc:spChg>
      </pc:sldChg>
      <pc:sldChg chg="modSp mod modNotes">
        <pc:chgData name="Rotimi Akalusi" userId="8b217dec-f60f-486d-a017-484719bceaaa" providerId="ADAL" clId="{DCB2FF64-EFD3-4480-B127-588A693B2B3D}" dt="2023-11-30T23:46:19.894" v="6" actId="27636"/>
        <pc:sldMkLst>
          <pc:docMk/>
          <pc:sldMk cId="0" sldId="267"/>
        </pc:sldMkLst>
        <pc:spChg chg="mod">
          <ac:chgData name="Rotimi Akalusi" userId="8b217dec-f60f-486d-a017-484719bceaaa" providerId="ADAL" clId="{DCB2FF64-EFD3-4480-B127-588A693B2B3D}" dt="2023-11-30T23:46:19.894" v="6" actId="27636"/>
          <ac:spMkLst>
            <pc:docMk/>
            <pc:sldMk cId="0" sldId="267"/>
            <ac:spMk id="170" creationId="{00000000-0000-0000-0000-000000000000}"/>
          </ac:spMkLst>
        </pc:spChg>
      </pc:sldChg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68"/>
        </pc:sldMkLst>
      </pc:sldChg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69"/>
        </pc:sldMkLst>
      </pc:sldChg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70"/>
        </pc:sldMkLst>
      </pc:sldChg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71"/>
        </pc:sldMkLst>
      </pc:sldChg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72"/>
        </pc:sldMkLst>
      </pc:sldChg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73"/>
        </pc:sldMkLst>
      </pc:sldChg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74"/>
        </pc:sldMkLst>
      </pc:sldChg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75"/>
        </pc:sldMkLst>
      </pc:sldChg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76"/>
        </pc:sldMkLst>
      </pc:sldChg>
      <pc:sldChg chg="modSp mod modNotes">
        <pc:chgData name="Rotimi Akalusi" userId="8b217dec-f60f-486d-a017-484719bceaaa" providerId="ADAL" clId="{DCB2FF64-EFD3-4480-B127-588A693B2B3D}" dt="2023-11-30T23:46:19.916" v="7" actId="27636"/>
        <pc:sldMkLst>
          <pc:docMk/>
          <pc:sldMk cId="0" sldId="277"/>
        </pc:sldMkLst>
        <pc:spChg chg="mod">
          <ac:chgData name="Rotimi Akalusi" userId="8b217dec-f60f-486d-a017-484719bceaaa" providerId="ADAL" clId="{DCB2FF64-EFD3-4480-B127-588A693B2B3D}" dt="2023-11-30T23:46:19.916" v="7" actId="27636"/>
          <ac:spMkLst>
            <pc:docMk/>
            <pc:sldMk cId="0" sldId="277"/>
            <ac:spMk id="231" creationId="{00000000-0000-0000-0000-000000000000}"/>
          </ac:spMkLst>
        </pc:spChg>
      </pc:sldChg>
      <pc:sldChg chg="modNotes">
        <pc:chgData name="Rotimi Akalusi" userId="8b217dec-f60f-486d-a017-484719bceaaa" providerId="ADAL" clId="{DCB2FF64-EFD3-4480-B127-588A693B2B3D}" dt="2023-11-30T23:46:19.732" v="1" actId="2711"/>
        <pc:sldMkLst>
          <pc:docMk/>
          <pc:sldMk cId="0" sldId="278"/>
        </pc:sldMkLst>
      </pc:sldChg>
      <pc:sldChg chg="modSp new mod">
        <pc:chgData name="Rotimi Akalusi" userId="8b217dec-f60f-486d-a017-484719bceaaa" providerId="ADAL" clId="{DCB2FF64-EFD3-4480-B127-588A693B2B3D}" dt="2023-12-01T00:00:08.310" v="57" actId="20577"/>
        <pc:sldMkLst>
          <pc:docMk/>
          <pc:sldMk cId="1315503607" sldId="279"/>
        </pc:sldMkLst>
        <pc:spChg chg="mod">
          <ac:chgData name="Rotimi Akalusi" userId="8b217dec-f60f-486d-a017-484719bceaaa" providerId="ADAL" clId="{DCB2FF64-EFD3-4480-B127-588A693B2B3D}" dt="2023-11-30T23:48:04.483" v="51" actId="20577"/>
          <ac:spMkLst>
            <pc:docMk/>
            <pc:sldMk cId="1315503607" sldId="279"/>
            <ac:spMk id="2" creationId="{0B8A90EE-2564-B165-3113-47B941F9A3F0}"/>
          </ac:spMkLst>
        </pc:spChg>
        <pc:spChg chg="mod">
          <ac:chgData name="Rotimi Akalusi" userId="8b217dec-f60f-486d-a017-484719bceaaa" providerId="ADAL" clId="{DCB2FF64-EFD3-4480-B127-588A693B2B3D}" dt="2023-12-01T00:00:08.310" v="57" actId="20577"/>
          <ac:spMkLst>
            <pc:docMk/>
            <pc:sldMk cId="1315503607" sldId="279"/>
            <ac:spMk id="3" creationId="{14ECA407-D1F6-B7E4-BA4C-5F4A0B43AEAE}"/>
          </ac:spMkLst>
        </pc:spChg>
      </pc:sldChg>
      <pc:sldMasterChg chg="modSp mod modSldLayout">
        <pc:chgData name="Rotimi Akalusi" userId="8b217dec-f60f-486d-a017-484719bceaaa" providerId="ADAL" clId="{DCB2FF64-EFD3-4480-B127-588A693B2B3D}" dt="2023-11-30T23:47:40.351" v="31" actId="2711"/>
        <pc:sldMasterMkLst>
          <pc:docMk/>
          <pc:sldMasterMk cId="0" sldId="2147483659"/>
        </pc:sldMasterMkLst>
        <pc:spChg chg="mod">
          <ac:chgData name="Rotimi Akalusi" userId="8b217dec-f60f-486d-a017-484719bceaaa" providerId="ADAL" clId="{DCB2FF64-EFD3-4480-B127-588A693B2B3D}" dt="2023-11-30T23:47:31.896" v="30" actId="2711"/>
          <ac:spMkLst>
            <pc:docMk/>
            <pc:sldMasterMk cId="0" sldId="2147483659"/>
            <ac:spMk id="6" creationId="{00000000-0000-0000-0000-000000000000}"/>
          </ac:spMkLst>
        </pc:spChg>
        <pc:spChg chg="mod">
          <ac:chgData name="Rotimi Akalusi" userId="8b217dec-f60f-486d-a017-484719bceaaa" providerId="ADAL" clId="{DCB2FF64-EFD3-4480-B127-588A693B2B3D}" dt="2023-11-30T23:47:40.351" v="31" actId="2711"/>
          <ac:spMkLst>
            <pc:docMk/>
            <pc:sldMasterMk cId="0" sldId="2147483659"/>
            <ac:spMk id="7" creationId="{00000000-0000-0000-0000-000000000000}"/>
          </ac:spMkLst>
        </pc:spChg>
        <pc:sldLayoutChg chg="modSp mod">
          <pc:chgData name="Rotimi Akalusi" userId="8b217dec-f60f-486d-a017-484719bceaaa" providerId="ADAL" clId="{DCB2FF64-EFD3-4480-B127-588A693B2B3D}" dt="2023-11-30T23:46:59.943" v="16" actId="2711"/>
          <pc:sldLayoutMkLst>
            <pc:docMk/>
            <pc:sldMasterMk cId="0" sldId="2147483659"/>
            <pc:sldLayoutMk cId="0" sldId="2147483648"/>
          </pc:sldLayoutMkLst>
          <pc:spChg chg="mod">
            <ac:chgData name="Rotimi Akalusi" userId="8b217dec-f60f-486d-a017-484719bceaaa" providerId="ADAL" clId="{DCB2FF64-EFD3-4480-B127-588A693B2B3D}" dt="2023-11-30T23:46:41.335" v="9" actId="2711"/>
            <ac:spMkLst>
              <pc:docMk/>
              <pc:sldMasterMk cId="0" sldId="2147483659"/>
              <pc:sldLayoutMk cId="0" sldId="2147483648"/>
              <ac:spMk id="12" creationId="{00000000-0000-0000-0000-000000000000}"/>
            </ac:spMkLst>
          </pc:spChg>
          <pc:spChg chg="mod">
            <ac:chgData name="Rotimi Akalusi" userId="8b217dec-f60f-486d-a017-484719bceaaa" providerId="ADAL" clId="{DCB2FF64-EFD3-4480-B127-588A693B2B3D}" dt="2023-11-30T23:46:59.943" v="16" actId="2711"/>
            <ac:spMkLst>
              <pc:docMk/>
              <pc:sldMasterMk cId="0" sldId="2147483659"/>
              <pc:sldLayoutMk cId="0" sldId="2147483648"/>
              <ac:spMk id="1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a08de4d52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a08de4d52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a08de4d525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a08de4d525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a08de4d52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a08de4d52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a08de4d525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a08de4d525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a0bd5b949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a0bd5b949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a0dc928cc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a0dc928cc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a0bd5b949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a0bd5b949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a0bd5b949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a0bd5b949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a0bd5b949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a0bd5b949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a0bd5b949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a0bd5b949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a07e40dbf4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a07e40dbf4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a0bd5b949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a0bd5b949c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a0bd5b949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a0bd5b949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a0dc928cc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a0dc928cc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a0dc928cc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a0dc928cc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a08de4d52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a08de4d52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a07e40dbf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a07e40dbf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a07e40dbf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a07e40dbf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a07e40dbf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a07e40dbf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a07e40dbf4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a07e40dbf4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a08de4d52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a08de4d52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a08de4d52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a08de4d52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rike.com/frontend/ganttchart/index.html?snapshotId=HqVVRVBzCpPOTP7RjNWaZezwvde2LcLb%7CIE2DSNZVHA2DELSTGIYA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822950" y="-1"/>
            <a:ext cx="7598658" cy="5143500"/>
          </a:xfrm>
          <a:prstGeom prst="rect">
            <a:avLst/>
          </a:prstGeom>
          <a:noFill/>
          <a:ln>
            <a:noFill/>
          </a:ln>
          <a:effectLst>
            <a:reflection stA="19000" endPos="30000" dist="38100" dir="5400000" fadeDir="5400012" sy="-100000" algn="bl" rotWithShape="0"/>
          </a:effectLst>
        </p:spPr>
      </p:pic>
      <p:sp>
        <p:nvSpPr>
          <p:cNvPr id="63" name="Google Shape;63;p13"/>
          <p:cNvSpPr txBox="1">
            <a:spLocks noGrp="1"/>
          </p:cNvSpPr>
          <p:nvPr>
            <p:ph type="ctrTitle"/>
          </p:nvPr>
        </p:nvSpPr>
        <p:spPr>
          <a:xfrm>
            <a:off x="2784150" y="2192100"/>
            <a:ext cx="3575700" cy="7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Everlasting Circle </a:t>
            </a:r>
            <a:endParaRPr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1</a:t>
            </a:r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8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First floor plan layout						Preliminary Modeling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Th</a:t>
            </a:r>
            <a:r>
              <a:rPr lang="en" sz="1600">
                <a:latin typeface="Caveat"/>
                <a:ea typeface="Caveat"/>
                <a:cs typeface="Caveat"/>
                <a:sym typeface="Caveat"/>
              </a:rPr>
              <a:t>e client are not in need of such a large community area and have opted for modifications as seen in prototype 3</a:t>
            </a:r>
            <a:endParaRPr sz="16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55" name="Google Shape;155;p22"/>
          <p:cNvPicPr preferRelativeResize="0"/>
          <p:nvPr/>
        </p:nvPicPr>
        <p:blipFill rotWithShape="1">
          <a:blip r:embed="rId3">
            <a:alphaModFix/>
          </a:blip>
          <a:srcRect l="3017" t="9107" r="13857" b="5217"/>
          <a:stretch/>
        </p:blipFill>
        <p:spPr>
          <a:xfrm>
            <a:off x="183175" y="1658625"/>
            <a:ext cx="3993174" cy="2920598"/>
          </a:xfrm>
          <a:prstGeom prst="rect">
            <a:avLst/>
          </a:prstGeom>
          <a:noFill/>
          <a:ln>
            <a:noFill/>
          </a:ln>
          <a:effectLst>
            <a:outerShdw blurRad="185738" dist="133350" dir="858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6" name="Google Shape;156;p22"/>
          <p:cNvPicPr preferRelativeResize="0"/>
          <p:nvPr/>
        </p:nvPicPr>
        <p:blipFill rotWithShape="1">
          <a:blip r:embed="rId4">
            <a:alphaModFix/>
          </a:blip>
          <a:srcRect l="10589" t="12614" r="12617" b="4232"/>
          <a:stretch/>
        </p:blipFill>
        <p:spPr>
          <a:xfrm>
            <a:off x="4498750" y="1658625"/>
            <a:ext cx="3658136" cy="2920600"/>
          </a:xfrm>
          <a:prstGeom prst="rect">
            <a:avLst/>
          </a:prstGeom>
          <a:noFill/>
          <a:ln>
            <a:noFill/>
          </a:ln>
          <a:effectLst>
            <a:outerShdw blurRad="128588" dist="57150" dir="582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2</a:t>
            </a: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8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First second plan layout						Preliminary renderization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The clients were very happy with this design and layout, now onto the modeling</a:t>
            </a:r>
            <a:endParaRPr sz="16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63" name="Google Shape;163;p23"/>
          <p:cNvPicPr preferRelativeResize="0"/>
          <p:nvPr/>
        </p:nvPicPr>
        <p:blipFill rotWithShape="1">
          <a:blip r:embed="rId3">
            <a:alphaModFix/>
          </a:blip>
          <a:srcRect b="1574"/>
          <a:stretch/>
        </p:blipFill>
        <p:spPr>
          <a:xfrm>
            <a:off x="247300" y="1658625"/>
            <a:ext cx="3955623" cy="2920602"/>
          </a:xfrm>
          <a:prstGeom prst="rect">
            <a:avLst/>
          </a:prstGeom>
          <a:noFill/>
          <a:ln>
            <a:noFill/>
          </a:ln>
          <a:effectLst>
            <a:outerShdw blurRad="257175" dist="85725" dir="78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4" name="Google Shape;16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4650" y="1609400"/>
            <a:ext cx="3495176" cy="3019075"/>
          </a:xfrm>
          <a:prstGeom prst="rect">
            <a:avLst/>
          </a:prstGeom>
          <a:noFill/>
          <a:ln>
            <a:noFill/>
          </a:ln>
          <a:effectLst>
            <a:outerShdw blurRad="342900" dist="10477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3 - - Finalization</a:t>
            </a:r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8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Modeling of meeting room					Secondary view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From this point, modeling the remainder of the design as seen in the following slides</a:t>
            </a:r>
            <a:endParaRPr sz="16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71" name="Google Shape;171;p24"/>
          <p:cNvPicPr preferRelativeResize="0"/>
          <p:nvPr/>
        </p:nvPicPr>
        <p:blipFill rotWithShape="1">
          <a:blip r:embed="rId3">
            <a:alphaModFix/>
          </a:blip>
          <a:srcRect l="21820"/>
          <a:stretch/>
        </p:blipFill>
        <p:spPr>
          <a:xfrm>
            <a:off x="412425" y="1612700"/>
            <a:ext cx="3177750" cy="2950225"/>
          </a:xfrm>
          <a:prstGeom prst="rect">
            <a:avLst/>
          </a:prstGeom>
          <a:noFill/>
          <a:ln>
            <a:noFill/>
          </a:ln>
          <a:effectLst>
            <a:outerShdw blurRad="100013" dist="76200" dir="78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2" name="Google Shape;172;p24"/>
          <p:cNvPicPr preferRelativeResize="0"/>
          <p:nvPr/>
        </p:nvPicPr>
        <p:blipFill rotWithShape="1">
          <a:blip r:embed="rId4">
            <a:alphaModFix/>
          </a:blip>
          <a:srcRect l="6172" t="9649" r="11630"/>
          <a:stretch/>
        </p:blipFill>
        <p:spPr>
          <a:xfrm>
            <a:off x="3826100" y="1722356"/>
            <a:ext cx="4572000" cy="2826843"/>
          </a:xfrm>
          <a:prstGeom prst="rect">
            <a:avLst/>
          </a:prstGeom>
          <a:noFill/>
          <a:ln>
            <a:noFill/>
          </a:ln>
          <a:effectLst>
            <a:outerShdw blurRad="171450" dist="209550" dir="858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design</a:t>
            </a:r>
            <a:endParaRPr/>
          </a:p>
        </p:txBody>
      </p:sp>
      <p:pic>
        <p:nvPicPr>
          <p:cNvPr id="178" name="Google Shape;17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0400" y="980275"/>
            <a:ext cx="6591900" cy="38748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  <a:effectLst>
            <a:outerShdw blurRad="142875" dist="95250" dir="828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Board Meeting Room</a:t>
            </a:r>
            <a:endParaRPr/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5963" y="831300"/>
            <a:ext cx="7006200" cy="39411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  <a:effectLst>
            <a:outerShdw blurRad="114300" dist="104775" dir="846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51732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Aerial View of The Board Room</a:t>
            </a:r>
            <a:endParaRPr/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5686" y="831300"/>
            <a:ext cx="7508314" cy="422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Meeting Room</a:t>
            </a:r>
            <a:endParaRPr/>
          </a:p>
        </p:txBody>
      </p:sp>
      <p:pic>
        <p:nvPicPr>
          <p:cNvPr id="196" name="Google Shape;19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0175" y="1147225"/>
            <a:ext cx="6562622" cy="3691475"/>
          </a:xfrm>
          <a:prstGeom prst="rect">
            <a:avLst/>
          </a:prstGeom>
          <a:noFill/>
          <a:ln>
            <a:noFill/>
          </a:ln>
          <a:effectLst>
            <a:outerShdw blurRad="185738" dist="85725" dir="648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 View</a:t>
            </a:r>
            <a:endParaRPr/>
          </a:p>
        </p:txBody>
      </p: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500" y="627200"/>
            <a:ext cx="6704100" cy="4259100"/>
          </a:xfrm>
          <a:prstGeom prst="snip1Rect">
            <a:avLst>
              <a:gd name="adj" fmla="val 16667"/>
            </a:avLst>
          </a:prstGeom>
          <a:noFill/>
          <a:ln>
            <a:noFill/>
          </a:ln>
          <a:effectLst>
            <a:outerShdw blurRad="200025" dist="76200" dir="2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22611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Outside View</a:t>
            </a:r>
            <a:endParaRPr/>
          </a:p>
        </p:txBody>
      </p:sp>
      <p:pic>
        <p:nvPicPr>
          <p:cNvPr id="208" name="Google Shape;2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551" y="693575"/>
            <a:ext cx="6847801" cy="4198149"/>
          </a:xfrm>
          <a:prstGeom prst="rect">
            <a:avLst/>
          </a:prstGeom>
          <a:noFill/>
          <a:ln>
            <a:noFill/>
          </a:ln>
          <a:effectLst>
            <a:outerShdw blurRad="242888" dist="104775" dir="87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Kitchen &amp; Garden Centre/Green Room</a:t>
            </a:r>
            <a:endParaRPr/>
          </a:p>
        </p:txBody>
      </p:sp>
      <p:pic>
        <p:nvPicPr>
          <p:cNvPr id="214" name="Google Shape;2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8431" y="1147225"/>
            <a:ext cx="6663869" cy="374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body" idx="2"/>
          </p:nvPr>
        </p:nvSpPr>
        <p:spPr>
          <a:xfrm>
            <a:off x="4741675" y="81045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Jonathan Augustine Soliman, Rowan Kovacs, Ben Olaveson, Rotimi Akalusi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Group A04-13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GNG 1103 – Engineering Design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Professor Muslim Majeed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r="-1595"/>
          <a:stretch/>
        </p:blipFill>
        <p:spPr>
          <a:xfrm>
            <a:off x="23525" y="741900"/>
            <a:ext cx="4507800" cy="38322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  <a:effectLst>
            <a:outerShdw blurRad="57150" dist="76200" dir="7680000" algn="bl" rotWithShape="0">
              <a:srgbClr val="000000">
                <a:alpha val="46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55698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Layout, Including Cubicles</a:t>
            </a:r>
            <a:endParaRPr/>
          </a:p>
        </p:txBody>
      </p:sp>
      <p:pic>
        <p:nvPicPr>
          <p:cNvPr id="220" name="Google Shape;2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750" y="732525"/>
            <a:ext cx="7347326" cy="413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23628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Lounge Area</a:t>
            </a:r>
            <a:endParaRPr/>
          </a:p>
        </p:txBody>
      </p:sp>
      <p:pic>
        <p:nvPicPr>
          <p:cNvPr id="226" name="Google Shape;2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600" y="1229825"/>
            <a:ext cx="6416100" cy="3608700"/>
          </a:xfrm>
          <a:prstGeom prst="snip1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60852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 View of The Lobby/Lounge Area</a:t>
            </a:r>
            <a:endParaRPr/>
          </a:p>
        </p:txBody>
      </p:sp>
      <p:pic>
        <p:nvPicPr>
          <p:cNvPr id="232" name="Google Shape;2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0000" y="1085975"/>
            <a:ext cx="7079549" cy="398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>
            <a:spLocks noGrp="1"/>
          </p:cNvSpPr>
          <p:nvPr>
            <p:ph type="title"/>
          </p:nvPr>
        </p:nvSpPr>
        <p:spPr>
          <a:xfrm>
            <a:off x="0" y="0"/>
            <a:ext cx="20064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Washroom</a:t>
            </a:r>
            <a:endParaRPr/>
          </a:p>
        </p:txBody>
      </p:sp>
      <p:pic>
        <p:nvPicPr>
          <p:cNvPr id="238" name="Google Shape;2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6275" y="746600"/>
            <a:ext cx="7677725" cy="431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A90EE-2564-B165-3113-47B941F9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Wrike Snapshot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CA407-D1F6-B7E4-BA4C-5F4A0B43A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Our Wrike Snapshot after completion of this Deliverable is available through this link:</a:t>
            </a:r>
          </a:p>
          <a:p>
            <a:r>
              <a:rPr lang="en-CA">
                <a:hlinkClick r:id="rId2"/>
              </a:rPr>
              <a:t>https://www.wrike.com/frontend/ganttchart/index.html?snapshotId=HqVVRVBzCpPOTP7RjNWaZezwvde2LcLb%7CIE2DSNZVHA2DELSTGIYA</a:t>
            </a:r>
            <a:endParaRPr lang="en-CA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503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ctrTitle"/>
          </p:nvPr>
        </p:nvSpPr>
        <p:spPr>
          <a:xfrm>
            <a:off x="2808900" y="998300"/>
            <a:ext cx="3657000" cy="22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990"/>
              <a:buNone/>
            </a:pPr>
            <a:r>
              <a:rPr lang="en" sz="1590">
                <a:latin typeface="Caveat"/>
                <a:ea typeface="Caveat"/>
                <a:cs typeface="Caveat"/>
                <a:sym typeface="Caveat"/>
              </a:rPr>
              <a:t>A need exists for the Algonquins of Pikwakanagan Neyagada Wabandangaki </a:t>
            </a:r>
            <a:r>
              <a:rPr lang="en" sz="1590" i="1">
                <a:latin typeface="Caveat"/>
                <a:ea typeface="Caveat"/>
                <a:cs typeface="Caveat"/>
                <a:sym typeface="Caveat"/>
              </a:rPr>
              <a:t>Guardian Program</a:t>
            </a:r>
            <a:r>
              <a:rPr lang="en" sz="1590">
                <a:latin typeface="Caveat"/>
                <a:ea typeface="Caveat"/>
                <a:cs typeface="Caveat"/>
                <a:sym typeface="Caveat"/>
              </a:rPr>
              <a:t> to acquire a building for laboratory work and processing, and community events and involvement, which would reflect the values of their community and will act as a multifunctional space for the work done by the </a:t>
            </a:r>
            <a:r>
              <a:rPr lang="en" sz="1590" i="1">
                <a:latin typeface="Caveat"/>
                <a:ea typeface="Caveat"/>
                <a:cs typeface="Caveat"/>
                <a:sym typeface="Caveat"/>
              </a:rPr>
              <a:t>Guardian Program</a:t>
            </a:r>
            <a:r>
              <a:rPr lang="en" sz="1590">
                <a:latin typeface="Caveat"/>
                <a:ea typeface="Caveat"/>
                <a:cs typeface="Caveat"/>
                <a:sym typeface="Caveat"/>
              </a:rPr>
              <a:t>.</a:t>
            </a:r>
            <a:endParaRPr sz="438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3044700" y="31927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‘The perfect testing and lab facility’</a:t>
            </a: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Roboto Serif"/>
                <a:ea typeface="Roboto Serif"/>
                <a:cs typeface="Roboto Serif"/>
                <a:sym typeface="Roboto Serif"/>
              </a:rPr>
              <a:t>The concept we devised capitalizes on the idea of integrating elements of nature into various communal work areas. This trend has seen a boom in recent years as it promotes a healthier, more creative workplace. </a:t>
            </a:r>
            <a:endParaRPr>
              <a:latin typeface="Roboto Serif"/>
              <a:ea typeface="Roboto Serif"/>
              <a:cs typeface="Roboto Serif"/>
              <a:sym typeface="Roboto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Inspiration</a:t>
            </a: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‘Where the idea came from, its cultural significance and reason for choosing’</a:t>
            </a: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Serif"/>
                <a:ea typeface="Roboto Serif"/>
                <a:cs typeface="Roboto Serif"/>
                <a:sym typeface="Roboto Serif"/>
              </a:rPr>
              <a:t>Our Design’s idea was inspired by the Medicine Wheel.</a:t>
            </a:r>
            <a:endParaRPr>
              <a:latin typeface="Roboto Serif"/>
              <a:ea typeface="Roboto Serif"/>
              <a:cs typeface="Roboto Serif"/>
              <a:sym typeface="Roboto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●</a:t>
            </a:r>
            <a:r>
              <a:rPr lang="en" sz="15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A Circle represents no Start or End</a:t>
            </a:r>
            <a:endParaRPr sz="15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●</a:t>
            </a:r>
            <a:r>
              <a:rPr lang="en" sz="15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Represents Good Health</a:t>
            </a:r>
            <a:endParaRPr sz="15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●</a:t>
            </a:r>
            <a:r>
              <a:rPr lang="en" sz="15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Symbolizes Longevity</a:t>
            </a:r>
            <a:endParaRPr sz="15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●</a:t>
            </a:r>
            <a:r>
              <a:rPr lang="en" sz="15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Represents Perfection</a:t>
            </a:r>
            <a:endParaRPr sz="15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●</a:t>
            </a:r>
            <a:r>
              <a:rPr lang="en" sz="15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Represents natural phenomena (The Sun, Eyes, etc.)</a:t>
            </a:r>
            <a:endParaRPr sz="15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●</a:t>
            </a:r>
            <a:r>
              <a:rPr lang="en" sz="15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rPr>
              <a:t>An appropriate reflection of Indigenous Culture</a:t>
            </a:r>
            <a:endParaRPr sz="15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latin typeface="Roboto Serif"/>
              <a:ea typeface="Roboto Serif"/>
              <a:cs typeface="Roboto Serif"/>
              <a:sym typeface="Roboto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Economics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‘Estimated pricing of materials, land value, and service access’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Serif"/>
                <a:ea typeface="Roboto Serif"/>
                <a:cs typeface="Roboto Serif"/>
                <a:sym typeface="Roboto Serif"/>
              </a:rPr>
              <a:t>We developed Price Estimates of implementing the design that we have come up with. This value is based on about </a:t>
            </a:r>
            <a:r>
              <a:rPr lang="en">
                <a:solidFill>
                  <a:srgbClr val="FFFFFF"/>
                </a:solidFill>
              </a:rPr>
              <a:t>11310 </a:t>
            </a:r>
            <a:r>
              <a:rPr lang="en">
                <a:latin typeface="Roboto Serif"/>
                <a:ea typeface="Roboto Serif"/>
                <a:cs typeface="Roboto Serif"/>
                <a:sym typeface="Roboto Serif"/>
              </a:rPr>
              <a:t>square feet of the building, its interior elements and layout, and the land that it will occupy: $2,262,000</a:t>
            </a:r>
            <a:endParaRPr>
              <a:latin typeface="Roboto Serif"/>
              <a:ea typeface="Roboto Serif"/>
              <a:cs typeface="Roboto Serif"/>
              <a:sym typeface="Roboto Serif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Roboto Serif"/>
                <a:ea typeface="Roboto Serif"/>
                <a:cs typeface="Roboto Serif"/>
                <a:sym typeface="Roboto Serif"/>
              </a:rPr>
              <a:t>From RS Means</a:t>
            </a:r>
            <a:endParaRPr>
              <a:latin typeface="Roboto Serif"/>
              <a:ea typeface="Roboto Serif"/>
              <a:cs typeface="Roboto Serif"/>
              <a:sym typeface="Roboto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Considerations</a:t>
            </a:r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‘Health and safety, environmental and community considerations’</a:t>
            </a:r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Roboto Serif"/>
                <a:ea typeface="Roboto Serif"/>
                <a:cs typeface="Roboto Serif"/>
                <a:sym typeface="Roboto Serif"/>
              </a:rPr>
              <a:t>Various considerations pertaining to the sustainability and longevity of this laboratory were put into place. The vision for the building was for it to become a focal point in the region, encouraging community involvement </a:t>
            </a:r>
            <a:endParaRPr>
              <a:latin typeface="Roboto Serif"/>
              <a:ea typeface="Roboto Serif"/>
              <a:cs typeface="Roboto Serif"/>
              <a:sym typeface="Roboto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came to be</a:t>
            </a:r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‘A timeline with each model corresponding to a deliverable’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20"/>
          <p:cNvGrpSpPr/>
          <p:nvPr/>
        </p:nvGrpSpPr>
        <p:grpSpPr>
          <a:xfrm>
            <a:off x="4727540" y="336025"/>
            <a:ext cx="3500119" cy="1026956"/>
            <a:chOff x="2894104" y="946003"/>
            <a:chExt cx="3955384" cy="1193580"/>
          </a:xfrm>
        </p:grpSpPr>
        <p:grpSp>
          <p:nvGrpSpPr>
            <p:cNvPr id="111" name="Google Shape;111;p20"/>
            <p:cNvGrpSpPr/>
            <p:nvPr/>
          </p:nvGrpSpPr>
          <p:grpSpPr>
            <a:xfrm>
              <a:off x="4732925" y="1140987"/>
              <a:ext cx="529800" cy="998596"/>
              <a:chOff x="4318975" y="1083450"/>
              <a:chExt cx="529800" cy="591305"/>
            </a:xfrm>
          </p:grpSpPr>
          <p:sp>
            <p:nvSpPr>
              <p:cNvPr id="112" name="Google Shape;112;p20"/>
              <p:cNvSpPr/>
              <p:nvPr/>
            </p:nvSpPr>
            <p:spPr>
              <a:xfrm>
                <a:off x="4517129" y="1083455"/>
                <a:ext cx="133500" cy="5913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3" name="Google Shape;113;p20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14" name="Google Shape;114;p20"/>
            <p:cNvSpPr txBox="1"/>
            <p:nvPr/>
          </p:nvSpPr>
          <p:spPr>
            <a:xfrm>
              <a:off x="5343488" y="946003"/>
              <a:ext cx="15060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 Serif"/>
                  <a:ea typeface="Roboto Serif"/>
                  <a:cs typeface="Roboto Serif"/>
                  <a:sym typeface="Roboto Serif"/>
                </a:rPr>
                <a:t>Sketch 1</a:t>
              </a:r>
              <a:endParaRPr sz="1100" b="1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sp>
          <p:nvSpPr>
            <p:cNvPr id="115" name="Google Shape;115;p20"/>
            <p:cNvSpPr txBox="1"/>
            <p:nvPr/>
          </p:nvSpPr>
          <p:spPr>
            <a:xfrm>
              <a:off x="2894104" y="973693"/>
              <a:ext cx="18417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Roboto Serif"/>
                  <a:ea typeface="Roboto Serif"/>
                  <a:cs typeface="Roboto Serif"/>
                  <a:sym typeface="Roboto Serif"/>
                </a:rPr>
                <a:t>Deliverable D</a:t>
              </a:r>
              <a:endParaRPr sz="9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</p:grpSp>
      <p:grpSp>
        <p:nvGrpSpPr>
          <p:cNvPr id="116" name="Google Shape;116;p20"/>
          <p:cNvGrpSpPr/>
          <p:nvPr/>
        </p:nvGrpSpPr>
        <p:grpSpPr>
          <a:xfrm>
            <a:off x="5229724" y="1197175"/>
            <a:ext cx="2997936" cy="1026879"/>
            <a:chOff x="3461608" y="946000"/>
            <a:chExt cx="3387881" cy="1193490"/>
          </a:xfrm>
        </p:grpSpPr>
        <p:grpSp>
          <p:nvGrpSpPr>
            <p:cNvPr id="117" name="Google Shape;117;p20"/>
            <p:cNvGrpSpPr/>
            <p:nvPr/>
          </p:nvGrpSpPr>
          <p:grpSpPr>
            <a:xfrm>
              <a:off x="4732925" y="1140987"/>
              <a:ext cx="529800" cy="998503"/>
              <a:chOff x="4318975" y="1083450"/>
              <a:chExt cx="529800" cy="591250"/>
            </a:xfrm>
          </p:grpSpPr>
          <p:sp>
            <p:nvSpPr>
              <p:cNvPr id="118" name="Google Shape;118;p20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9" name="Google Shape;119;p20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20" name="Google Shape;120;p20"/>
            <p:cNvSpPr txBox="1"/>
            <p:nvPr/>
          </p:nvSpPr>
          <p:spPr>
            <a:xfrm>
              <a:off x="5343489" y="946000"/>
              <a:ext cx="15060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 Serif"/>
                  <a:ea typeface="Roboto Serif"/>
                  <a:cs typeface="Roboto Serif"/>
                  <a:sym typeface="Roboto Serif"/>
                </a:rPr>
                <a:t>Prototype 1</a:t>
              </a:r>
              <a:endParaRPr sz="1100" b="1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sp>
          <p:nvSpPr>
            <p:cNvPr id="121" name="Google Shape;121;p20"/>
            <p:cNvSpPr txBox="1"/>
            <p:nvPr/>
          </p:nvSpPr>
          <p:spPr>
            <a:xfrm>
              <a:off x="3461608" y="973691"/>
              <a:ext cx="12741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Roboto Serif"/>
                  <a:ea typeface="Roboto Serif"/>
                  <a:cs typeface="Roboto Serif"/>
                  <a:sym typeface="Roboto Serif"/>
                </a:rPr>
                <a:t>Deliverable F</a:t>
              </a:r>
              <a:endParaRPr sz="900">
                <a:solidFill>
                  <a:srgbClr val="FFFFFF"/>
                </a:solidFill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</p:grpSp>
      <p:grpSp>
        <p:nvGrpSpPr>
          <p:cNvPr id="122" name="Google Shape;122;p20"/>
          <p:cNvGrpSpPr/>
          <p:nvPr/>
        </p:nvGrpSpPr>
        <p:grpSpPr>
          <a:xfrm>
            <a:off x="4727540" y="2918150"/>
            <a:ext cx="3500124" cy="1029494"/>
            <a:chOff x="2894104" y="945994"/>
            <a:chExt cx="3955389" cy="1196529"/>
          </a:xfrm>
        </p:grpSpPr>
        <p:grpSp>
          <p:nvGrpSpPr>
            <p:cNvPr id="123" name="Google Shape;123;p20"/>
            <p:cNvGrpSpPr/>
            <p:nvPr/>
          </p:nvGrpSpPr>
          <p:grpSpPr>
            <a:xfrm>
              <a:off x="4732925" y="1142460"/>
              <a:ext cx="529800" cy="1000063"/>
              <a:chOff x="4318975" y="1084322"/>
              <a:chExt cx="529800" cy="592174"/>
            </a:xfrm>
          </p:grpSpPr>
          <p:sp>
            <p:nvSpPr>
              <p:cNvPr id="124" name="Google Shape;124;p20"/>
              <p:cNvSpPr/>
              <p:nvPr/>
            </p:nvSpPr>
            <p:spPr>
              <a:xfrm>
                <a:off x="4517129" y="1086096"/>
                <a:ext cx="133500" cy="5904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5" name="Google Shape;125;p20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26" name="Google Shape;126;p20"/>
            <p:cNvSpPr txBox="1"/>
            <p:nvPr/>
          </p:nvSpPr>
          <p:spPr>
            <a:xfrm>
              <a:off x="5343494" y="945994"/>
              <a:ext cx="15060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EFEFEF"/>
                  </a:solidFill>
                  <a:latin typeface="Roboto Serif"/>
                  <a:ea typeface="Roboto Serif"/>
                  <a:cs typeface="Roboto Serif"/>
                  <a:sym typeface="Roboto Serif"/>
                </a:rPr>
                <a:t>Prototype 3</a:t>
              </a:r>
              <a:endParaRPr sz="1100" b="1">
                <a:solidFill>
                  <a:srgbClr val="EFEFEF"/>
                </a:solidFill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sp>
          <p:nvSpPr>
            <p:cNvPr id="127" name="Google Shape;127;p20"/>
            <p:cNvSpPr txBox="1"/>
            <p:nvPr/>
          </p:nvSpPr>
          <p:spPr>
            <a:xfrm>
              <a:off x="2894104" y="973685"/>
              <a:ext cx="18417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EFEFEF"/>
                  </a:solidFill>
                  <a:latin typeface="Roboto Serif"/>
                  <a:ea typeface="Roboto Serif"/>
                  <a:cs typeface="Roboto Serif"/>
                  <a:sym typeface="Roboto Serif"/>
                </a:rPr>
                <a:t>Deliverable H</a:t>
              </a:r>
              <a:endParaRPr sz="900">
                <a:solidFill>
                  <a:srgbClr val="EFEFEF"/>
                </a:solidFill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</p:grpSp>
      <p:grpSp>
        <p:nvGrpSpPr>
          <p:cNvPr id="128" name="Google Shape;128;p20"/>
          <p:cNvGrpSpPr/>
          <p:nvPr/>
        </p:nvGrpSpPr>
        <p:grpSpPr>
          <a:xfrm>
            <a:off x="4671740" y="2057050"/>
            <a:ext cx="3555924" cy="1026866"/>
            <a:chOff x="2831046" y="946015"/>
            <a:chExt cx="4018448" cy="1193475"/>
          </a:xfrm>
        </p:grpSpPr>
        <p:grpSp>
          <p:nvGrpSpPr>
            <p:cNvPr id="129" name="Google Shape;129;p20"/>
            <p:cNvGrpSpPr/>
            <p:nvPr/>
          </p:nvGrpSpPr>
          <p:grpSpPr>
            <a:xfrm>
              <a:off x="4732925" y="1142460"/>
              <a:ext cx="529800" cy="997030"/>
              <a:chOff x="4318975" y="1084322"/>
              <a:chExt cx="529800" cy="590378"/>
            </a:xfrm>
          </p:grpSpPr>
          <p:sp>
            <p:nvSpPr>
              <p:cNvPr id="130" name="Google Shape;130;p20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31" name="Google Shape;131;p20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32" name="Google Shape;132;p20"/>
            <p:cNvSpPr txBox="1"/>
            <p:nvPr/>
          </p:nvSpPr>
          <p:spPr>
            <a:xfrm>
              <a:off x="5343494" y="946015"/>
              <a:ext cx="15060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EFEFEF"/>
                  </a:solidFill>
                  <a:latin typeface="Roboto Serif"/>
                  <a:ea typeface="Roboto Serif"/>
                  <a:cs typeface="Roboto Serif"/>
                  <a:sym typeface="Roboto Serif"/>
                </a:rPr>
                <a:t>Prototype 2</a:t>
              </a:r>
              <a:endParaRPr sz="1100" b="1">
                <a:solidFill>
                  <a:srgbClr val="EFEFEF"/>
                </a:solidFill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sp>
          <p:nvSpPr>
            <p:cNvPr id="133" name="Google Shape;133;p20"/>
            <p:cNvSpPr txBox="1"/>
            <p:nvPr/>
          </p:nvSpPr>
          <p:spPr>
            <a:xfrm>
              <a:off x="2831046" y="973706"/>
              <a:ext cx="19047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EFEFEF"/>
                  </a:solidFill>
                  <a:latin typeface="Roboto Serif"/>
                  <a:ea typeface="Roboto Serif"/>
                  <a:cs typeface="Roboto Serif"/>
                  <a:sym typeface="Roboto Serif"/>
                </a:rPr>
                <a:t>Deliverable G</a:t>
              </a:r>
              <a:endParaRPr sz="900">
                <a:solidFill>
                  <a:srgbClr val="EFEFEF"/>
                </a:solidFill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</p:grpSp>
      <p:grpSp>
        <p:nvGrpSpPr>
          <p:cNvPr id="134" name="Google Shape;134;p20"/>
          <p:cNvGrpSpPr/>
          <p:nvPr/>
        </p:nvGrpSpPr>
        <p:grpSpPr>
          <a:xfrm>
            <a:off x="4783341" y="3777975"/>
            <a:ext cx="3444318" cy="1029493"/>
            <a:chOff x="2957163" y="945995"/>
            <a:chExt cx="3892325" cy="1196529"/>
          </a:xfrm>
        </p:grpSpPr>
        <p:grpSp>
          <p:nvGrpSpPr>
            <p:cNvPr id="135" name="Google Shape;135;p20"/>
            <p:cNvGrpSpPr/>
            <p:nvPr/>
          </p:nvGrpSpPr>
          <p:grpSpPr>
            <a:xfrm>
              <a:off x="4732925" y="1142460"/>
              <a:ext cx="529800" cy="1000063"/>
              <a:chOff x="4318975" y="1084322"/>
              <a:chExt cx="529800" cy="592174"/>
            </a:xfrm>
          </p:grpSpPr>
          <p:sp>
            <p:nvSpPr>
              <p:cNvPr id="136" name="Google Shape;136;p20"/>
              <p:cNvSpPr/>
              <p:nvPr/>
            </p:nvSpPr>
            <p:spPr>
              <a:xfrm>
                <a:off x="4517129" y="1086096"/>
                <a:ext cx="133500" cy="59040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37" name="Google Shape;137;p20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38" name="Google Shape;138;p20"/>
            <p:cNvSpPr txBox="1"/>
            <p:nvPr/>
          </p:nvSpPr>
          <p:spPr>
            <a:xfrm>
              <a:off x="5343488" y="945995"/>
              <a:ext cx="15060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D9D9D9"/>
                  </a:solidFill>
                  <a:latin typeface="Roboto Serif"/>
                  <a:ea typeface="Roboto Serif"/>
                  <a:cs typeface="Roboto Serif"/>
                  <a:sym typeface="Roboto Serif"/>
                </a:rPr>
                <a:t>Final Design</a:t>
              </a:r>
              <a:endParaRPr sz="1100" b="1">
                <a:solidFill>
                  <a:srgbClr val="D9D9D9"/>
                </a:solidFill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sp>
          <p:nvSpPr>
            <p:cNvPr id="139" name="Google Shape;139;p20"/>
            <p:cNvSpPr txBox="1"/>
            <p:nvPr/>
          </p:nvSpPr>
          <p:spPr>
            <a:xfrm>
              <a:off x="2957163" y="973685"/>
              <a:ext cx="17787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D9D9D9"/>
                  </a:solidFill>
                  <a:latin typeface="Roboto Serif"/>
                  <a:ea typeface="Roboto Serif"/>
                  <a:cs typeface="Roboto Serif"/>
                  <a:sym typeface="Roboto Serif"/>
                </a:rPr>
                <a:t>Deliverable I</a:t>
              </a:r>
              <a:endParaRPr sz="900">
                <a:solidFill>
                  <a:srgbClr val="D9D9D9"/>
                </a:solidFill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</p:grpSp>
      <p:sp>
        <p:nvSpPr>
          <p:cNvPr id="140" name="Google Shape;140;p20"/>
          <p:cNvSpPr txBox="1"/>
          <p:nvPr/>
        </p:nvSpPr>
        <p:spPr>
          <a:xfrm>
            <a:off x="4783352" y="512250"/>
            <a:ext cx="17262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Preliminary sketches</a:t>
            </a:r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8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Our initial sketch							Apple park Cupertino 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Unfortunately, this is only a sketch, merily an idea…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47" name="Google Shape;147;p21"/>
          <p:cNvPicPr preferRelativeResize="0"/>
          <p:nvPr/>
        </p:nvPicPr>
        <p:blipFill rotWithShape="1">
          <a:blip r:embed="rId3">
            <a:alphaModFix/>
          </a:blip>
          <a:srcRect t="7558" b="4652"/>
          <a:stretch/>
        </p:blipFill>
        <p:spPr>
          <a:xfrm>
            <a:off x="311700" y="1622125"/>
            <a:ext cx="2599724" cy="2957100"/>
          </a:xfrm>
          <a:prstGeom prst="rect">
            <a:avLst/>
          </a:prstGeom>
          <a:noFill/>
          <a:ln>
            <a:noFill/>
          </a:ln>
          <a:effectLst>
            <a:outerShdw blurRad="100013" dist="76200" dir="77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8" name="Google Shape;14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4250" y="1658625"/>
            <a:ext cx="4378824" cy="2920600"/>
          </a:xfrm>
          <a:prstGeom prst="rect">
            <a:avLst/>
          </a:prstGeom>
          <a:noFill/>
          <a:ln>
            <a:noFill/>
          </a:ln>
          <a:effectLst>
            <a:outerShdw blurRad="157163" dist="571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533</Words>
  <Application>Microsoft Office PowerPoint</Application>
  <PresentationFormat>On-screen Show (16:9)</PresentationFormat>
  <Paragraphs>88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Times New Roman</vt:lpstr>
      <vt:lpstr>Open Sans</vt:lpstr>
      <vt:lpstr>Economica</vt:lpstr>
      <vt:lpstr>Caveat</vt:lpstr>
      <vt:lpstr>Roboto Serif</vt:lpstr>
      <vt:lpstr>Arial</vt:lpstr>
      <vt:lpstr>Luxe</vt:lpstr>
      <vt:lpstr>Everlasting Circle </vt:lpstr>
      <vt:lpstr>PowerPoint Presentation</vt:lpstr>
      <vt:lpstr>A need exists for the Algonquins of Pikwakanagan Neyagada Wabandangaki Guardian Program to acquire a building for laboratory work and processing, and community events and involvement, which would reflect the values of their community and will act as a multifunctional space for the work done by the Guardian Program.</vt:lpstr>
      <vt:lpstr>Concept</vt:lpstr>
      <vt:lpstr>Inspiration</vt:lpstr>
      <vt:lpstr>Economics</vt:lpstr>
      <vt:lpstr>Considerations</vt:lpstr>
      <vt:lpstr>How it came to be</vt:lpstr>
      <vt:lpstr>Preliminary sketches</vt:lpstr>
      <vt:lpstr>Prototype 1</vt:lpstr>
      <vt:lpstr>Prototype 2</vt:lpstr>
      <vt:lpstr>Prototype 3 - - Finalization</vt:lpstr>
      <vt:lpstr>Final design</vt:lpstr>
      <vt:lpstr>Board Meeting Room</vt:lpstr>
      <vt:lpstr>Aerial View of The Board Room</vt:lpstr>
      <vt:lpstr>Meeting Room</vt:lpstr>
      <vt:lpstr>Top View</vt:lpstr>
      <vt:lpstr>Outside View</vt:lpstr>
      <vt:lpstr>Kitchen &amp; Garden Centre/Green Room</vt:lpstr>
      <vt:lpstr>Overall Layout, Including Cubicles</vt:lpstr>
      <vt:lpstr>Lounge Area</vt:lpstr>
      <vt:lpstr>Top View of The Lobby/Lounge Area</vt:lpstr>
      <vt:lpstr>Washroom</vt:lpstr>
      <vt:lpstr>Wrike Snapshot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Everlasting Circle </dc:title>
  <cp:lastModifiedBy>Rotimi Akalusi</cp:lastModifiedBy>
  <cp:revision>1</cp:revision>
  <dcterms:modified xsi:type="dcterms:W3CDTF">2023-12-01T00:00:13Z</dcterms:modified>
</cp:coreProperties>
</file>