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19208D-327F-4DFD-A990-16B630DD9F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University of Ottawa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2FCFA6-E897-4A27-AA16-F9639B3DB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3F92-887A-4DD3-9AEE-8F2F104D17C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548DF-15C2-4314-AB8C-B8E8FE50DC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43B7F5-F980-4750-8CA9-8AD85A6E9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D5B9-0E32-4A84-96B6-08272DA41D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54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University of Ottawa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3D70-F9BE-43D4-BC28-7BDA1B046CE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CA0CF-CC89-409F-A7E3-6E98C3E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75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7AA79-1C5B-4644-ADE4-7898B0CDE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A1C065-034B-4E1E-971E-84C6B42D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9DA17A-AC55-4A07-ABF2-198362E4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F5FA-9F04-4867-AD1C-C928C3267DD4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5EE181-32FF-4045-8964-0280792C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DDC63-17AE-4D28-90B6-907DBE24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2FDEF-441D-4B9D-B6FA-8F1342EB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958F83-A457-408B-95BB-257376382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673CF-9DC2-48EE-B09E-8FCB57AB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8FE2-AB99-4D15-B718-F58C32BA9DC1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1B680-D261-4B67-B7F0-AEC86EE7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F7602-E816-4087-9145-1526ACE1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8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493761-C053-4B64-BA96-957C2D60D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41AA43-1885-49D6-BB29-D2B9C5929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40FEB-CA55-496C-A25F-075D6F5D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FDBE-719C-4255-AF51-7FE508DF8DFC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9CBF93-6E28-4F3E-9995-A7EFDA4D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96587-12A6-40CB-AEB6-D530BD25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83B95-21E8-4AFC-AC27-4838B3F5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27461-7E84-47FA-B090-18A1F9661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0F0AA-6CF0-409E-B9D9-91FE0C32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1B3F-FB65-4DF6-BF34-470E7A92C2BB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518303-B13E-4D53-8551-0769586C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40FDD6-31B8-41BF-8752-AB00680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59162-EFEE-46A7-877F-3F770B25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443CB0-73F2-4BD1-99DF-095158A6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0EF30-6AF0-498F-8909-48BCF359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9E30-DF3C-4E24-9B86-656E56800D69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F0E2DF-8AD8-43D4-B872-BE3E8B75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8AABAE-348A-4663-98C6-99BC3434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17DEE-6EF7-40F3-88F1-E6F15F5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8F7F4-084A-4902-A330-38EAF76DA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01F77B-3D78-40E8-B4F9-AB3D6B48B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E62D0A-BB28-4EE0-B19B-E203BC2E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C6A6-8452-4839-A107-3057B58CF738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38691B-CA19-4658-8506-2CF28CE4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F3D767-57E8-4465-A6AB-6978E505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FAB97-1D85-4E5D-AD6A-E6A70549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423C4-1AB9-4987-8274-7B972A6BA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CDF335-615F-4F41-8044-6F064E805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1B8249-6FC9-4E5E-9DE0-4E20559AB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88C0BB-948F-4115-8CD2-BA78C5F32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FA83CC-2F2E-438E-AE65-872831AC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A7C3-4C33-418A-B5A2-5C504D66E5A0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D2C4EB-628B-49A8-BDD8-96209A28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27EC0C-A3A3-4251-80ED-CB821467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A274D-D7BC-433D-81F3-5B36FA54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FC594-51C5-4AF2-A476-A89771E8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5D08-C8C1-4322-B552-20685513B36B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61B9B9-5FB0-4AFF-B12A-A40507B0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1438B0-02B2-41E4-B9C4-98C12622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CFDB29-74A7-4611-974B-12DE6735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F3E8-5B0E-47F2-8A23-E6B39CB38AF1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A25537-FF3C-4918-A542-140AA02A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B57C7-811C-4FD6-ADA5-6DEE39C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2676E-CBCD-4D55-B8F0-28FC20F2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62171-05ED-4087-BAA3-C1B1F5F2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377124-4020-4F83-BCDC-3947A72C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54B9F6-9FBB-4B62-87AC-B3F1F83D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CBF3-3524-401F-8840-FD99685282C0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F72845-4392-4076-9AB0-D6A219AE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E7FC0E-175C-45AB-90C6-1818D2CE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B5C3F-3EFB-433C-9126-0E62E6A2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C3B286-495F-4F55-93B9-A0C0E4619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BEB012-9013-4525-B732-D6D856EEA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DA1325-8D0F-4AB9-BD17-18A95FAD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E2E4-E8B9-42EF-96F8-7A154792B553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BC4C08-828D-4C9F-9000-BC614630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GNG1503A - FA24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5D6B98-60A6-4ED2-9761-B8069EE7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FB9A2C-B421-400C-A16B-C791E233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0A138-C16D-46FF-9693-C29382A1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DC1AA-ECDE-4C3B-A1BA-0A84AE3F4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F05C-3D74-4979-8FF3-0392D952F35D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5B2BA-480B-4CBB-8A2A-F72CC3362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GNG1503A - FA24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9A185-F51A-4EC7-A2B1-3B76B08AD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42EC-761B-40A3-A0D4-9AB9AF3707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078D1BA-AE3A-4199-B467-43B77139EB29}"/>
              </a:ext>
            </a:extLst>
          </p:cNvPr>
          <p:cNvSpPr txBox="1"/>
          <p:nvPr/>
        </p:nvSpPr>
        <p:spPr>
          <a:xfrm>
            <a:off x="3481753" y="609601"/>
            <a:ext cx="628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Work Sans" pitchFamily="2" charset="0"/>
              </a:rPr>
              <a:t>Automated Inventory Management System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DC06DF-4408-4AC9-8949-2388900F8562}"/>
              </a:ext>
            </a:extLst>
          </p:cNvPr>
          <p:cNvSpPr txBox="1"/>
          <p:nvPr/>
        </p:nvSpPr>
        <p:spPr>
          <a:xfrm>
            <a:off x="3317632" y="2138177"/>
            <a:ext cx="702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Work Sans" pitchFamily="2" charset="0"/>
              </a:rPr>
              <a:t>By team         </a:t>
            </a:r>
            <a:r>
              <a:rPr lang="en-US" b="1" dirty="0">
                <a:latin typeface="Work Sans" pitchFamily="2" charset="0"/>
              </a:rPr>
              <a:t>2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Work Sans" pitchFamily="2" charset="0"/>
              </a:rPr>
              <a:t>4BEE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Work Sans" pitchFamily="2" charset="0"/>
              </a:rPr>
              <a:t>S</a:t>
            </a:r>
            <a:endParaRPr lang="en-US" sz="2400" b="1" dirty="0">
              <a:latin typeface="Work Sans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6D637A-0F41-46DA-8C20-BC796F2C139D}"/>
              </a:ext>
            </a:extLst>
          </p:cNvPr>
          <p:cNvSpPr txBox="1"/>
          <p:nvPr/>
        </p:nvSpPr>
        <p:spPr>
          <a:xfrm>
            <a:off x="4132384" y="2928089"/>
            <a:ext cx="3927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Work Sans" pitchFamily="2" charset="0"/>
              </a:rPr>
              <a:t>B</a:t>
            </a:r>
            <a:r>
              <a:rPr lang="en-US" sz="2400" b="1" i="1" dirty="0">
                <a:latin typeface="Work Sans" pitchFamily="2" charset="0"/>
              </a:rPr>
              <a:t>ELMKADDEM Ziyad</a:t>
            </a:r>
          </a:p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Work Sans" pitchFamily="2" charset="0"/>
              </a:rPr>
              <a:t>B</a:t>
            </a:r>
            <a:r>
              <a:rPr lang="en-US" sz="2400" b="1" i="1" dirty="0">
                <a:latin typeface="Work Sans" pitchFamily="2" charset="0"/>
              </a:rPr>
              <a:t>ARROUG </a:t>
            </a:r>
            <a:r>
              <a:rPr lang="en-US" sz="2400" b="1" i="1" dirty="0" err="1">
                <a:latin typeface="Work Sans" pitchFamily="2" charset="0"/>
              </a:rPr>
              <a:t>Elmehdi</a:t>
            </a:r>
            <a:endParaRPr lang="en-US" sz="2400" b="1" i="1" dirty="0">
              <a:latin typeface="Work Sans" pitchFamily="2" charset="0"/>
            </a:endParaRPr>
          </a:p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Work Sans" pitchFamily="2" charset="0"/>
              </a:rPr>
              <a:t>B</a:t>
            </a:r>
            <a:r>
              <a:rPr lang="en-US" sz="2400" b="1" i="1" dirty="0">
                <a:latin typeface="Work Sans" pitchFamily="2" charset="0"/>
              </a:rPr>
              <a:t>ROU Deva</a:t>
            </a:r>
          </a:p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Work Sans" pitchFamily="2" charset="0"/>
              </a:rPr>
              <a:t>B</a:t>
            </a:r>
            <a:r>
              <a:rPr lang="en-US" sz="2400" b="1" i="1" dirty="0">
                <a:latin typeface="Work Sans" pitchFamily="2" charset="0"/>
              </a:rPr>
              <a:t>OULAYAD </a:t>
            </a:r>
            <a:r>
              <a:rPr lang="en-US" sz="2400" b="1" i="1" dirty="0" err="1">
                <a:latin typeface="Work Sans" pitchFamily="2" charset="0"/>
              </a:rPr>
              <a:t>Zakariae</a:t>
            </a:r>
            <a:endParaRPr lang="en-US" sz="2400" b="1" i="1" dirty="0">
              <a:latin typeface="Work Sans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Work Sans" pitchFamily="2" charset="0"/>
              </a:rPr>
              <a:t>S</a:t>
            </a:r>
            <a:r>
              <a:rPr lang="en-US" sz="2400" b="1" i="1" dirty="0">
                <a:latin typeface="Work Sans" pitchFamily="2" charset="0"/>
              </a:rPr>
              <a:t>ALIBA Elie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22C94B-6184-433C-BF5F-CFFDD75A1DD1}"/>
              </a:ext>
            </a:extLst>
          </p:cNvPr>
          <p:cNvSpPr txBox="1"/>
          <p:nvPr/>
        </p:nvSpPr>
        <p:spPr>
          <a:xfrm>
            <a:off x="9413632" y="18386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Work Sans" pitchFamily="2" charset="0"/>
              </a:rPr>
              <a:t>Final concept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CBF0036-6053-4567-8592-472DEF984B48}"/>
              </a:ext>
            </a:extLst>
          </p:cNvPr>
          <p:cNvSpPr txBox="1"/>
          <p:nvPr/>
        </p:nvSpPr>
        <p:spPr>
          <a:xfrm>
            <a:off x="9413632" y="70708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Work Sans" pitchFamily="2" charset="0"/>
              </a:rPr>
              <a:t>Prototype I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177DCFF-FB62-488A-A6F8-773A50E85484}"/>
              </a:ext>
            </a:extLst>
          </p:cNvPr>
          <p:cNvCxnSpPr/>
          <p:nvPr/>
        </p:nvCxnSpPr>
        <p:spPr>
          <a:xfrm>
            <a:off x="9296400" y="107362"/>
            <a:ext cx="0" cy="1199454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A8651EC-4253-4DE2-8446-3C5B3F7DAA9A}"/>
              </a:ext>
            </a:extLst>
          </p:cNvPr>
          <p:cNvCxnSpPr>
            <a:cxnSpLocks/>
          </p:cNvCxnSpPr>
          <p:nvPr/>
        </p:nvCxnSpPr>
        <p:spPr>
          <a:xfrm>
            <a:off x="9258300" y="1306817"/>
            <a:ext cx="2933699" cy="0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xagone 1">
            <a:extLst>
              <a:ext uri="{FF2B5EF4-FFF2-40B4-BE49-F238E27FC236}">
                <a16:creationId xmlns:a16="http://schemas.microsoft.com/office/drawing/2014/main" id="{BE19B3D5-9538-47C4-B596-D8B01407D19D}"/>
              </a:ext>
            </a:extLst>
          </p:cNvPr>
          <p:cNvSpPr/>
          <p:nvPr/>
        </p:nvSpPr>
        <p:spPr>
          <a:xfrm>
            <a:off x="4958862" y="1999732"/>
            <a:ext cx="1817076" cy="738554"/>
          </a:xfrm>
          <a:prstGeom prst="hexagon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07A831-DC95-4366-A8EA-9BB8FE7FDE61}"/>
              </a:ext>
            </a:extLst>
          </p:cNvPr>
          <p:cNvSpPr txBox="1"/>
          <p:nvPr/>
        </p:nvSpPr>
        <p:spPr>
          <a:xfrm>
            <a:off x="9413632" y="18386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F4526"/>
                </a:solidFill>
                <a:latin typeface="Work Sans" pitchFamily="2" charset="0"/>
              </a:rPr>
              <a:t>Final concept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F2D3E7-A2DB-473B-8B98-1302C7495496}"/>
              </a:ext>
            </a:extLst>
          </p:cNvPr>
          <p:cNvSpPr txBox="1"/>
          <p:nvPr/>
        </p:nvSpPr>
        <p:spPr>
          <a:xfrm>
            <a:off x="9413632" y="70708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Work Sans" pitchFamily="2" charset="0"/>
              </a:rPr>
              <a:t>Prototype 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2E66037-3A02-4A85-8812-E5F252F41D58}"/>
              </a:ext>
            </a:extLst>
          </p:cNvPr>
          <p:cNvCxnSpPr/>
          <p:nvPr/>
        </p:nvCxnSpPr>
        <p:spPr>
          <a:xfrm>
            <a:off x="9296400" y="107362"/>
            <a:ext cx="0" cy="1199454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C4C98A-B8B4-4040-A25F-7F7100FCCAEC}"/>
              </a:ext>
            </a:extLst>
          </p:cNvPr>
          <p:cNvCxnSpPr>
            <a:cxnSpLocks/>
          </p:cNvCxnSpPr>
          <p:nvPr/>
        </p:nvCxnSpPr>
        <p:spPr>
          <a:xfrm>
            <a:off x="9258300" y="1306817"/>
            <a:ext cx="2933699" cy="0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4CCC134-3BBD-4C28-8F3C-8ECF77FF3AD2}"/>
              </a:ext>
            </a:extLst>
          </p:cNvPr>
          <p:cNvSpPr txBox="1"/>
          <p:nvPr/>
        </p:nvSpPr>
        <p:spPr>
          <a:xfrm>
            <a:off x="1818053" y="712073"/>
            <a:ext cx="666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Work Sans" pitchFamily="2" charset="0"/>
              </a:rPr>
              <a:t>Electrical system and layout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E0C8AB-2D99-4131-92A1-0245C2AD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99" y="1932649"/>
            <a:ext cx="6321425" cy="2992701"/>
          </a:xfrm>
          <a:prstGeom prst="rect">
            <a:avLst/>
          </a:prstGeom>
          <a:noFill/>
          <a:ln w="76200">
            <a:solidFill>
              <a:srgbClr val="DF45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8747B4-ED0E-4F41-9B84-F93EF7ED2253}"/>
              </a:ext>
            </a:extLst>
          </p:cNvPr>
          <p:cNvSpPr txBox="1"/>
          <p:nvPr/>
        </p:nvSpPr>
        <p:spPr>
          <a:xfrm>
            <a:off x="140676" y="2408319"/>
            <a:ext cx="5383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Arduino UNO for a microcontroller and main processing 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RFID RC522 reader for detecting RFID tags. (5cm range)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HC-05 Bluetooth module for transmitting data directly to the nearest relay. (30m range, allows for portability and more work flexibility)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3x Lithium coin cells (CR2032) as a power supply. Easily changeable.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A99B02-3D04-4975-AABE-7F1B9B8C8893}"/>
              </a:ext>
            </a:extLst>
          </p:cNvPr>
          <p:cNvSpPr/>
          <p:nvPr/>
        </p:nvSpPr>
        <p:spPr>
          <a:xfrm>
            <a:off x="2159000" y="2730500"/>
            <a:ext cx="127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83C4E-253F-4600-B27A-74A47463EEAC}"/>
              </a:ext>
            </a:extLst>
          </p:cNvPr>
          <p:cNvSpPr/>
          <p:nvPr/>
        </p:nvSpPr>
        <p:spPr>
          <a:xfrm>
            <a:off x="1351280" y="3594975"/>
            <a:ext cx="127000" cy="88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33A23-45FB-43F8-BD81-71549C0FDBBA}"/>
              </a:ext>
            </a:extLst>
          </p:cNvPr>
          <p:cNvSpPr/>
          <p:nvPr/>
        </p:nvSpPr>
        <p:spPr>
          <a:xfrm>
            <a:off x="4102100" y="4667250"/>
            <a:ext cx="127000" cy="88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252621-35D1-4771-865D-50D58EDF385B}"/>
              </a:ext>
            </a:extLst>
          </p:cNvPr>
          <p:cNvCxnSpPr/>
          <p:nvPr/>
        </p:nvCxnSpPr>
        <p:spPr>
          <a:xfrm>
            <a:off x="5861538" y="2579077"/>
            <a:ext cx="527539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869DE29-C93E-48C7-95D0-C9397D1B748B}"/>
              </a:ext>
            </a:extLst>
          </p:cNvPr>
          <p:cNvCxnSpPr>
            <a:cxnSpLocks/>
          </p:cNvCxnSpPr>
          <p:nvPr/>
        </p:nvCxnSpPr>
        <p:spPr>
          <a:xfrm flipH="1">
            <a:off x="10421815" y="2730500"/>
            <a:ext cx="6213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4DFCAE0-B925-492E-A030-7AD63E215D9D}"/>
              </a:ext>
            </a:extLst>
          </p:cNvPr>
          <p:cNvCxnSpPr>
            <a:cxnSpLocks/>
          </p:cNvCxnSpPr>
          <p:nvPr/>
        </p:nvCxnSpPr>
        <p:spPr>
          <a:xfrm>
            <a:off x="11418277" y="3305908"/>
            <a:ext cx="0" cy="377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08E256-54D1-4901-9EC9-B30BB0082CC6}"/>
              </a:ext>
            </a:extLst>
          </p:cNvPr>
          <p:cNvSpPr/>
          <p:nvPr/>
        </p:nvSpPr>
        <p:spPr>
          <a:xfrm>
            <a:off x="2382837" y="5519737"/>
            <a:ext cx="127000" cy="889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FC73764-2FE9-474B-83F8-3B18012334F3}"/>
              </a:ext>
            </a:extLst>
          </p:cNvPr>
          <p:cNvCxnSpPr>
            <a:cxnSpLocks/>
          </p:cNvCxnSpPr>
          <p:nvPr/>
        </p:nvCxnSpPr>
        <p:spPr>
          <a:xfrm flipH="1">
            <a:off x="8006862" y="4756150"/>
            <a:ext cx="883750" cy="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Éclair 24">
            <a:extLst>
              <a:ext uri="{FF2B5EF4-FFF2-40B4-BE49-F238E27FC236}">
                <a16:creationId xmlns:a16="http://schemas.microsoft.com/office/drawing/2014/main" id="{17864EF7-D8BD-4DEA-A9B5-6C4B555EA810}"/>
              </a:ext>
            </a:extLst>
          </p:cNvPr>
          <p:cNvSpPr/>
          <p:nvPr/>
        </p:nvSpPr>
        <p:spPr>
          <a:xfrm>
            <a:off x="888015" y="707089"/>
            <a:ext cx="694600" cy="646331"/>
          </a:xfrm>
          <a:prstGeom prst="lightningBolt">
            <a:avLst/>
          </a:prstGeom>
          <a:solidFill>
            <a:srgbClr val="DF4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1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2E285B1-E004-4E6D-AC4A-A701946BECAA}"/>
              </a:ext>
            </a:extLst>
          </p:cNvPr>
          <p:cNvSpPr txBox="1"/>
          <p:nvPr/>
        </p:nvSpPr>
        <p:spPr>
          <a:xfrm>
            <a:off x="9413632" y="18386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F4526"/>
                </a:solidFill>
                <a:latin typeface="Work Sans" pitchFamily="2" charset="0"/>
              </a:rPr>
              <a:t>Final concept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AB1D06-61E6-4634-9F35-87990128E22B}"/>
              </a:ext>
            </a:extLst>
          </p:cNvPr>
          <p:cNvSpPr txBox="1"/>
          <p:nvPr/>
        </p:nvSpPr>
        <p:spPr>
          <a:xfrm>
            <a:off x="9413632" y="70708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Work Sans" pitchFamily="2" charset="0"/>
              </a:rPr>
              <a:t>Prototype 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D5C9D67-AC94-4271-915F-D4AABCAED1A4}"/>
              </a:ext>
            </a:extLst>
          </p:cNvPr>
          <p:cNvCxnSpPr>
            <a:cxnSpLocks/>
          </p:cNvCxnSpPr>
          <p:nvPr/>
        </p:nvCxnSpPr>
        <p:spPr>
          <a:xfrm>
            <a:off x="9258300" y="1306817"/>
            <a:ext cx="2933699" cy="0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42B918C-938D-46D9-99B6-F4BFF575447B}"/>
              </a:ext>
            </a:extLst>
          </p:cNvPr>
          <p:cNvCxnSpPr/>
          <p:nvPr/>
        </p:nvCxnSpPr>
        <p:spPr>
          <a:xfrm>
            <a:off x="9296400" y="107362"/>
            <a:ext cx="0" cy="1199454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EBAB21B-E18B-40CE-B14E-5D6AEFE1D807}"/>
              </a:ext>
            </a:extLst>
          </p:cNvPr>
          <p:cNvSpPr txBox="1"/>
          <p:nvPr/>
        </p:nvSpPr>
        <p:spPr>
          <a:xfrm>
            <a:off x="1818053" y="712073"/>
            <a:ext cx="666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Work Sans" pitchFamily="2" charset="0"/>
              </a:rPr>
              <a:t>Electronics container</a:t>
            </a:r>
          </a:p>
        </p:txBody>
      </p:sp>
      <p:sp>
        <p:nvSpPr>
          <p:cNvPr id="8" name="Rectangle : en biseau 7">
            <a:extLst>
              <a:ext uri="{FF2B5EF4-FFF2-40B4-BE49-F238E27FC236}">
                <a16:creationId xmlns:a16="http://schemas.microsoft.com/office/drawing/2014/main" id="{65747F7A-85D7-4082-8D7B-B6AE6E3B40D7}"/>
              </a:ext>
            </a:extLst>
          </p:cNvPr>
          <p:cNvSpPr/>
          <p:nvPr/>
        </p:nvSpPr>
        <p:spPr>
          <a:xfrm>
            <a:off x="762000" y="707089"/>
            <a:ext cx="703378" cy="646331"/>
          </a:xfrm>
          <a:prstGeom prst="bevel">
            <a:avLst/>
          </a:prstGeom>
          <a:solidFill>
            <a:srgbClr val="DF4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6CAAE3-E992-4DCF-9165-C1A97641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4" y="1802999"/>
            <a:ext cx="3432665" cy="3251999"/>
          </a:xfrm>
          <a:prstGeom prst="rect">
            <a:avLst/>
          </a:prstGeom>
          <a:noFill/>
          <a:ln w="76200">
            <a:solidFill>
              <a:srgbClr val="DF45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D7167CB-8CF7-4954-99C2-EC3C2349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44" y="2132870"/>
            <a:ext cx="3809034" cy="2592259"/>
          </a:xfrm>
          <a:prstGeom prst="rect">
            <a:avLst/>
          </a:prstGeom>
          <a:noFill/>
          <a:ln w="76200">
            <a:solidFill>
              <a:srgbClr val="DF45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41CB881-0133-4052-9FC4-97D811CC7798}"/>
              </a:ext>
            </a:extLst>
          </p:cNvPr>
          <p:cNvSpPr txBox="1"/>
          <p:nvPr/>
        </p:nvSpPr>
        <p:spPr>
          <a:xfrm>
            <a:off x="4268176" y="5226702"/>
            <a:ext cx="666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Work Sans" pitchFamily="2" charset="0"/>
              </a:rPr>
              <a:t>3D model of container compartment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27BD45-1103-4DC3-AF74-67648823E9E2}"/>
              </a:ext>
            </a:extLst>
          </p:cNvPr>
          <p:cNvSpPr txBox="1"/>
          <p:nvPr/>
        </p:nvSpPr>
        <p:spPr>
          <a:xfrm>
            <a:off x="8718554" y="4836560"/>
            <a:ext cx="666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Work Sans" pitchFamily="2" charset="0"/>
              </a:rPr>
              <a:t>3D model of container lid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8ADCA58-B97A-469B-97CC-96AB41DD8B63}"/>
              </a:ext>
            </a:extLst>
          </p:cNvPr>
          <p:cNvSpPr txBox="1"/>
          <p:nvPr/>
        </p:nvSpPr>
        <p:spPr>
          <a:xfrm>
            <a:off x="140676" y="2082678"/>
            <a:ext cx="40456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3D printed box, serves as a container and fixture for all of the electrical components.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Easily but firmly closed using a simple lid design.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Small and easy to handle</a:t>
            </a:r>
          </a:p>
          <a:p>
            <a:r>
              <a:rPr lang="en-US" sz="1400" b="1" dirty="0">
                <a:latin typeface="Work Sans" pitchFamily="2" charset="0"/>
              </a:rPr>
              <a:t>           (10 cm x 8 cm x 2.5 cm)</a:t>
            </a:r>
          </a:p>
          <a:p>
            <a:endParaRPr lang="en-US" sz="1400" b="1" dirty="0"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    Made out of strong yet light PLA.</a:t>
            </a:r>
          </a:p>
        </p:txBody>
      </p:sp>
    </p:spTree>
    <p:extLst>
      <p:ext uri="{BB962C8B-B14F-4D97-AF65-F5344CB8AC3E}">
        <p14:creationId xmlns:p14="http://schemas.microsoft.com/office/powerpoint/2010/main" val="254971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98FB69-AAC8-483F-8762-6B7F8BEC6454}"/>
              </a:ext>
            </a:extLst>
          </p:cNvPr>
          <p:cNvSpPr txBox="1"/>
          <p:nvPr/>
        </p:nvSpPr>
        <p:spPr>
          <a:xfrm>
            <a:off x="1818054" y="712073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Work Sans" pitchFamily="2" charset="0"/>
              </a:rPr>
              <a:t>Mobile app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A43217-96C7-4D65-8994-31A74B8C6893}"/>
              </a:ext>
            </a:extLst>
          </p:cNvPr>
          <p:cNvSpPr txBox="1"/>
          <p:nvPr/>
        </p:nvSpPr>
        <p:spPr>
          <a:xfrm>
            <a:off x="9413632" y="18386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F4526"/>
                </a:solidFill>
                <a:latin typeface="Work Sans" pitchFamily="2" charset="0"/>
              </a:rPr>
              <a:t>Final concept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C959FE-27CD-45F0-92C5-6A7DE20BDFDA}"/>
              </a:ext>
            </a:extLst>
          </p:cNvPr>
          <p:cNvSpPr txBox="1"/>
          <p:nvPr/>
        </p:nvSpPr>
        <p:spPr>
          <a:xfrm>
            <a:off x="9413632" y="70708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Work Sans" pitchFamily="2" charset="0"/>
              </a:rPr>
              <a:t>Prototype 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A4C38BC-A3A1-4DA6-B83B-7F590DFA0951}"/>
              </a:ext>
            </a:extLst>
          </p:cNvPr>
          <p:cNvCxnSpPr>
            <a:cxnSpLocks/>
          </p:cNvCxnSpPr>
          <p:nvPr/>
        </p:nvCxnSpPr>
        <p:spPr>
          <a:xfrm>
            <a:off x="9258300" y="1306817"/>
            <a:ext cx="2933699" cy="0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8DA9D3-EED5-4360-82F1-18D26713FFB8}"/>
              </a:ext>
            </a:extLst>
          </p:cNvPr>
          <p:cNvCxnSpPr/>
          <p:nvPr/>
        </p:nvCxnSpPr>
        <p:spPr>
          <a:xfrm>
            <a:off x="9296400" y="107362"/>
            <a:ext cx="0" cy="1199454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PP file symbol icon">
            <a:extLst>
              <a:ext uri="{FF2B5EF4-FFF2-40B4-BE49-F238E27FC236}">
                <a16:creationId xmlns:a16="http://schemas.microsoft.com/office/drawing/2014/main" id="{F8F6B9FF-8303-4903-A4F3-62D66C1E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4" y="677684"/>
            <a:ext cx="715108" cy="7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E2F64C4-B3B9-45F2-970F-8DE0FC26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06" y="1434910"/>
            <a:ext cx="4481146" cy="4515640"/>
          </a:xfrm>
          <a:prstGeom prst="rect">
            <a:avLst/>
          </a:prstGeom>
          <a:noFill/>
          <a:ln w="76200">
            <a:solidFill>
              <a:srgbClr val="DF45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B729DC2-163D-41F2-BE22-8E6994C107BD}"/>
              </a:ext>
            </a:extLst>
          </p:cNvPr>
          <p:cNvSpPr txBox="1"/>
          <p:nvPr/>
        </p:nvSpPr>
        <p:spPr>
          <a:xfrm>
            <a:off x="7338155" y="6078642"/>
            <a:ext cx="334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Work Sans" pitchFamily="2" charset="0"/>
              </a:rPr>
              <a:t>App wireframe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0F34BF-419F-4045-B3C2-D09F25D30279}"/>
              </a:ext>
            </a:extLst>
          </p:cNvPr>
          <p:cNvSpPr txBox="1"/>
          <p:nvPr/>
        </p:nvSpPr>
        <p:spPr>
          <a:xfrm>
            <a:off x="175845" y="1895109"/>
            <a:ext cx="5216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Notifications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Secure account and profile-oriented design.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User-oriented approach, focused on providing as many learning resources as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“Insta-Scan” capability.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Turns your mobile phone into a portable relay for the RFID data through Bluetooth connectivity. </a:t>
            </a:r>
          </a:p>
          <a:p>
            <a:r>
              <a:rPr lang="en-US" sz="1400" b="1" dirty="0">
                <a:latin typeface="Work Sans" pitchFamily="2" charset="0"/>
              </a:rPr>
              <a:t>           (Acts as a Cloud-RFID reader intermedium)</a:t>
            </a:r>
          </a:p>
          <a:p>
            <a:endParaRPr lang="en-US" sz="1400" b="1" dirty="0"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    Provides quick workplace communications as an additional feature, while prioritizing professionalism.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Work Sans" pitchFamily="2" charset="0"/>
              </a:rPr>
              <a:t>Allows instant access to inventory logs, inventory contents, statistics and entry/exit times and dates.</a:t>
            </a:r>
          </a:p>
        </p:txBody>
      </p:sp>
    </p:spTree>
    <p:extLst>
      <p:ext uri="{BB962C8B-B14F-4D97-AF65-F5344CB8AC3E}">
        <p14:creationId xmlns:p14="http://schemas.microsoft.com/office/powerpoint/2010/main" val="108481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0FBA68-66AF-4E9F-B15C-DD0C460EAE8F}"/>
              </a:ext>
            </a:extLst>
          </p:cNvPr>
          <p:cNvSpPr txBox="1"/>
          <p:nvPr/>
        </p:nvSpPr>
        <p:spPr>
          <a:xfrm>
            <a:off x="9413632" y="18386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Work Sans" pitchFamily="2" charset="0"/>
              </a:rPr>
              <a:t>Final concept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5A7070-C13C-4C75-8C77-8495779670CC}"/>
              </a:ext>
            </a:extLst>
          </p:cNvPr>
          <p:cNvSpPr txBox="1"/>
          <p:nvPr/>
        </p:nvSpPr>
        <p:spPr>
          <a:xfrm>
            <a:off x="9413632" y="707089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F4526"/>
                </a:solidFill>
                <a:latin typeface="Work Sans" pitchFamily="2" charset="0"/>
              </a:rPr>
              <a:t>Prototype 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A46BD9-D7EF-44D9-B586-8CEC42CE6BA3}"/>
              </a:ext>
            </a:extLst>
          </p:cNvPr>
          <p:cNvCxnSpPr>
            <a:cxnSpLocks/>
          </p:cNvCxnSpPr>
          <p:nvPr/>
        </p:nvCxnSpPr>
        <p:spPr>
          <a:xfrm>
            <a:off x="9258300" y="1306817"/>
            <a:ext cx="2933699" cy="0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06D9E11-465A-436E-8E08-754526DB993C}"/>
              </a:ext>
            </a:extLst>
          </p:cNvPr>
          <p:cNvCxnSpPr/>
          <p:nvPr/>
        </p:nvCxnSpPr>
        <p:spPr>
          <a:xfrm>
            <a:off x="9296400" y="107362"/>
            <a:ext cx="0" cy="1199454"/>
          </a:xfrm>
          <a:prstGeom prst="line">
            <a:avLst/>
          </a:prstGeom>
          <a:ln w="76200">
            <a:solidFill>
              <a:srgbClr val="DF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C45E300-357C-4E40-AC68-4A874F2BC61D}"/>
              </a:ext>
            </a:extLst>
          </p:cNvPr>
          <p:cNvSpPr txBox="1"/>
          <p:nvPr/>
        </p:nvSpPr>
        <p:spPr>
          <a:xfrm>
            <a:off x="2451099" y="557884"/>
            <a:ext cx="466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Work Sans" pitchFamily="2" charset="0"/>
              </a:rPr>
              <a:t>Prototype overview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144F41-E4EF-4BC8-AB5B-401E1ED50C23}"/>
              </a:ext>
            </a:extLst>
          </p:cNvPr>
          <p:cNvSpPr txBox="1"/>
          <p:nvPr/>
        </p:nvSpPr>
        <p:spPr>
          <a:xfrm>
            <a:off x="1472708" y="1230309"/>
            <a:ext cx="718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F4526"/>
                </a:solidFill>
                <a:latin typeface="Work Sans" pitchFamily="2" charset="0"/>
              </a:rPr>
              <a:t>Physical / Partially comprehensive prototype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CE4A45-9EAC-4EAE-864A-1F2488E6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" y="2836984"/>
            <a:ext cx="4204656" cy="1889467"/>
          </a:xfrm>
          <a:prstGeom prst="rect">
            <a:avLst/>
          </a:prstGeom>
          <a:ln w="76200">
            <a:solidFill>
              <a:srgbClr val="DF4526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D00D692-173B-4637-859A-EC36A5B767E0}"/>
              </a:ext>
            </a:extLst>
          </p:cNvPr>
          <p:cNvSpPr txBox="1"/>
          <p:nvPr/>
        </p:nvSpPr>
        <p:spPr>
          <a:xfrm>
            <a:off x="1157912" y="5020841"/>
            <a:ext cx="28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Work Sans" pitchFamily="2" charset="0"/>
              </a:rPr>
              <a:t>3D printed electronics box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97838564-CF12-4D7E-A416-D40068C8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15" y="1843352"/>
            <a:ext cx="2502149" cy="4127840"/>
          </a:xfrm>
          <a:prstGeom prst="rect">
            <a:avLst/>
          </a:prstGeom>
          <a:noFill/>
          <a:ln w="76200">
            <a:solidFill>
              <a:srgbClr val="DF45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3361C09-D8F4-4703-884D-A5436A99B540}"/>
              </a:ext>
            </a:extLst>
          </p:cNvPr>
          <p:cNvSpPr txBox="1"/>
          <p:nvPr/>
        </p:nvSpPr>
        <p:spPr>
          <a:xfrm>
            <a:off x="5245346" y="6122570"/>
            <a:ext cx="694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Work Sans" pitchFamily="2" charset="0"/>
              </a:rPr>
              <a:t>Fully-functional semi-final circuit, next to its container for scale</a:t>
            </a:r>
          </a:p>
        </p:txBody>
      </p:sp>
    </p:spTree>
    <p:extLst>
      <p:ext uri="{BB962C8B-B14F-4D97-AF65-F5344CB8AC3E}">
        <p14:creationId xmlns:p14="http://schemas.microsoft.com/office/powerpoint/2010/main" val="186399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35413A9-056B-49DB-8E9C-EC4EC0681F6F}"/>
              </a:ext>
            </a:extLst>
          </p:cNvPr>
          <p:cNvSpPr txBox="1"/>
          <p:nvPr/>
        </p:nvSpPr>
        <p:spPr>
          <a:xfrm>
            <a:off x="2556118" y="1472283"/>
            <a:ext cx="707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Work Sans" pitchFamily="2" charset="0"/>
              </a:rPr>
              <a:t>Thank you for your attention!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8710F6-718B-4787-9086-C465E9CF333E}"/>
              </a:ext>
            </a:extLst>
          </p:cNvPr>
          <p:cNvSpPr txBox="1"/>
          <p:nvPr/>
        </p:nvSpPr>
        <p:spPr>
          <a:xfrm>
            <a:off x="2731476" y="3267985"/>
            <a:ext cx="69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F4526"/>
                </a:solidFill>
                <a:latin typeface="Work Sans" pitchFamily="2" charset="0"/>
              </a:rPr>
              <a:t>QUESTIONS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34333267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285</Words>
  <Application>Microsoft Office PowerPoint</Application>
  <PresentationFormat>Grand écran</PresentationFormat>
  <Paragraphs>64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Work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hamza</dc:creator>
  <cp:lastModifiedBy>hamza</cp:lastModifiedBy>
  <cp:revision>4</cp:revision>
  <dcterms:created xsi:type="dcterms:W3CDTF">2023-11-06T20:11:51Z</dcterms:created>
  <dcterms:modified xsi:type="dcterms:W3CDTF">2023-11-07T05:02:06Z</dcterms:modified>
</cp:coreProperties>
</file>