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y="5143500" cx="9144000"/>
  <p:notesSz cx="6858000" cy="9144000"/>
  <p:embeddedFontLst>
    <p:embeddedFont>
      <p:font typeface="Raleway"/>
      <p:regular r:id="rId48"/>
      <p:bold r:id="rId49"/>
      <p:italic r:id="rId50"/>
      <p:boldItalic r:id="rId51"/>
    </p:embeddedFont>
    <p:embeddedFont>
      <p:font typeface="Roboto"/>
      <p:regular r:id="rId52"/>
      <p:bold r:id="rId53"/>
      <p:italic r:id="rId54"/>
      <p:boldItalic r:id="rId55"/>
    </p:embeddedFont>
    <p:embeddedFont>
      <p:font typeface="Lato"/>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6" name="Colin Jac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89CAFED-DACC-4055-9EAF-6AF6E6A7F022}">
  <a:tblStyle styleId="{289CAFED-DACC-4055-9EAF-6AF6E6A7F02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371F651-D703-4F00-AE8D-AB1F31E8CFDC}"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aleway-regular.fntdata"/><Relationship Id="rId47" Type="http://schemas.openxmlformats.org/officeDocument/2006/relationships/slide" Target="slides/slide40.xml"/><Relationship Id="rId49" Type="http://schemas.openxmlformats.org/officeDocument/2006/relationships/font" Target="fonts/Raleway-bold.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aleway-boldItalic.fntdata"/><Relationship Id="rId50" Type="http://schemas.openxmlformats.org/officeDocument/2006/relationships/font" Target="fonts/Raleway-italic.fntdata"/><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4.xml"/><Relationship Id="rId55" Type="http://schemas.openxmlformats.org/officeDocument/2006/relationships/font" Target="fonts/Roboto-boldItalic.fntdata"/><Relationship Id="rId10" Type="http://schemas.openxmlformats.org/officeDocument/2006/relationships/slide" Target="slides/slide3.xml"/><Relationship Id="rId54" Type="http://schemas.openxmlformats.org/officeDocument/2006/relationships/font" Target="fonts/Roboto-italic.fntdata"/><Relationship Id="rId13" Type="http://schemas.openxmlformats.org/officeDocument/2006/relationships/slide" Target="slides/slide6.xml"/><Relationship Id="rId57" Type="http://schemas.openxmlformats.org/officeDocument/2006/relationships/font" Target="fonts/Lato-bold.fntdata"/><Relationship Id="rId12" Type="http://schemas.openxmlformats.org/officeDocument/2006/relationships/slide" Target="slides/slide5.xml"/><Relationship Id="rId56" Type="http://schemas.openxmlformats.org/officeDocument/2006/relationships/font" Target="fonts/Lato-regular.fntdata"/><Relationship Id="rId15" Type="http://schemas.openxmlformats.org/officeDocument/2006/relationships/slide" Target="slides/slide8.xml"/><Relationship Id="rId59" Type="http://schemas.openxmlformats.org/officeDocument/2006/relationships/font" Target="fonts/Lato-boldItalic.fntdata"/><Relationship Id="rId14" Type="http://schemas.openxmlformats.org/officeDocument/2006/relationships/slide" Target="slides/slide7.xml"/><Relationship Id="rId58" Type="http://schemas.openxmlformats.org/officeDocument/2006/relationships/font" Target="fonts/Lato-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3-17T02:33:46.299">
    <p:pos x="6000" y="0"/>
    <p:text>Presentation should include:
A summary of your project
• Solution options and chosen concept (why/how)
• Decisions made
• Trials and tribulations, lessons learned, future work, etc</p:text>
  </p:cm>
  <p:cm authorId="0" idx="2" dt="2024-03-17T02:33:46.299">
    <p:pos x="6000" y="0"/>
    <p:text>we also have to label who presents each slide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03-17T05:18:52.919">
    <p:pos x="6000" y="0"/>
    <p:text>Finished</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03-17T05:19:08.731">
    <p:pos x="6000" y="0"/>
    <p:text>This whole subsection needs to be decluttered and completed</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4-03-17T05:19:19.787">
    <p:pos x="6000" y="0"/>
    <p:text>Needs Completing</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4-03-17T05:19:40.325">
    <p:pos x="6000" y="0"/>
    <p:text>Needs Completing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c381a6d6a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c381a6d6a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 categorized translated needs based on these design requirements, keeping only the most relevant and necessary parameters</a:t>
            </a:r>
            <a:endParaRPr/>
          </a:p>
          <a:p>
            <a:pPr indent="-298450" lvl="0" marL="457200" rtl="0" algn="l">
              <a:spcBef>
                <a:spcPts val="0"/>
              </a:spcBef>
              <a:spcAft>
                <a:spcPts val="0"/>
              </a:spcAft>
              <a:buSzPts val="1100"/>
              <a:buChar char="-"/>
            </a:pPr>
            <a:r>
              <a:rPr lang="en"/>
              <a:t>(list parameters under each category)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6bbefcfa4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6bbefcfa4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(list priority, high to low)</a:t>
            </a:r>
            <a:endParaRPr/>
          </a:p>
          <a:p>
            <a:pPr indent="-298450" lvl="0" marL="457200" rtl="0" algn="l">
              <a:spcBef>
                <a:spcPts val="0"/>
              </a:spcBef>
              <a:spcAft>
                <a:spcPts val="0"/>
              </a:spcAft>
              <a:buSzPts val="1100"/>
              <a:buChar char="-"/>
            </a:pPr>
            <a:r>
              <a:rPr lang="en"/>
              <a:t>We settled on these priorities, as our initial goal was not about what features we could add that would make our product most desirable, but instead, we took </a:t>
            </a:r>
            <a:r>
              <a:rPr lang="en"/>
              <a:t>attributes</a:t>
            </a:r>
            <a:r>
              <a:rPr lang="en"/>
              <a:t> which would make our product completely undesirable to the client, and decided to streamline and work out how to avoid having those attributes in our product before moving onto priorities which pertained to the function of the device.</a:t>
            </a:r>
            <a:endParaRPr/>
          </a:p>
          <a:p>
            <a:pPr indent="-298450" lvl="0" marL="457200" rtl="0" algn="l">
              <a:spcBef>
                <a:spcPts val="0"/>
              </a:spcBef>
              <a:spcAft>
                <a:spcPts val="0"/>
              </a:spcAft>
              <a:buSzPts val="1100"/>
              <a:buChar char="-"/>
            </a:pPr>
            <a:r>
              <a:rPr lang="en"/>
              <a:t>(examples of </a:t>
            </a:r>
            <a:r>
              <a:rPr lang="en"/>
              <a:t>above</a:t>
            </a:r>
            <a:r>
              <a:rPr lang="en"/>
              <a:t> statement, top 3 on list)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6bbefcfa4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6bbefcfa4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Based on these requirements and priorities, we were able to develop our overall problem statement, which we believe encompasses the requirements of the product, and attributes that we thought were the most relevant to the form and function of the device.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6bbefcfa4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6bbefcfa4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bbefcfa4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6bbefcfa4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why each criteria belongs to the </a:t>
            </a:r>
            <a:r>
              <a:rPr lang="en"/>
              <a:t>category.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c3a6bc05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c3a6bc05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6bbefcfa46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6bbefcfa4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6bbefcfa4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6bbefcfa4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6bbefcfa4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6bbefcfa4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D0D0D"/>
                </a:solidFill>
                <a:highlight>
                  <a:srgbClr val="FFFFFF"/>
                </a:highlight>
                <a:latin typeface="Roboto"/>
                <a:ea typeface="Roboto"/>
                <a:cs typeface="Roboto"/>
                <a:sym typeface="Roboto"/>
              </a:rPr>
              <a:t>1- the jig is adjustable by both </a:t>
            </a:r>
            <a:r>
              <a:rPr lang="en" sz="1200">
                <a:solidFill>
                  <a:srgbClr val="0D0D0D"/>
                </a:solidFill>
                <a:highlight>
                  <a:srgbClr val="FFFFFF"/>
                </a:highlight>
                <a:latin typeface="Roboto"/>
                <a:ea typeface="Roboto"/>
                <a:cs typeface="Roboto"/>
                <a:sym typeface="Roboto"/>
              </a:rPr>
              <a:t>length</a:t>
            </a:r>
            <a:r>
              <a:rPr lang="en" sz="1200">
                <a:solidFill>
                  <a:srgbClr val="0D0D0D"/>
                </a:solidFill>
                <a:highlight>
                  <a:srgbClr val="FFFFFF"/>
                </a:highlight>
                <a:latin typeface="Roboto"/>
                <a:ea typeface="Roboto"/>
                <a:cs typeface="Roboto"/>
                <a:sym typeface="Roboto"/>
              </a:rPr>
              <a:t> and width for different doors. 2- self centering. 3- the </a:t>
            </a:r>
            <a:r>
              <a:rPr lang="en" sz="1200">
                <a:solidFill>
                  <a:srgbClr val="0D0D0D"/>
                </a:solidFill>
                <a:highlight>
                  <a:srgbClr val="FFFFFF"/>
                </a:highlight>
                <a:latin typeface="Roboto"/>
                <a:ea typeface="Roboto"/>
                <a:cs typeface="Roboto"/>
                <a:sym typeface="Roboto"/>
              </a:rPr>
              <a:t>measurements</a:t>
            </a:r>
            <a:r>
              <a:rPr lang="en" sz="1200">
                <a:solidFill>
                  <a:srgbClr val="0D0D0D"/>
                </a:solidFill>
                <a:highlight>
                  <a:srgbClr val="FFFFFF"/>
                </a:highlight>
                <a:latin typeface="Roboto"/>
                <a:ea typeface="Roboto"/>
                <a:cs typeface="Roboto"/>
                <a:sym typeface="Roboto"/>
              </a:rPr>
              <a:t> are as precise as possible given the equipments. 4- simple and fast mechanism.</a:t>
            </a:r>
            <a:endParaRPr sz="1200">
              <a:solidFill>
                <a:srgbClr val="0D0D0D"/>
              </a:solidFill>
              <a:highlight>
                <a:srgbClr val="FFFFFF"/>
              </a:highlight>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6bbefcfa4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6bbefcfa4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D0D0D"/>
                </a:solidFill>
                <a:highlight>
                  <a:srgbClr val="FFFFFF"/>
                </a:highlight>
                <a:latin typeface="Roboto"/>
                <a:ea typeface="Roboto"/>
                <a:cs typeface="Roboto"/>
                <a:sym typeface="Roboto"/>
              </a:rPr>
              <a:t>1- made of steel. 2- adjustable thickness. 3- cost </a:t>
            </a:r>
            <a:r>
              <a:rPr lang="en" sz="1200">
                <a:solidFill>
                  <a:srgbClr val="0D0D0D"/>
                </a:solidFill>
                <a:highlight>
                  <a:srgbClr val="FFFFFF"/>
                </a:highlight>
                <a:latin typeface="Roboto"/>
                <a:ea typeface="Roboto"/>
                <a:cs typeface="Roboto"/>
                <a:sym typeface="Roboto"/>
              </a:rPr>
              <a:t>friendly(about 20$) 4- no damage to the wood.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c381a6d6a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c381a6d6a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bc1a4d3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6bc1a4d3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the prototype was made by students. 2- </a:t>
            </a:r>
            <a:r>
              <a:rPr lang="en"/>
              <a:t>weighs about 5 lbs.</a:t>
            </a:r>
            <a:r>
              <a:rPr lang="en"/>
              <a:t>  3- easy to store and hang on a wall. 4- more than a year if maintained correctly. 5- unlimited usage.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6bbefcfa4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6bbefcfa4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c3a6bc05d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c3a6bc05d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D0D0D"/>
                </a:solidFill>
                <a:highlight>
                  <a:srgbClr val="FFFFFF"/>
                </a:highlight>
                <a:latin typeface="Roboto"/>
                <a:ea typeface="Roboto"/>
                <a:cs typeface="Roboto"/>
                <a:sym typeface="Roboto"/>
              </a:rPr>
              <a:t>After brainstorm we came up with 3 main subsystems.^^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c3a6bc05d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c3a6bc05d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Briefly discuss designs. No need to go into detail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3a6bc05d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c3a6bc05d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a:t>
            </a:r>
            <a:r>
              <a:rPr lang="en"/>
              <a:t>briefly</a:t>
            </a:r>
            <a:r>
              <a:rPr lang="en"/>
              <a:t> the thought </a:t>
            </a:r>
            <a:r>
              <a:rPr lang="en"/>
              <a:t>process</a:t>
            </a:r>
            <a:r>
              <a:rPr lang="en"/>
              <a:t> of why we chose regular flat contact surfaces rather than suction cups, </a:t>
            </a:r>
            <a:r>
              <a:rPr lang="en"/>
              <a:t>magnets, and bent bodies.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c3a6bc05d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c3a6bc05d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c3a6bc05d3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c3a6bc05d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c381a6d6a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c381a6d6a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Details for the semi-final design to </a:t>
            </a:r>
            <a:r>
              <a:rPr lang="en"/>
              <a:t>begin</a:t>
            </a:r>
            <a:r>
              <a:rPr lang="en"/>
              <a:t> prototyping. Further design detail changes made during prototyping</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c3a6bc05d3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c3a6bc05d3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c3a6bc05d3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c3a6bc05d3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c381a6d6a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c381a6d6a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t>
            </a:r>
            <a:r>
              <a:rPr lang="en"/>
              <a:t>s</a:t>
            </a:r>
            <a:r>
              <a:rPr lang="en"/>
              <a:t>ell “ them on our product first before describing our process to get to this point</a:t>
            </a:r>
            <a:endParaRPr/>
          </a:p>
          <a:p>
            <a:pPr indent="-298450" lvl="0" marL="457200" rtl="0" algn="l">
              <a:spcBef>
                <a:spcPts val="0"/>
              </a:spcBef>
              <a:spcAft>
                <a:spcPts val="0"/>
              </a:spcAft>
              <a:buSzPts val="1100"/>
              <a:buChar char="-"/>
            </a:pPr>
            <a:r>
              <a:rPr lang="en"/>
              <a:t>Given as a reference for the design process so they can see how our product developed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6bbefcfa4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6bbefcfa4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c381a6d6a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c381a6d6a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objectives were met.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c381a6d6af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c381a6d6a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3D printed model of prototype 1^^^</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c381a6d6a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c381a6d6a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most of the criteria has been met. 2- a change to the handles. 3- mention any visual aids.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c381a6d6a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c381a6d6a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c381a6d6af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c381a6d6af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c381a6d6af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c381a6d6af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c381a6d6af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c381a6d6a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objectives were met. 2- flaws and </a:t>
            </a:r>
            <a:r>
              <a:rPr lang="en"/>
              <a:t>failures</a:t>
            </a:r>
            <a:r>
              <a:rPr lang="en"/>
              <a:t> from </a:t>
            </a:r>
            <a:r>
              <a:rPr lang="en"/>
              <a:t>previous</a:t>
            </a:r>
            <a:r>
              <a:rPr lang="en"/>
              <a:t> prototype were fixed. 3- tests were conducted and </a:t>
            </a:r>
            <a:r>
              <a:rPr lang="en"/>
              <a:t>results</a:t>
            </a:r>
            <a:r>
              <a:rPr lang="en"/>
              <a:t> marked.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c381a6d6af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c381a6d6a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c381a6d6af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c381a6d6af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adjustable flaws in the final design. 2- the final prototype is fully operational. 3- all target specifications were met.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c381a6d6a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c381a6d6a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Just some talking points about final product, and how it is used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c381a6d6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c381a6d6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c381a6d6a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c381a6d6a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c381a6d6a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c381a6d6a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6bbefcfa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6bbefcfa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Talk about the team’s design </a:t>
            </a:r>
            <a:r>
              <a:rPr lang="en"/>
              <a:t>philosophy</a:t>
            </a:r>
            <a:r>
              <a:rPr lang="en"/>
              <a:t> and what factors influenced our design decisions and goals in the future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6bbefcfa4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6bbefcfa4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381a6d6a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c381a6d6a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Empathise stage started in client meet 1, in gathering the raw data needed to make informed decisions on design priorities, features and constraints</a:t>
            </a:r>
            <a:endParaRPr/>
          </a:p>
          <a:p>
            <a:pPr indent="0" lvl="0" marL="0" rtl="0" algn="l">
              <a:spcBef>
                <a:spcPts val="0"/>
              </a:spcBef>
              <a:spcAft>
                <a:spcPts val="0"/>
              </a:spcAft>
              <a:buNone/>
            </a:pPr>
            <a:r>
              <a:rPr lang="en"/>
              <a:t>Talk</a:t>
            </a:r>
            <a:r>
              <a:rPr lang="en"/>
              <a:t> about translating raw data from client meet 1 to translated needs (and generally our steps of empathise)</a:t>
            </a:r>
            <a:endParaRPr/>
          </a:p>
          <a:p>
            <a:pPr indent="-298450" lvl="0" marL="457200" rtl="0" algn="l">
              <a:spcBef>
                <a:spcPts val="0"/>
              </a:spcBef>
              <a:spcAft>
                <a:spcPts val="0"/>
              </a:spcAft>
              <a:buSzPts val="1100"/>
              <a:buChar char="-"/>
            </a:pPr>
            <a:r>
              <a:rPr lang="en"/>
              <a:t>Translated into needs of 4 categories that we believe best defined the practicality and usability of our product</a:t>
            </a:r>
            <a:endParaRPr/>
          </a:p>
          <a:p>
            <a:pPr indent="-298450" lvl="0" marL="457200" rtl="0" algn="l">
              <a:spcBef>
                <a:spcPts val="0"/>
              </a:spcBef>
              <a:spcAft>
                <a:spcPts val="0"/>
              </a:spcAft>
              <a:buSzPts val="1100"/>
              <a:buChar char="-"/>
            </a:pPr>
            <a:r>
              <a:rPr lang="en"/>
              <a:t>Our main goal was to make our product desirable to the client by shaping how we considered and tackled these main objectives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omments" Target="../comments/commen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omments" Target="../comments/commen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16.jpg"/><Relationship Id="rId5"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omments" Target="../comments/commen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2.jpg"/><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7.png"/><Relationship Id="rId4"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9.gif"/><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AMBICO Flush-bolt Jig</a:t>
            </a:r>
            <a:endParaRPr/>
          </a:p>
          <a:p>
            <a:pPr indent="0" lvl="0" marL="0" rtl="0" algn="l">
              <a:spcBef>
                <a:spcPts val="0"/>
              </a:spcBef>
              <a:spcAft>
                <a:spcPts val="0"/>
              </a:spcAft>
              <a:buNone/>
            </a:pPr>
            <a:r>
              <a:rPr b="0" lang="en" sz="2800"/>
              <a:t>Design Insights and Process</a:t>
            </a:r>
            <a:endParaRPr b="0" sz="2800"/>
          </a:p>
        </p:txBody>
      </p:sp>
      <p:sp>
        <p:nvSpPr>
          <p:cNvPr id="87" name="Google Shape;87;p13"/>
          <p:cNvSpPr txBox="1"/>
          <p:nvPr>
            <p:ph idx="1" type="subTitle"/>
          </p:nvPr>
        </p:nvSpPr>
        <p:spPr>
          <a:xfrm>
            <a:off x="727952" y="2480125"/>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Team Two Times Four (formerly Group 8)</a:t>
            </a:r>
            <a:endParaRPr/>
          </a:p>
        </p:txBody>
      </p:sp>
      <p:sp>
        <p:nvSpPr>
          <p:cNvPr id="88" name="Google Shape;88;p13"/>
          <p:cNvSpPr txBox="1"/>
          <p:nvPr/>
        </p:nvSpPr>
        <p:spPr>
          <a:xfrm>
            <a:off x="837585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Simplified, </a:t>
            </a:r>
            <a:r>
              <a:rPr lang="en"/>
              <a:t>Translated Needs</a:t>
            </a:r>
            <a:endParaRPr/>
          </a:p>
        </p:txBody>
      </p:sp>
      <p:sp>
        <p:nvSpPr>
          <p:cNvPr id="153" name="Google Shape;153;p22"/>
          <p:cNvSpPr txBox="1"/>
          <p:nvPr>
            <p:ph idx="1" type="body"/>
          </p:nvPr>
        </p:nvSpPr>
        <p:spPr>
          <a:xfrm>
            <a:off x="1262850" y="3374275"/>
            <a:ext cx="2455200" cy="873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Easy to Use</a:t>
            </a:r>
            <a:endParaRPr/>
          </a:p>
          <a:p>
            <a:pPr indent="-311150" lvl="0" marL="457200" rtl="0" algn="l">
              <a:spcBef>
                <a:spcPts val="0"/>
              </a:spcBef>
              <a:spcAft>
                <a:spcPts val="0"/>
              </a:spcAft>
              <a:buSzPts val="1300"/>
              <a:buChar char="-"/>
            </a:pPr>
            <a:r>
              <a:rPr lang="en"/>
              <a:t>Quick to Use</a:t>
            </a:r>
            <a:endParaRPr/>
          </a:p>
          <a:p>
            <a:pPr indent="-311150" lvl="0" marL="457200" rtl="0" algn="l">
              <a:spcBef>
                <a:spcPts val="0"/>
              </a:spcBef>
              <a:spcAft>
                <a:spcPts val="0"/>
              </a:spcAft>
              <a:buSzPts val="1300"/>
              <a:buChar char="-"/>
            </a:pPr>
            <a:r>
              <a:rPr lang="en"/>
              <a:t>Intuitive</a:t>
            </a:r>
            <a:endParaRPr/>
          </a:p>
        </p:txBody>
      </p:sp>
      <p:sp>
        <p:nvSpPr>
          <p:cNvPr id="154" name="Google Shape;154;p22"/>
          <p:cNvSpPr txBox="1"/>
          <p:nvPr>
            <p:ph idx="1" type="body"/>
          </p:nvPr>
        </p:nvSpPr>
        <p:spPr>
          <a:xfrm>
            <a:off x="3585800" y="2579725"/>
            <a:ext cx="24552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Withstand Shop Environment</a:t>
            </a:r>
            <a:endParaRPr/>
          </a:p>
          <a:p>
            <a:pPr indent="-311150" lvl="0" marL="457200" rtl="0" algn="l">
              <a:spcBef>
                <a:spcPts val="0"/>
              </a:spcBef>
              <a:spcAft>
                <a:spcPts val="0"/>
              </a:spcAft>
              <a:buSzPts val="1300"/>
              <a:buChar char="-"/>
            </a:pPr>
            <a:r>
              <a:rPr lang="en"/>
              <a:t>Robust</a:t>
            </a:r>
            <a:endParaRPr/>
          </a:p>
          <a:p>
            <a:pPr indent="-311150" lvl="0" marL="457200" rtl="0" algn="l">
              <a:spcBef>
                <a:spcPts val="0"/>
              </a:spcBef>
              <a:spcAft>
                <a:spcPts val="0"/>
              </a:spcAft>
              <a:buSzPts val="1300"/>
              <a:buChar char="-"/>
            </a:pPr>
            <a:r>
              <a:rPr lang="en"/>
              <a:t>Lightweight</a:t>
            </a:r>
            <a:endParaRPr/>
          </a:p>
        </p:txBody>
      </p:sp>
      <p:sp>
        <p:nvSpPr>
          <p:cNvPr id="155" name="Google Shape;155;p22"/>
          <p:cNvSpPr txBox="1"/>
          <p:nvPr>
            <p:ph idx="1" type="body"/>
          </p:nvPr>
        </p:nvSpPr>
        <p:spPr>
          <a:xfrm>
            <a:off x="5758650" y="3374275"/>
            <a:ext cx="24552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Must be able to center on a range of door sizes</a:t>
            </a:r>
            <a:endParaRPr/>
          </a:p>
          <a:p>
            <a:pPr indent="-311150" lvl="0" marL="457200" rtl="0" algn="l">
              <a:spcBef>
                <a:spcPts val="0"/>
              </a:spcBef>
              <a:spcAft>
                <a:spcPts val="0"/>
              </a:spcAft>
              <a:buSzPts val="1300"/>
              <a:buChar char="-"/>
            </a:pPr>
            <a:r>
              <a:rPr lang="en"/>
              <a:t>Must provide a template for flush bolt hole</a:t>
            </a:r>
            <a:endParaRPr/>
          </a:p>
        </p:txBody>
      </p:sp>
      <p:sp>
        <p:nvSpPr>
          <p:cNvPr id="156" name="Google Shape;156;p22"/>
          <p:cNvSpPr txBox="1"/>
          <p:nvPr/>
        </p:nvSpPr>
        <p:spPr>
          <a:xfrm>
            <a:off x="1182875" y="2771425"/>
            <a:ext cx="1003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accent1"/>
              </a:solidFill>
              <a:highlight>
                <a:srgbClr val="B6D7A8"/>
              </a:highlight>
              <a:latin typeface="Lato"/>
              <a:ea typeface="Lato"/>
              <a:cs typeface="Lato"/>
              <a:sym typeface="Lato"/>
            </a:endParaRPr>
          </a:p>
          <a:p>
            <a:pPr indent="0" lvl="0" marL="0" rtl="0" algn="l">
              <a:spcBef>
                <a:spcPts val="0"/>
              </a:spcBef>
              <a:spcAft>
                <a:spcPts val="0"/>
              </a:spcAft>
              <a:buNone/>
            </a:pPr>
            <a:r>
              <a:rPr lang="en" sz="1500">
                <a:solidFill>
                  <a:schemeClr val="accent1"/>
                </a:solidFill>
                <a:highlight>
                  <a:srgbClr val="B6D7A8"/>
                </a:highlight>
                <a:latin typeface="Lato"/>
                <a:ea typeface="Lato"/>
                <a:cs typeface="Lato"/>
                <a:sym typeface="Lato"/>
              </a:rPr>
              <a:t>Efficiency</a:t>
            </a:r>
            <a:endParaRPr/>
          </a:p>
        </p:txBody>
      </p:sp>
      <p:sp>
        <p:nvSpPr>
          <p:cNvPr id="157" name="Google Shape;157;p22"/>
          <p:cNvSpPr txBox="1"/>
          <p:nvPr/>
        </p:nvSpPr>
        <p:spPr>
          <a:xfrm>
            <a:off x="3184650" y="2164225"/>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accent1"/>
                </a:solidFill>
                <a:highlight>
                  <a:srgbClr val="C9DAF8"/>
                </a:highlight>
                <a:latin typeface="Lato"/>
                <a:ea typeface="Lato"/>
                <a:cs typeface="Lato"/>
                <a:sym typeface="Lato"/>
              </a:rPr>
              <a:t>Durability</a:t>
            </a:r>
            <a:endParaRPr/>
          </a:p>
        </p:txBody>
      </p:sp>
      <p:sp>
        <p:nvSpPr>
          <p:cNvPr id="158" name="Google Shape;158;p22"/>
          <p:cNvSpPr txBox="1"/>
          <p:nvPr/>
        </p:nvSpPr>
        <p:spPr>
          <a:xfrm>
            <a:off x="5699250" y="3002425"/>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accent1"/>
                </a:solidFill>
                <a:highlight>
                  <a:srgbClr val="FCE5CD"/>
                </a:highlight>
                <a:latin typeface="Lato"/>
                <a:ea typeface="Lato"/>
                <a:cs typeface="Lato"/>
                <a:sym typeface="Lato"/>
              </a:rPr>
              <a:t>Product Objective</a:t>
            </a:r>
            <a:endParaRPr/>
          </a:p>
        </p:txBody>
      </p:sp>
      <p:sp>
        <p:nvSpPr>
          <p:cNvPr id="159" name="Google Shape;159;p22"/>
          <p:cNvSpPr txBox="1"/>
          <p:nvPr>
            <p:ph idx="1" type="body"/>
          </p:nvPr>
        </p:nvSpPr>
        <p:spPr>
          <a:xfrm>
            <a:off x="3244050" y="4060075"/>
            <a:ext cx="2455200" cy="873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Must use existing tooling available at AMBICO</a:t>
            </a:r>
            <a:endParaRPr/>
          </a:p>
          <a:p>
            <a:pPr indent="-311150" lvl="0" marL="457200" rtl="0" algn="l">
              <a:spcBef>
                <a:spcPts val="0"/>
              </a:spcBef>
              <a:spcAft>
                <a:spcPts val="0"/>
              </a:spcAft>
              <a:buSzPts val="1300"/>
              <a:buChar char="-"/>
            </a:pPr>
            <a:r>
              <a:rPr lang="en"/>
              <a:t>Must be Low Cost</a:t>
            </a:r>
            <a:endParaRPr/>
          </a:p>
        </p:txBody>
      </p:sp>
      <p:sp>
        <p:nvSpPr>
          <p:cNvPr id="160" name="Google Shape;160;p22"/>
          <p:cNvSpPr txBox="1"/>
          <p:nvPr/>
        </p:nvSpPr>
        <p:spPr>
          <a:xfrm>
            <a:off x="3164075" y="3457225"/>
            <a:ext cx="1611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accent1"/>
              </a:solidFill>
              <a:highlight>
                <a:srgbClr val="B6D7A8"/>
              </a:highlight>
              <a:latin typeface="Lato"/>
              <a:ea typeface="Lato"/>
              <a:cs typeface="Lato"/>
              <a:sym typeface="Lato"/>
            </a:endParaRPr>
          </a:p>
          <a:p>
            <a:pPr indent="0" lvl="0" marL="0" rtl="0" algn="l">
              <a:spcBef>
                <a:spcPts val="0"/>
              </a:spcBef>
              <a:spcAft>
                <a:spcPts val="0"/>
              </a:spcAft>
              <a:buNone/>
            </a:pPr>
            <a:r>
              <a:rPr lang="en" sz="1500">
                <a:solidFill>
                  <a:schemeClr val="accent1"/>
                </a:solidFill>
                <a:highlight>
                  <a:srgbClr val="F4CCCC"/>
                </a:highlight>
                <a:latin typeface="Lato"/>
                <a:ea typeface="Lato"/>
                <a:cs typeface="Lato"/>
                <a:sym typeface="Lato"/>
              </a:rPr>
              <a:t>Manufacturing</a:t>
            </a:r>
            <a:endParaRPr/>
          </a:p>
        </p:txBody>
      </p:sp>
      <p:sp>
        <p:nvSpPr>
          <p:cNvPr id="161" name="Google Shape;161;p22"/>
          <p:cNvSpPr txBox="1"/>
          <p:nvPr/>
        </p:nvSpPr>
        <p:spPr>
          <a:xfrm>
            <a:off x="837585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ph type="title"/>
          </p:nvPr>
        </p:nvSpPr>
        <p:spPr>
          <a:xfrm>
            <a:off x="727650" y="12030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Summarized Needs and Design Priorities</a:t>
            </a:r>
            <a:endParaRPr/>
          </a:p>
        </p:txBody>
      </p:sp>
      <p:graphicFrame>
        <p:nvGraphicFramePr>
          <p:cNvPr id="167" name="Google Shape;167;p23"/>
          <p:cNvGraphicFramePr/>
          <p:nvPr/>
        </p:nvGraphicFramePr>
        <p:xfrm>
          <a:off x="3750950" y="2038238"/>
          <a:ext cx="3000000" cy="3000000"/>
        </p:xfrm>
        <a:graphic>
          <a:graphicData uri="http://schemas.openxmlformats.org/drawingml/2006/table">
            <a:tbl>
              <a:tblPr>
                <a:noFill/>
                <a:tableStyleId>{289CAFED-DACC-4055-9EAF-6AF6E6A7F022}</a:tableStyleId>
              </a:tblPr>
              <a:tblGrid>
                <a:gridCol w="2759700"/>
              </a:tblGrid>
              <a:tr h="44397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Must be Fully Adjustable</a:t>
                      </a:r>
                      <a:endParaRPr sz="1200"/>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r h="44397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Must Not Damage the Door</a:t>
                      </a:r>
                      <a:endParaRPr sz="1200"/>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r h="443975">
                <a:tc>
                  <a:txBody>
                    <a:bodyPr/>
                    <a:lstStyle/>
                    <a:p>
                      <a:pPr indent="0" lvl="0" marL="0" rtl="0" algn="l">
                        <a:spcBef>
                          <a:spcPts val="0"/>
                        </a:spcBef>
                        <a:spcAft>
                          <a:spcPts val="0"/>
                        </a:spcAft>
                        <a:buNone/>
                      </a:pPr>
                      <a:r>
                        <a:rPr lang="en" sz="1300">
                          <a:solidFill>
                            <a:schemeClr val="dk1"/>
                          </a:solidFill>
                        </a:rPr>
                        <a:t>Intuitive and Easy to Use</a:t>
                      </a:r>
                      <a:endParaRPr sz="1200"/>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r h="443975">
                <a:tc>
                  <a:txBody>
                    <a:bodyPr/>
                    <a:lstStyle/>
                    <a:p>
                      <a:pPr indent="0" lvl="0" marL="0" rtl="0" algn="l">
                        <a:spcBef>
                          <a:spcPts val="0"/>
                        </a:spcBef>
                        <a:spcAft>
                          <a:spcPts val="0"/>
                        </a:spcAft>
                        <a:buNone/>
                      </a:pPr>
                      <a:r>
                        <a:rPr lang="en" sz="1300">
                          <a:solidFill>
                            <a:schemeClr val="dk1"/>
                          </a:solidFill>
                        </a:rPr>
                        <a:t>Designed for Workshop Conditions</a:t>
                      </a:r>
                      <a:endParaRPr sz="1200"/>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r h="443975">
                <a:tc>
                  <a:txBody>
                    <a:bodyPr/>
                    <a:lstStyle/>
                    <a:p>
                      <a:pPr indent="0" lvl="0" marL="0" rtl="0" algn="l">
                        <a:spcBef>
                          <a:spcPts val="0"/>
                        </a:spcBef>
                        <a:spcAft>
                          <a:spcPts val="0"/>
                        </a:spcAft>
                        <a:buNone/>
                      </a:pPr>
                      <a:r>
                        <a:rPr lang="en" sz="1300">
                          <a:solidFill>
                            <a:schemeClr val="dk1"/>
                          </a:solidFill>
                        </a:rPr>
                        <a:t>Ease of Manufacturing</a:t>
                      </a:r>
                      <a:endParaRPr sz="1200"/>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r h="443975">
                <a:tc>
                  <a:txBody>
                    <a:bodyPr/>
                    <a:lstStyle/>
                    <a:p>
                      <a:pPr indent="0" lvl="0" marL="0" rtl="0" algn="l">
                        <a:spcBef>
                          <a:spcPts val="0"/>
                        </a:spcBef>
                        <a:spcAft>
                          <a:spcPts val="0"/>
                        </a:spcAft>
                        <a:buNone/>
                      </a:pPr>
                      <a:r>
                        <a:rPr lang="en" sz="1300">
                          <a:solidFill>
                            <a:schemeClr val="dk1"/>
                          </a:solidFill>
                        </a:rPr>
                        <a:t>Easy Storage</a:t>
                      </a:r>
                      <a:endParaRPr sz="1200"/>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bl>
          </a:graphicData>
        </a:graphic>
      </p:graphicFrame>
      <p:cxnSp>
        <p:nvCxnSpPr>
          <p:cNvPr id="168" name="Google Shape;168;p23"/>
          <p:cNvCxnSpPr/>
          <p:nvPr/>
        </p:nvCxnSpPr>
        <p:spPr>
          <a:xfrm>
            <a:off x="2843825" y="1934075"/>
            <a:ext cx="0" cy="2872200"/>
          </a:xfrm>
          <a:prstGeom prst="straightConnector1">
            <a:avLst/>
          </a:prstGeom>
          <a:noFill/>
          <a:ln cap="flat" cmpd="sng" w="76200">
            <a:solidFill>
              <a:schemeClr val="dk1"/>
            </a:solidFill>
            <a:prstDash val="solid"/>
            <a:round/>
            <a:headEnd len="med" w="med" type="triangle"/>
            <a:tailEnd len="med" w="med" type="none"/>
          </a:ln>
        </p:spPr>
      </p:cxnSp>
      <p:sp>
        <p:nvSpPr>
          <p:cNvPr id="169" name="Google Shape;169;p23"/>
          <p:cNvSpPr txBox="1"/>
          <p:nvPr/>
        </p:nvSpPr>
        <p:spPr>
          <a:xfrm rot="-5400000">
            <a:off x="1574225" y="3190325"/>
            <a:ext cx="19356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Lato"/>
                <a:ea typeface="Lato"/>
                <a:cs typeface="Lato"/>
                <a:sym typeface="Lato"/>
              </a:rPr>
              <a:t>Relative</a:t>
            </a:r>
            <a:r>
              <a:rPr b="1" lang="en" sz="1700">
                <a:solidFill>
                  <a:schemeClr val="accent1"/>
                </a:solidFill>
                <a:latin typeface="Lato"/>
                <a:ea typeface="Lato"/>
                <a:cs typeface="Lato"/>
                <a:sym typeface="Lato"/>
              </a:rPr>
              <a:t> Priority</a:t>
            </a:r>
            <a:endParaRPr b="1" sz="1700">
              <a:solidFill>
                <a:schemeClr val="accent1"/>
              </a:solidFill>
              <a:latin typeface="Lato"/>
              <a:ea typeface="Lato"/>
              <a:cs typeface="Lato"/>
              <a:sym typeface="Lato"/>
            </a:endParaRPr>
          </a:p>
        </p:txBody>
      </p:sp>
      <p:sp>
        <p:nvSpPr>
          <p:cNvPr id="170" name="Google Shape;170;p23"/>
          <p:cNvSpPr txBox="1"/>
          <p:nvPr/>
        </p:nvSpPr>
        <p:spPr>
          <a:xfrm>
            <a:off x="3025725" y="1788675"/>
            <a:ext cx="618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latin typeface="Lato"/>
                <a:ea typeface="Lato"/>
                <a:cs typeface="Lato"/>
                <a:sym typeface="Lato"/>
              </a:rPr>
              <a:t>High</a:t>
            </a:r>
            <a:endParaRPr sz="1500">
              <a:solidFill>
                <a:schemeClr val="dk1"/>
              </a:solidFill>
            </a:endParaRPr>
          </a:p>
        </p:txBody>
      </p:sp>
      <p:sp>
        <p:nvSpPr>
          <p:cNvPr id="171" name="Google Shape;171;p23"/>
          <p:cNvSpPr txBox="1"/>
          <p:nvPr/>
        </p:nvSpPr>
        <p:spPr>
          <a:xfrm>
            <a:off x="3025725" y="4618325"/>
            <a:ext cx="618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3"/>
                </a:solidFill>
                <a:latin typeface="Lato"/>
                <a:ea typeface="Lato"/>
                <a:cs typeface="Lato"/>
                <a:sym typeface="Lato"/>
              </a:rPr>
              <a:t>Low</a:t>
            </a:r>
            <a:endParaRPr sz="1500">
              <a:solidFill>
                <a:schemeClr val="accent3"/>
              </a:solidFill>
            </a:endParaRPr>
          </a:p>
        </p:txBody>
      </p:sp>
      <p:sp>
        <p:nvSpPr>
          <p:cNvPr id="172" name="Google Shape;172;p23"/>
          <p:cNvSpPr txBox="1"/>
          <p:nvPr/>
        </p:nvSpPr>
        <p:spPr>
          <a:xfrm>
            <a:off x="837585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4"/>
          <p:cNvSpPr txBox="1"/>
          <p:nvPr>
            <p:ph type="title"/>
          </p:nvPr>
        </p:nvSpPr>
        <p:spPr>
          <a:xfrm>
            <a:off x="729450" y="11662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Overall problem statement</a:t>
            </a:r>
            <a:endParaRPr/>
          </a:p>
        </p:txBody>
      </p:sp>
      <p:sp>
        <p:nvSpPr>
          <p:cNvPr id="178" name="Google Shape;178;p24"/>
          <p:cNvSpPr txBox="1"/>
          <p:nvPr>
            <p:ph idx="1" type="body"/>
          </p:nvPr>
        </p:nvSpPr>
        <p:spPr>
          <a:xfrm>
            <a:off x="263525" y="1773200"/>
            <a:ext cx="8520600" cy="2746800"/>
          </a:xfrm>
          <a:prstGeom prst="rect">
            <a:avLst/>
          </a:prstGeom>
        </p:spPr>
        <p:txBody>
          <a:bodyPr anchorCtr="0" anchor="t" bIns="91425" lIns="91425" spcFirstLastPara="1" rIns="91425" wrap="square" tIns="91425">
            <a:normAutofit lnSpcReduction="10000"/>
          </a:bodyPr>
          <a:lstStyle/>
          <a:p>
            <a:pPr indent="0" lvl="0" marL="0" rtl="0" algn="ctr">
              <a:lnSpc>
                <a:spcPct val="150000"/>
              </a:lnSpc>
              <a:spcBef>
                <a:spcPts val="0"/>
              </a:spcBef>
              <a:spcAft>
                <a:spcPts val="1200"/>
              </a:spcAft>
              <a:buNone/>
            </a:pPr>
            <a:r>
              <a:rPr lang="en" sz="3200">
                <a:solidFill>
                  <a:schemeClr val="dk1"/>
                </a:solidFill>
              </a:rPr>
              <a:t>“ </a:t>
            </a:r>
            <a:r>
              <a:rPr lang="en" sz="2100">
                <a:solidFill>
                  <a:schemeClr val="dk1"/>
                </a:solidFill>
              </a:rPr>
              <a:t>AMBICO requires a precise, adjustable, and durable jig for cutting mounting holes for flush bolts in variable thickness wood-cladded steel doors. The jig should be user friendly, quick to use, protect the wood when clamping, must be durable, have a projected lifespan of several years, and should be low-cost and easy to produce in house. </a:t>
            </a:r>
            <a:r>
              <a:rPr lang="en" sz="3200">
                <a:solidFill>
                  <a:schemeClr val="dk1"/>
                </a:solidFill>
              </a:rPr>
              <a:t>”</a:t>
            </a:r>
            <a:endParaRPr sz="3200">
              <a:solidFill>
                <a:schemeClr val="dk1"/>
              </a:solidFill>
            </a:endParaRPr>
          </a:p>
        </p:txBody>
      </p:sp>
      <p:sp>
        <p:nvSpPr>
          <p:cNvPr id="179" name="Google Shape;179;p24"/>
          <p:cNvSpPr txBox="1"/>
          <p:nvPr/>
        </p:nvSpPr>
        <p:spPr>
          <a:xfrm>
            <a:off x="837585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Define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6"/>
          <p:cNvSpPr txBox="1"/>
          <p:nvPr>
            <p:ph type="title"/>
          </p:nvPr>
        </p:nvSpPr>
        <p:spPr>
          <a:xfrm>
            <a:off x="727650" y="10892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Criteria</a:t>
            </a:r>
            <a:endParaRPr/>
          </a:p>
        </p:txBody>
      </p:sp>
      <p:graphicFrame>
        <p:nvGraphicFramePr>
          <p:cNvPr id="190" name="Google Shape;190;p26"/>
          <p:cNvGraphicFramePr/>
          <p:nvPr/>
        </p:nvGraphicFramePr>
        <p:xfrm>
          <a:off x="221050" y="1564375"/>
          <a:ext cx="3000000" cy="3000000"/>
        </p:xfrm>
        <a:graphic>
          <a:graphicData uri="http://schemas.openxmlformats.org/drawingml/2006/table">
            <a:tbl>
              <a:tblPr>
                <a:noFill/>
                <a:tableStyleId>{289CAFED-DACC-4055-9EAF-6AF6E6A7F022}</a:tableStyleId>
              </a:tblPr>
              <a:tblGrid>
                <a:gridCol w="2900625"/>
                <a:gridCol w="2900625"/>
                <a:gridCol w="2900625"/>
              </a:tblGrid>
              <a:tr h="424475">
                <a:tc>
                  <a:txBody>
                    <a:bodyPr/>
                    <a:lstStyle/>
                    <a:p>
                      <a:pPr indent="0" lvl="0" marL="0" rtl="0" algn="l">
                        <a:spcBef>
                          <a:spcPts val="0"/>
                        </a:spcBef>
                        <a:spcAft>
                          <a:spcPts val="0"/>
                        </a:spcAft>
                        <a:buNone/>
                      </a:pPr>
                      <a:r>
                        <a:rPr lang="en"/>
                        <a:t>Functional Requirements</a:t>
                      </a:r>
                      <a:endParaRPr/>
                    </a:p>
                  </a:txBody>
                  <a:tcPr marT="91425" marB="91425" marR="91425" marL="91425"/>
                </a:tc>
                <a:tc>
                  <a:txBody>
                    <a:bodyPr/>
                    <a:lstStyle/>
                    <a:p>
                      <a:pPr indent="0" lvl="0" marL="0" rtl="0" algn="l">
                        <a:spcBef>
                          <a:spcPts val="0"/>
                        </a:spcBef>
                        <a:spcAft>
                          <a:spcPts val="0"/>
                        </a:spcAft>
                        <a:buNone/>
                      </a:pPr>
                      <a:r>
                        <a:rPr lang="en"/>
                        <a:t>Non-Functional Requirements</a:t>
                      </a:r>
                      <a:endParaRPr/>
                    </a:p>
                  </a:txBody>
                  <a:tcPr marT="91425" marB="91425" marR="91425" marL="91425"/>
                </a:tc>
                <a:tc>
                  <a:txBody>
                    <a:bodyPr/>
                    <a:lstStyle/>
                    <a:p>
                      <a:pPr indent="0" lvl="0" marL="0" rtl="0" algn="l">
                        <a:spcBef>
                          <a:spcPts val="0"/>
                        </a:spcBef>
                        <a:spcAft>
                          <a:spcPts val="0"/>
                        </a:spcAft>
                        <a:buNone/>
                      </a:pPr>
                      <a:r>
                        <a:rPr lang="en"/>
                        <a:t>Constraints</a:t>
                      </a:r>
                      <a:endParaRPr/>
                    </a:p>
                  </a:txBody>
                  <a:tcPr marT="91425" marB="91425" marR="91425" marL="91425"/>
                </a:tc>
              </a:tr>
              <a:tr h="3012500">
                <a:tc>
                  <a:txBody>
                    <a:bodyPr/>
                    <a:lstStyle/>
                    <a:p>
                      <a:pPr indent="-323850" lvl="0" marL="457200" rtl="0" algn="l">
                        <a:lnSpc>
                          <a:spcPct val="20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Adjustable</a:t>
                      </a:r>
                      <a:endParaRPr sz="1500">
                        <a:solidFill>
                          <a:schemeClr val="dk1"/>
                        </a:solidFill>
                        <a:latin typeface="Lato"/>
                        <a:ea typeface="Lato"/>
                        <a:cs typeface="Lato"/>
                        <a:sym typeface="Lato"/>
                      </a:endParaRPr>
                    </a:p>
                    <a:p>
                      <a:pPr indent="-323850" lvl="0" marL="457200" rtl="0" algn="l">
                        <a:lnSpc>
                          <a:spcPct val="20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Centers on a door</a:t>
                      </a:r>
                      <a:endParaRPr sz="1500">
                        <a:solidFill>
                          <a:schemeClr val="dk1"/>
                        </a:solidFill>
                        <a:latin typeface="Lato"/>
                        <a:ea typeface="Lato"/>
                        <a:cs typeface="Lato"/>
                        <a:sym typeface="Lato"/>
                      </a:endParaRPr>
                    </a:p>
                    <a:p>
                      <a:pPr indent="-323850" lvl="0" marL="457200" rtl="0" algn="l">
                        <a:lnSpc>
                          <a:spcPct val="20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Quick to use</a:t>
                      </a:r>
                      <a:endParaRPr sz="1500">
                        <a:solidFill>
                          <a:schemeClr val="dk1"/>
                        </a:solidFill>
                        <a:latin typeface="Lato"/>
                        <a:ea typeface="Lato"/>
                        <a:cs typeface="Lato"/>
                        <a:sym typeface="Lato"/>
                      </a:endParaRPr>
                    </a:p>
                    <a:p>
                      <a:pPr indent="-323850" lvl="0" marL="457200" rtl="0" algn="l">
                        <a:lnSpc>
                          <a:spcPct val="20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Ease of use</a:t>
                      </a:r>
                      <a:endParaRPr sz="1500">
                        <a:solidFill>
                          <a:schemeClr val="dk1"/>
                        </a:solidFill>
                        <a:latin typeface="Lato"/>
                        <a:ea typeface="Lato"/>
                        <a:cs typeface="Lato"/>
                        <a:sym typeface="Lato"/>
                      </a:endParaRPr>
                    </a:p>
                    <a:p>
                      <a:pPr indent="-323850" lvl="0" marL="457200" rtl="0" algn="l">
                        <a:lnSpc>
                          <a:spcPct val="20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Precise</a:t>
                      </a:r>
                      <a:endParaRPr sz="1800">
                        <a:latin typeface="Lato"/>
                        <a:ea typeface="Lato"/>
                        <a:cs typeface="Lato"/>
                        <a:sym typeface="Lato"/>
                      </a:endParaRPr>
                    </a:p>
                  </a:txBody>
                  <a:tcPr marT="91425" marB="91425" marR="91425" marL="91425"/>
                </a:tc>
                <a:tc>
                  <a:txBody>
                    <a:bodyPr/>
                    <a:lstStyle/>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Storage on wall peg</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Product tooling</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Product life</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Weight</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Material </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Able to be used repetitively</a:t>
                      </a:r>
                      <a:endParaRPr sz="1500">
                        <a:latin typeface="Lato"/>
                        <a:ea typeface="Lato"/>
                        <a:cs typeface="Lato"/>
                        <a:sym typeface="Lato"/>
                      </a:endParaRPr>
                    </a:p>
                  </a:txBody>
                  <a:tcPr marT="91425" marB="91425" marR="91425" marL="91425"/>
                </a:tc>
                <a:tc>
                  <a:txBody>
                    <a:bodyPr/>
                    <a:lstStyle/>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Cost </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Factory environment </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Door sizes </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Precision </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Wood must not be damaged </a:t>
                      </a:r>
                      <a:endParaRPr sz="1500">
                        <a:solidFill>
                          <a:schemeClr val="dk1"/>
                        </a:solidFill>
                        <a:latin typeface="Lato"/>
                        <a:ea typeface="Lato"/>
                        <a:cs typeface="Lato"/>
                        <a:sym typeface="Lato"/>
                      </a:endParaRPr>
                    </a:p>
                    <a:p>
                      <a:pPr indent="-323850" lvl="0" marL="457200" rtl="0" algn="l">
                        <a:lnSpc>
                          <a:spcPct val="150000"/>
                        </a:lnSpc>
                        <a:spcBef>
                          <a:spcPts val="0"/>
                        </a:spcBef>
                        <a:spcAft>
                          <a:spcPts val="0"/>
                        </a:spcAft>
                        <a:buClr>
                          <a:schemeClr val="dk1"/>
                        </a:buClr>
                        <a:buSzPts val="1500"/>
                        <a:buFont typeface="Lato"/>
                        <a:buChar char="-"/>
                      </a:pPr>
                      <a:r>
                        <a:rPr lang="en" sz="1500">
                          <a:solidFill>
                            <a:schemeClr val="dk1"/>
                          </a:solidFill>
                          <a:latin typeface="Lato"/>
                          <a:ea typeface="Lato"/>
                          <a:cs typeface="Lato"/>
                          <a:sym typeface="Lato"/>
                        </a:rPr>
                        <a:t>Mortise cut size</a:t>
                      </a:r>
                      <a:endParaRPr sz="1800">
                        <a:latin typeface="Lato"/>
                        <a:ea typeface="Lato"/>
                        <a:cs typeface="Lato"/>
                        <a:sym typeface="Lato"/>
                      </a:endParaRPr>
                    </a:p>
                  </a:txBody>
                  <a:tcPr marT="91425" marB="91425" marR="91425" marL="91425"/>
                </a:tc>
              </a:tr>
            </a:tbl>
          </a:graphicData>
        </a:graphic>
      </p:graphicFrame>
      <p:sp>
        <p:nvSpPr>
          <p:cNvPr id="191" name="Google Shape;191;p26"/>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7"/>
          <p:cNvPicPr preferRelativeResize="0"/>
          <p:nvPr/>
        </p:nvPicPr>
        <p:blipFill rotWithShape="1">
          <a:blip r:embed="rId3">
            <a:alphaModFix/>
          </a:blip>
          <a:srcRect b="13389" l="0" r="0" t="0"/>
          <a:stretch/>
        </p:blipFill>
        <p:spPr>
          <a:xfrm>
            <a:off x="3145050" y="1764275"/>
            <a:ext cx="2857500" cy="2474900"/>
          </a:xfrm>
          <a:prstGeom prst="rect">
            <a:avLst/>
          </a:prstGeom>
          <a:noFill/>
          <a:ln>
            <a:noFill/>
          </a:ln>
        </p:spPr>
      </p:pic>
      <p:sp>
        <p:nvSpPr>
          <p:cNvPr id="197" name="Google Shape;197;p2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Technical Benchmarking</a:t>
            </a:r>
            <a:endParaRPr/>
          </a:p>
        </p:txBody>
      </p:sp>
      <p:pic>
        <p:nvPicPr>
          <p:cNvPr id="198" name="Google Shape;198;p27"/>
          <p:cNvPicPr preferRelativeResize="0"/>
          <p:nvPr/>
        </p:nvPicPr>
        <p:blipFill>
          <a:blip r:embed="rId4">
            <a:alphaModFix/>
          </a:blip>
          <a:stretch>
            <a:fillRect/>
          </a:stretch>
        </p:blipFill>
        <p:spPr>
          <a:xfrm>
            <a:off x="133474" y="2300849"/>
            <a:ext cx="2857500" cy="1963494"/>
          </a:xfrm>
          <a:prstGeom prst="rect">
            <a:avLst/>
          </a:prstGeom>
          <a:noFill/>
          <a:ln>
            <a:noFill/>
          </a:ln>
        </p:spPr>
      </p:pic>
      <p:pic>
        <p:nvPicPr>
          <p:cNvPr id="199" name="Google Shape;199;p27"/>
          <p:cNvPicPr preferRelativeResize="0"/>
          <p:nvPr/>
        </p:nvPicPr>
        <p:blipFill rotWithShape="1">
          <a:blip r:embed="rId5">
            <a:alphaModFix/>
          </a:blip>
          <a:srcRect b="0" l="17763" r="18432" t="0"/>
          <a:stretch/>
        </p:blipFill>
        <p:spPr>
          <a:xfrm>
            <a:off x="6668050" y="1739100"/>
            <a:ext cx="1903000" cy="2525250"/>
          </a:xfrm>
          <a:prstGeom prst="rect">
            <a:avLst/>
          </a:prstGeom>
          <a:noFill/>
          <a:ln>
            <a:noFill/>
          </a:ln>
        </p:spPr>
      </p:pic>
      <p:sp>
        <p:nvSpPr>
          <p:cNvPr id="200" name="Google Shape;200;p27"/>
          <p:cNvSpPr txBox="1"/>
          <p:nvPr/>
        </p:nvSpPr>
        <p:spPr>
          <a:xfrm>
            <a:off x="740075" y="4239175"/>
            <a:ext cx="16443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accent1"/>
                </a:solidFill>
                <a:latin typeface="Lato"/>
                <a:ea typeface="Lato"/>
                <a:cs typeface="Lato"/>
                <a:sym typeface="Lato"/>
              </a:rPr>
              <a:t>Templaco FB-602</a:t>
            </a:r>
            <a:endParaRPr sz="1500">
              <a:solidFill>
                <a:schemeClr val="accent1"/>
              </a:solidFill>
              <a:latin typeface="Lato"/>
              <a:ea typeface="Lato"/>
              <a:cs typeface="Lato"/>
              <a:sym typeface="Lato"/>
            </a:endParaRPr>
          </a:p>
        </p:txBody>
      </p:sp>
      <p:sp>
        <p:nvSpPr>
          <p:cNvPr id="201" name="Google Shape;201;p27"/>
          <p:cNvSpPr txBox="1"/>
          <p:nvPr/>
        </p:nvSpPr>
        <p:spPr>
          <a:xfrm>
            <a:off x="3678000" y="4239175"/>
            <a:ext cx="17916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accent1"/>
                </a:solidFill>
                <a:latin typeface="Lato"/>
                <a:ea typeface="Lato"/>
                <a:cs typeface="Lato"/>
                <a:sym typeface="Lato"/>
              </a:rPr>
              <a:t>Norfield 7500-700</a:t>
            </a:r>
            <a:endParaRPr sz="1500">
              <a:solidFill>
                <a:schemeClr val="accent1"/>
              </a:solidFill>
              <a:latin typeface="Lato"/>
              <a:ea typeface="Lato"/>
              <a:cs typeface="Lato"/>
              <a:sym typeface="Lato"/>
            </a:endParaRPr>
          </a:p>
        </p:txBody>
      </p:sp>
      <p:sp>
        <p:nvSpPr>
          <p:cNvPr id="202" name="Google Shape;202;p27"/>
          <p:cNvSpPr txBox="1"/>
          <p:nvPr/>
        </p:nvSpPr>
        <p:spPr>
          <a:xfrm>
            <a:off x="6775200" y="4197175"/>
            <a:ext cx="16887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accent1"/>
                </a:solidFill>
                <a:latin typeface="Lato"/>
                <a:ea typeface="Lato"/>
                <a:cs typeface="Lato"/>
                <a:sym typeface="Lato"/>
              </a:rPr>
              <a:t>Major HIT-42FB8</a:t>
            </a:r>
            <a:endParaRPr sz="1500">
              <a:solidFill>
                <a:schemeClr val="accent1"/>
              </a:solidFill>
              <a:latin typeface="Lato"/>
              <a:ea typeface="Lato"/>
              <a:cs typeface="Lato"/>
              <a:sym typeface="Lato"/>
            </a:endParaRPr>
          </a:p>
        </p:txBody>
      </p:sp>
      <p:sp>
        <p:nvSpPr>
          <p:cNvPr id="203" name="Google Shape;203;p27"/>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8"/>
          <p:cNvSpPr txBox="1"/>
          <p:nvPr>
            <p:ph type="title"/>
          </p:nvPr>
        </p:nvSpPr>
        <p:spPr>
          <a:xfrm>
            <a:off x="727650" y="11549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Technical Benchmarking</a:t>
            </a:r>
            <a:endParaRPr/>
          </a:p>
        </p:txBody>
      </p:sp>
      <p:graphicFrame>
        <p:nvGraphicFramePr>
          <p:cNvPr id="209" name="Google Shape;209;p28"/>
          <p:cNvGraphicFramePr/>
          <p:nvPr/>
        </p:nvGraphicFramePr>
        <p:xfrm>
          <a:off x="299100" y="1690100"/>
          <a:ext cx="3000000" cy="3000000"/>
        </p:xfrm>
        <a:graphic>
          <a:graphicData uri="http://schemas.openxmlformats.org/drawingml/2006/table">
            <a:tbl>
              <a:tblPr>
                <a:noFill/>
                <a:tableStyleId>{4371F651-D703-4F00-AE8D-AB1F31E8CFDC}</a:tableStyleId>
              </a:tblPr>
              <a:tblGrid>
                <a:gridCol w="2136450"/>
                <a:gridCol w="2136450"/>
                <a:gridCol w="2136450"/>
                <a:gridCol w="2136450"/>
              </a:tblGrid>
              <a:tr h="308975">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solidFill>
                      <a:srgbClr val="00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Templaco FB-602</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Norfield 7500-700</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HIT-42FB8</a:t>
                      </a:r>
                      <a:endParaRPr sz="1100">
                        <a:latin typeface="Times New Roman"/>
                        <a:ea typeface="Times New Roman"/>
                        <a:cs typeface="Times New Roman"/>
                        <a:sym typeface="Times New Roman"/>
                      </a:endParaRPr>
                    </a:p>
                  </a:txBody>
                  <a:tcPr marT="63500" marB="63500" marR="63500" marL="63500">
                    <a:solidFill>
                      <a:srgbClr val="D9D9D9"/>
                    </a:solidFill>
                  </a:tcPr>
                </a:tc>
              </a:tr>
              <a:tr h="3089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Company</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Templaco</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Norfield</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Major</a:t>
                      </a:r>
                      <a:endParaRPr sz="1100">
                        <a:latin typeface="Times New Roman"/>
                        <a:ea typeface="Times New Roman"/>
                        <a:cs typeface="Times New Roman"/>
                        <a:sym typeface="Times New Roman"/>
                      </a:endParaRPr>
                    </a:p>
                  </a:txBody>
                  <a:tcPr marT="63500" marB="63500" marR="63500" marL="63500"/>
                </a:tc>
              </a:tr>
              <a:tr h="48645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Static or Adjustable</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Static template</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Infinitely adjustable via asynchronous knobs</a:t>
                      </a:r>
                      <a:endParaRPr sz="1100">
                        <a:latin typeface="Times New Roman"/>
                        <a:ea typeface="Times New Roman"/>
                        <a:cs typeface="Times New Roman"/>
                        <a:sym typeface="Times New Roman"/>
                      </a:endParaRPr>
                    </a:p>
                  </a:txBody>
                  <a:tcPr marT="63500" marB="63500" marR="63500" marL="63500">
                    <a:solidFill>
                      <a:srgbClr val="00FF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Adjustable to specific sizes via shim</a:t>
                      </a:r>
                      <a:endParaRPr sz="1100">
                        <a:latin typeface="Times New Roman"/>
                        <a:ea typeface="Times New Roman"/>
                        <a:cs typeface="Times New Roman"/>
                        <a:sym typeface="Times New Roman"/>
                      </a:endParaRPr>
                    </a:p>
                  </a:txBody>
                  <a:tcPr marT="63500" marB="63500" marR="63500" marL="63500">
                    <a:solidFill>
                      <a:srgbClr val="FFFF00"/>
                    </a:solidFill>
                  </a:tcPr>
                </a:tc>
              </a:tr>
              <a:tr h="48645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Adjustment Range</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0”</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1-⅜” to 2-¼” doors</a:t>
                      </a:r>
                      <a:endParaRPr sz="1100">
                        <a:latin typeface="Times New Roman"/>
                        <a:ea typeface="Times New Roman"/>
                        <a:cs typeface="Times New Roman"/>
                        <a:sym typeface="Times New Roman"/>
                      </a:endParaRPr>
                    </a:p>
                  </a:txBody>
                  <a:tcPr marT="63500" marB="63500" marR="63500" marL="63500">
                    <a:solidFill>
                      <a:srgbClr val="00FF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1-¾”, 2” and 2-¼” doors</a:t>
                      </a:r>
                      <a:endParaRPr sz="1100">
                        <a:latin typeface="Times New Roman"/>
                        <a:ea typeface="Times New Roman"/>
                        <a:cs typeface="Times New Roman"/>
                        <a:sym typeface="Times New Roman"/>
                      </a:endParaRPr>
                    </a:p>
                  </a:txBody>
                  <a:tcPr marT="63500" marB="63500" marR="63500" marL="63500">
                    <a:solidFill>
                      <a:srgbClr val="FFFF00"/>
                    </a:solidFill>
                  </a:tcPr>
                </a:tc>
              </a:tr>
              <a:tr h="49102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Equipment Needed</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Templaco Router bit and guide</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Router with included router bit</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HIT Router bit and guide</a:t>
                      </a:r>
                      <a:endParaRPr sz="1100">
                        <a:latin typeface="Times New Roman"/>
                        <a:ea typeface="Times New Roman"/>
                        <a:cs typeface="Times New Roman"/>
                        <a:sym typeface="Times New Roman"/>
                      </a:endParaRPr>
                    </a:p>
                  </a:txBody>
                  <a:tcPr marT="63500" marB="63500" marR="63500" marL="63500">
                    <a:solidFill>
                      <a:srgbClr val="FF0000"/>
                    </a:solidFill>
                  </a:tcPr>
                </a:tc>
              </a:tr>
              <a:tr h="48645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Material</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Wood</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Aluminum with Plastic Jaws</a:t>
                      </a:r>
                      <a:endParaRPr sz="1100">
                        <a:latin typeface="Times New Roman"/>
                        <a:ea typeface="Times New Roman"/>
                        <a:cs typeface="Times New Roman"/>
                        <a:sym typeface="Times New Roman"/>
                      </a:endParaRPr>
                    </a:p>
                  </a:txBody>
                  <a:tcPr marT="63500" marB="63500" marR="63500" marL="63500">
                    <a:solidFill>
                      <a:srgbClr val="00FF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Steel </a:t>
                      </a:r>
                      <a:endParaRPr sz="1100">
                        <a:latin typeface="Times New Roman"/>
                        <a:ea typeface="Times New Roman"/>
                        <a:cs typeface="Times New Roman"/>
                        <a:sym typeface="Times New Roman"/>
                      </a:endParaRPr>
                    </a:p>
                  </a:txBody>
                  <a:tcPr marT="63500" marB="63500" marR="63500" marL="63500">
                    <a:solidFill>
                      <a:srgbClr val="00FF00"/>
                    </a:solidFill>
                  </a:tcPr>
                </a:tc>
              </a:tr>
              <a:tr h="3089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Cost</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$72.00 (USD)</a:t>
                      </a:r>
                      <a:endParaRPr sz="1100">
                        <a:latin typeface="Times New Roman"/>
                        <a:ea typeface="Times New Roman"/>
                        <a:cs typeface="Times New Roman"/>
                        <a:sym typeface="Times New Roman"/>
                      </a:endParaRPr>
                    </a:p>
                  </a:txBody>
                  <a:tcPr marT="63500" marB="63500" marR="63500" marL="63500">
                    <a:solidFill>
                      <a:srgbClr val="00FF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$901.30 (USD)</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$532.58 (USD)</a:t>
                      </a:r>
                      <a:endParaRPr sz="1100">
                        <a:latin typeface="Times New Roman"/>
                        <a:ea typeface="Times New Roman"/>
                        <a:cs typeface="Times New Roman"/>
                        <a:sym typeface="Times New Roman"/>
                      </a:endParaRPr>
                    </a:p>
                  </a:txBody>
                  <a:tcPr marT="63500" marB="63500" marR="63500" marL="63500">
                    <a:solidFill>
                      <a:srgbClr val="FFFF00"/>
                    </a:solidFill>
                  </a:tcPr>
                </a:tc>
              </a:tr>
            </a:tbl>
          </a:graphicData>
        </a:graphic>
      </p:graphicFrame>
      <p:sp>
        <p:nvSpPr>
          <p:cNvPr id="210" name="Google Shape;210;p28"/>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Technical Benchmarking</a:t>
            </a:r>
            <a:endParaRPr/>
          </a:p>
        </p:txBody>
      </p:sp>
      <p:graphicFrame>
        <p:nvGraphicFramePr>
          <p:cNvPr id="216" name="Google Shape;216;p29"/>
          <p:cNvGraphicFramePr/>
          <p:nvPr/>
        </p:nvGraphicFramePr>
        <p:xfrm>
          <a:off x="480963" y="1853838"/>
          <a:ext cx="3000000" cy="3000000"/>
        </p:xfrm>
        <a:graphic>
          <a:graphicData uri="http://schemas.openxmlformats.org/drawingml/2006/table">
            <a:tbl>
              <a:tblPr>
                <a:noFill/>
                <a:tableStyleId>{4371F651-D703-4F00-AE8D-AB1F31E8CFDC}</a:tableStyleId>
              </a:tblPr>
              <a:tblGrid>
                <a:gridCol w="1637125"/>
                <a:gridCol w="1637125"/>
                <a:gridCol w="1267475"/>
                <a:gridCol w="1821975"/>
                <a:gridCol w="1821975"/>
              </a:tblGrid>
              <a:tr h="486125">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solidFill>
                      <a:srgbClr val="00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Weighting</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Templaco FB-602</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Norfield 7500-700</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HIT-42FB8</a:t>
                      </a:r>
                      <a:endParaRPr sz="1100">
                        <a:latin typeface="Times New Roman"/>
                        <a:ea typeface="Times New Roman"/>
                        <a:cs typeface="Times New Roman"/>
                        <a:sym typeface="Times New Roman"/>
                      </a:endParaRPr>
                    </a:p>
                  </a:txBody>
                  <a:tcPr marT="63500" marB="63500" marR="63500" marL="63500">
                    <a:solidFill>
                      <a:srgbClr val="D9D9D9"/>
                    </a:solidFill>
                  </a:tcPr>
                </a:tc>
              </a:tr>
              <a:tr h="48612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Static or Adjustable</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63500" marB="63500" marR="63500" marL="63500">
                    <a:solidFill>
                      <a:srgbClr val="00FF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63500" marB="63500" marR="63500" marL="63500">
                    <a:solidFill>
                      <a:srgbClr val="FFFF00"/>
                    </a:solidFill>
                  </a:tcPr>
                </a:tc>
              </a:tr>
              <a:tr h="3087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Adjustment Range</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5</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63500" marB="63500" marR="63500" marL="63500">
                    <a:solidFill>
                      <a:srgbClr val="00FF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63500" marB="63500" marR="63500" marL="63500">
                    <a:solidFill>
                      <a:srgbClr val="FFFF00"/>
                    </a:solidFill>
                  </a:tcPr>
                </a:tc>
              </a:tr>
              <a:tr h="49072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Equipment Needed</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4</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solidFill>
                      <a:srgbClr val="FF0000"/>
                    </a:solidFill>
                  </a:tcPr>
                </a:tc>
              </a:tr>
              <a:tr h="3087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Material</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4</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63500" marB="63500" marR="63500" marL="63500">
                    <a:solidFill>
                      <a:srgbClr val="00FF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63500" marB="63500" marR="63500" marL="63500">
                    <a:solidFill>
                      <a:srgbClr val="00FF00"/>
                    </a:solidFill>
                  </a:tcPr>
                </a:tc>
              </a:tr>
              <a:tr h="3087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Cost</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63500" marB="63500" marR="63500" marL="63500">
                    <a:solidFill>
                      <a:srgbClr val="00FF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solidFill>
                      <a:srgbClr val="FF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63500" marB="63500" marR="63500" marL="63500">
                    <a:solidFill>
                      <a:srgbClr val="FFFF00"/>
                    </a:solidFill>
                  </a:tcPr>
                </a:tc>
              </a:tr>
              <a:tr h="3087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Total</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solidFill>
                      <a:srgbClr val="000000"/>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22</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42</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36</a:t>
                      </a:r>
                      <a:endParaRPr sz="1100">
                        <a:latin typeface="Times New Roman"/>
                        <a:ea typeface="Times New Roman"/>
                        <a:cs typeface="Times New Roman"/>
                        <a:sym typeface="Times New Roman"/>
                      </a:endParaRPr>
                    </a:p>
                  </a:txBody>
                  <a:tcPr marT="63500" marB="63500" marR="63500" marL="63500"/>
                </a:tc>
              </a:tr>
            </a:tbl>
          </a:graphicData>
        </a:graphic>
      </p:graphicFrame>
      <p:sp>
        <p:nvSpPr>
          <p:cNvPr id="217" name="Google Shape;217;p29"/>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Target Specifications</a:t>
            </a:r>
            <a:endParaRPr/>
          </a:p>
        </p:txBody>
      </p:sp>
      <p:graphicFrame>
        <p:nvGraphicFramePr>
          <p:cNvPr id="223" name="Google Shape;223;p30"/>
          <p:cNvGraphicFramePr/>
          <p:nvPr/>
        </p:nvGraphicFramePr>
        <p:xfrm>
          <a:off x="311700" y="1017725"/>
          <a:ext cx="3000000" cy="3000000"/>
        </p:xfrm>
        <a:graphic>
          <a:graphicData uri="http://schemas.openxmlformats.org/drawingml/2006/table">
            <a:tbl>
              <a:tblPr>
                <a:noFill/>
                <a:tableStyleId>{4371F651-D703-4F00-AE8D-AB1F31E8CFDC}</a:tableStyleId>
              </a:tblPr>
              <a:tblGrid>
                <a:gridCol w="587150"/>
                <a:gridCol w="2498850"/>
                <a:gridCol w="1174300"/>
                <a:gridCol w="1420100"/>
                <a:gridCol w="1420100"/>
                <a:gridCol w="1420100"/>
              </a:tblGrid>
              <a:tr h="7696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Design specification</a:t>
                      </a:r>
                      <a:endParaRPr sz="1100">
                        <a:latin typeface="Times New Roman"/>
                        <a:ea typeface="Times New Roman"/>
                        <a:cs typeface="Times New Roman"/>
                        <a:sym typeface="Times New Roman"/>
                      </a:endParaRPr>
                    </a:p>
                  </a:txBody>
                  <a:tcPr marT="63500" marB="63500" marR="63500" marL="63500">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Relation </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 &lt; or &gt;)</a:t>
                      </a:r>
                      <a:endParaRPr sz="1100">
                        <a:latin typeface="Times New Roman"/>
                        <a:ea typeface="Times New Roman"/>
                        <a:cs typeface="Times New Roman"/>
                        <a:sym typeface="Times New Roman"/>
                      </a:endParaRPr>
                    </a:p>
                  </a:txBody>
                  <a:tcPr marT="63500" marB="63500" marR="63500" marL="63500">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Value</a:t>
                      </a:r>
                      <a:endParaRPr sz="1100">
                        <a:latin typeface="Times New Roman"/>
                        <a:ea typeface="Times New Roman"/>
                        <a:cs typeface="Times New Roman"/>
                        <a:sym typeface="Times New Roman"/>
                      </a:endParaRPr>
                    </a:p>
                  </a:txBody>
                  <a:tcPr marT="63500" marB="63500" marR="63500" marL="63500">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Units</a:t>
                      </a:r>
                      <a:endParaRPr sz="1100">
                        <a:latin typeface="Times New Roman"/>
                        <a:ea typeface="Times New Roman"/>
                        <a:cs typeface="Times New Roman"/>
                        <a:sym typeface="Times New Roman"/>
                      </a:endParaRPr>
                    </a:p>
                  </a:txBody>
                  <a:tcPr marT="63500" marB="63500" marR="63500" marL="63500">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Verification method</a:t>
                      </a:r>
                      <a:endParaRPr sz="1100">
                        <a:latin typeface="Times New Roman"/>
                        <a:ea typeface="Times New Roman"/>
                        <a:cs typeface="Times New Roman"/>
                        <a:sym typeface="Times New Roman"/>
                      </a:endParaRPr>
                    </a:p>
                  </a:txBody>
                  <a:tcPr marT="63500" marB="63500" marR="63500" marL="63500">
                    <a:solidFill>
                      <a:srgbClr val="999999"/>
                    </a:solidFill>
                  </a:tcPr>
                </a:tc>
              </a:tr>
              <a:tr h="488800">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b="1" lang="en" sz="1100">
                          <a:latin typeface="Times New Roman"/>
                          <a:ea typeface="Times New Roman"/>
                          <a:cs typeface="Times New Roman"/>
                          <a:sym typeface="Times New Roman"/>
                        </a:rPr>
                        <a:t>Functional requirements </a:t>
                      </a:r>
                      <a:endParaRPr b="1"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solidFill>
                      <a:srgbClr val="D9D9D9"/>
                    </a:solidFill>
                  </a:tcPr>
                </a:tc>
              </a:tr>
              <a:tr h="4888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Adjustable to different doors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Yes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N/A</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Analysis</a:t>
                      </a:r>
                      <a:endParaRPr sz="1100">
                        <a:latin typeface="Times New Roman"/>
                        <a:ea typeface="Times New Roman"/>
                        <a:cs typeface="Times New Roman"/>
                        <a:sym typeface="Times New Roman"/>
                      </a:endParaRPr>
                    </a:p>
                  </a:txBody>
                  <a:tcPr marT="63500" marB="63500" marR="63500" marL="63500"/>
                </a:tc>
              </a:tr>
              <a:tr h="4888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Can be centered on door</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Yes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N/A</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Analysis</a:t>
                      </a:r>
                      <a:endParaRPr sz="1100">
                        <a:latin typeface="Times New Roman"/>
                        <a:ea typeface="Times New Roman"/>
                        <a:cs typeface="Times New Roman"/>
                        <a:sym typeface="Times New Roman"/>
                      </a:endParaRPr>
                    </a:p>
                  </a:txBody>
                  <a:tcPr marT="63500" marB="63500" marR="63500" marL="63500"/>
                </a:tc>
              </a:tr>
              <a:tr h="4888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Precise</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&lt;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±1/32</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In</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Test</a:t>
                      </a:r>
                      <a:endParaRPr sz="1100">
                        <a:latin typeface="Times New Roman"/>
                        <a:ea typeface="Times New Roman"/>
                        <a:cs typeface="Times New Roman"/>
                        <a:sym typeface="Times New Roman"/>
                      </a:endParaRPr>
                    </a:p>
                  </a:txBody>
                  <a:tcPr marT="63500" marB="63500" marR="63500" marL="63500"/>
                </a:tc>
              </a:tr>
              <a:tr h="4888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4</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Quick to use</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&lt;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minutes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Test</a:t>
                      </a:r>
                      <a:endParaRPr sz="1100">
                        <a:latin typeface="Times New Roman"/>
                        <a:ea typeface="Times New Roman"/>
                        <a:cs typeface="Times New Roman"/>
                        <a:sym typeface="Times New Roman"/>
                      </a:endParaRPr>
                    </a:p>
                  </a:txBody>
                  <a:tcPr marT="63500" marB="63500" marR="63500" marL="63500"/>
                </a:tc>
              </a:tr>
              <a:tr h="4888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5</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Ease of use</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Yes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N/A</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Test</a:t>
                      </a:r>
                      <a:endParaRPr sz="1100">
                        <a:latin typeface="Times New Roman"/>
                        <a:ea typeface="Times New Roman"/>
                        <a:cs typeface="Times New Roman"/>
                        <a:sym typeface="Times New Roman"/>
                      </a:endParaRPr>
                    </a:p>
                  </a:txBody>
                  <a:tcPr marT="63500" marB="63500" marR="63500" marL="63500"/>
                </a:tc>
              </a:tr>
            </a:tbl>
          </a:graphicData>
        </a:graphic>
      </p:graphicFrame>
      <p:sp>
        <p:nvSpPr>
          <p:cNvPr id="224" name="Google Shape;224;p30"/>
          <p:cNvSpPr txBox="1"/>
          <p:nvPr/>
        </p:nvSpPr>
        <p:spPr>
          <a:xfrm>
            <a:off x="311700" y="511225"/>
            <a:ext cx="50760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dk2"/>
                </a:solidFill>
                <a:latin typeface="Raleway"/>
                <a:ea typeface="Raleway"/>
                <a:cs typeface="Raleway"/>
                <a:sym typeface="Raleway"/>
              </a:rPr>
              <a:t>Target Specifications</a:t>
            </a:r>
            <a:endParaRPr b="1" sz="2300">
              <a:solidFill>
                <a:schemeClr val="dk2"/>
              </a:solidFill>
              <a:latin typeface="Raleway"/>
              <a:ea typeface="Raleway"/>
              <a:cs typeface="Raleway"/>
              <a:sym typeface="Raleway"/>
            </a:endParaRPr>
          </a:p>
        </p:txBody>
      </p:sp>
      <p:sp>
        <p:nvSpPr>
          <p:cNvPr id="225" name="Google Shape;225;p30"/>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a:t>
            </a:r>
            <a:endParaRPr b="1" sz="1800">
              <a:solidFill>
                <a:schemeClr val="accent1"/>
              </a:solidFill>
              <a:latin typeface="Lato"/>
              <a:ea typeface="Lato"/>
              <a:cs typeface="Lato"/>
              <a:sym typeface="Lato"/>
            </a:endParaRPr>
          </a:p>
          <a:p>
            <a:pPr indent="0" lvl="0" marL="0" rtl="0" algn="l">
              <a:spcBef>
                <a:spcPts val="0"/>
              </a:spcBef>
              <a:spcAft>
                <a:spcPts val="0"/>
              </a:spcAft>
              <a:buNone/>
            </a:pPr>
            <a:r>
              <a:t/>
            </a:r>
            <a:endParaRPr b="1" sz="1800">
              <a:solidFill>
                <a:schemeClr val="accen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Target Specifications</a:t>
            </a:r>
            <a:endParaRPr/>
          </a:p>
        </p:txBody>
      </p:sp>
      <p:graphicFrame>
        <p:nvGraphicFramePr>
          <p:cNvPr id="231" name="Google Shape;231;p31"/>
          <p:cNvGraphicFramePr/>
          <p:nvPr/>
        </p:nvGraphicFramePr>
        <p:xfrm>
          <a:off x="311700" y="1017725"/>
          <a:ext cx="3000000" cy="3000000"/>
        </p:xfrm>
        <a:graphic>
          <a:graphicData uri="http://schemas.openxmlformats.org/drawingml/2006/table">
            <a:tbl>
              <a:tblPr>
                <a:noFill/>
                <a:tableStyleId>{4371F651-D703-4F00-AE8D-AB1F31E8CFDC}</a:tableStyleId>
              </a:tblPr>
              <a:tblGrid>
                <a:gridCol w="587150"/>
                <a:gridCol w="2498825"/>
                <a:gridCol w="1174325"/>
                <a:gridCol w="1420100"/>
                <a:gridCol w="1420100"/>
                <a:gridCol w="1420100"/>
              </a:tblGrid>
              <a:tr h="35282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Design specification</a:t>
                      </a:r>
                      <a:endParaRPr b="1"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Relation </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 &lt; or &gt;)</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Value</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Units</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Verification method</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r>
              <a:tr h="352825">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rPr b="1" lang="en" sz="1100">
                          <a:latin typeface="Times New Roman"/>
                          <a:ea typeface="Times New Roman"/>
                          <a:cs typeface="Times New Roman"/>
                          <a:sym typeface="Times New Roman"/>
                        </a:rPr>
                        <a:t>Constraints</a:t>
                      </a:r>
                      <a:endParaRPr b="1"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r>
              <a:tr h="5555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Can withstand factory environment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Yes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N/A</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Analysis +Test</a:t>
                      </a:r>
                      <a:endParaRPr sz="1100">
                        <a:latin typeface="Times New Roman"/>
                        <a:ea typeface="Times New Roman"/>
                        <a:cs typeface="Times New Roman"/>
                        <a:sym typeface="Times New Roman"/>
                      </a:endParaRPr>
                    </a:p>
                  </a:txBody>
                  <a:tcPr marT="63500" marB="63500" marR="63500" marL="63500"/>
                </a:tc>
              </a:tr>
              <a:tr h="35282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Door thicknesses range</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 ¾ to 2 ¾ </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In </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Analysis</a:t>
                      </a:r>
                      <a:endParaRPr sz="1100">
                        <a:latin typeface="Times New Roman"/>
                        <a:ea typeface="Times New Roman"/>
                        <a:cs typeface="Times New Roman"/>
                        <a:sym typeface="Times New Roman"/>
                      </a:endParaRPr>
                    </a:p>
                  </a:txBody>
                  <a:tcPr marT="63500" marB="63500" marR="63500" marL="63500"/>
                </a:tc>
              </a:tr>
              <a:tr h="5555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Cost (Prototype)</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&lt;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50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$CAD</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Estimate + Final check</a:t>
                      </a:r>
                      <a:endParaRPr sz="1100">
                        <a:latin typeface="Times New Roman"/>
                        <a:ea typeface="Times New Roman"/>
                        <a:cs typeface="Times New Roman"/>
                        <a:sym typeface="Times New Roman"/>
                      </a:endParaRPr>
                    </a:p>
                  </a:txBody>
                  <a:tcPr marT="63500" marB="63500" marR="63500" marL="63500"/>
                </a:tc>
              </a:tr>
              <a:tr h="5555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4</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Cost (Final product)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&lt;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100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$CAD</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Estimate + Final check</a:t>
                      </a:r>
                      <a:endParaRPr sz="1100">
                        <a:latin typeface="Times New Roman"/>
                        <a:ea typeface="Times New Roman"/>
                        <a:cs typeface="Times New Roman"/>
                        <a:sym typeface="Times New Roman"/>
                      </a:endParaRPr>
                    </a:p>
                  </a:txBody>
                  <a:tcPr marT="63500" marB="63500" marR="63500" marL="63500"/>
                </a:tc>
              </a:tr>
              <a:tr h="5555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5</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Cut Size</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6-¾ by 1</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In</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Analysis + Test</a:t>
                      </a:r>
                      <a:endParaRPr sz="1100">
                        <a:latin typeface="Times New Roman"/>
                        <a:ea typeface="Times New Roman"/>
                        <a:cs typeface="Times New Roman"/>
                        <a:sym typeface="Times New Roman"/>
                      </a:endParaRPr>
                    </a:p>
                  </a:txBody>
                  <a:tcPr marT="63500" marB="63500" marR="63500" marL="63500"/>
                </a:tc>
              </a:tr>
              <a:tr h="35282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6</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Maintain Integrity of Wood</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Yes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N/A</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Test</a:t>
                      </a:r>
                      <a:endParaRPr sz="1100">
                        <a:latin typeface="Times New Roman"/>
                        <a:ea typeface="Times New Roman"/>
                        <a:cs typeface="Times New Roman"/>
                        <a:sym typeface="Times New Roman"/>
                      </a:endParaRPr>
                    </a:p>
                  </a:txBody>
                  <a:tcPr marT="63500" marB="63500" marR="63500" marL="63500"/>
                </a:tc>
              </a:tr>
            </a:tbl>
          </a:graphicData>
        </a:graphic>
      </p:graphicFrame>
      <p:sp>
        <p:nvSpPr>
          <p:cNvPr id="232" name="Google Shape;232;p31"/>
          <p:cNvSpPr txBox="1"/>
          <p:nvPr/>
        </p:nvSpPr>
        <p:spPr>
          <a:xfrm>
            <a:off x="311700" y="511225"/>
            <a:ext cx="50760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dk2"/>
                </a:solidFill>
                <a:latin typeface="Raleway"/>
                <a:ea typeface="Raleway"/>
                <a:cs typeface="Raleway"/>
                <a:sym typeface="Raleway"/>
              </a:rPr>
              <a:t>Target Specifications</a:t>
            </a:r>
            <a:endParaRPr b="1" sz="2300">
              <a:solidFill>
                <a:schemeClr val="dk2"/>
              </a:solidFill>
              <a:latin typeface="Raleway"/>
              <a:ea typeface="Raleway"/>
              <a:cs typeface="Raleway"/>
              <a:sym typeface="Raleway"/>
            </a:endParaRPr>
          </a:p>
        </p:txBody>
      </p:sp>
      <p:sp>
        <p:nvSpPr>
          <p:cNvPr id="233" name="Google Shape;233;p31"/>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 </a:t>
            </a:r>
            <a:endParaRPr b="1" sz="1800">
              <a:solidFill>
                <a:schemeClr val="accen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Table of Contents</a:t>
            </a:r>
            <a:endParaRPr/>
          </a:p>
        </p:txBody>
      </p:sp>
      <p:sp>
        <p:nvSpPr>
          <p:cNvPr id="94" name="Google Shape;94;p14"/>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95" name="Google Shape;95;p14"/>
          <p:cNvSpPr txBox="1"/>
          <p:nvPr>
            <p:ph idx="2" type="body"/>
          </p:nvPr>
        </p:nvSpPr>
        <p:spPr>
          <a:xfrm>
            <a:off x="5174225" y="231500"/>
            <a:ext cx="3374400" cy="4146600"/>
          </a:xfrm>
          <a:prstGeom prst="rect">
            <a:avLst/>
          </a:prstGeom>
        </p:spPr>
        <p:txBody>
          <a:bodyPr anchorCtr="0" anchor="t" bIns="91425" lIns="91425" spcFirstLastPara="1" rIns="91425" wrap="square" tIns="91425">
            <a:noAutofit/>
          </a:bodyPr>
          <a:lstStyle/>
          <a:p>
            <a:pPr indent="-330200" lvl="0" marL="457200" rtl="0" algn="l">
              <a:lnSpc>
                <a:spcPct val="200000"/>
              </a:lnSpc>
              <a:spcBef>
                <a:spcPts val="0"/>
              </a:spcBef>
              <a:spcAft>
                <a:spcPts val="0"/>
              </a:spcAft>
              <a:buClr>
                <a:schemeClr val="dk1"/>
              </a:buClr>
              <a:buSzPts val="1600"/>
              <a:buChar char="❏"/>
            </a:pPr>
            <a:r>
              <a:rPr lang="en" sz="1600">
                <a:solidFill>
                  <a:schemeClr val="dk1"/>
                </a:solidFill>
              </a:rPr>
              <a:t>Final Design Concept</a:t>
            </a:r>
            <a:endParaRPr sz="1600">
              <a:solidFill>
                <a:schemeClr val="dk1"/>
              </a:solidFill>
            </a:endParaRPr>
          </a:p>
          <a:p>
            <a:pPr indent="-317500" lvl="1" marL="914400" rtl="0" algn="l">
              <a:lnSpc>
                <a:spcPct val="200000"/>
              </a:lnSpc>
              <a:spcBef>
                <a:spcPts val="0"/>
              </a:spcBef>
              <a:spcAft>
                <a:spcPts val="0"/>
              </a:spcAft>
              <a:buClr>
                <a:schemeClr val="accent3"/>
              </a:buClr>
              <a:buSzPts val="1400"/>
              <a:buChar char="❏"/>
            </a:pPr>
            <a:r>
              <a:rPr lang="en" sz="1400">
                <a:solidFill>
                  <a:schemeClr val="accent3"/>
                </a:solidFill>
              </a:rPr>
              <a:t>Gallery</a:t>
            </a:r>
            <a:endParaRPr sz="1400">
              <a:solidFill>
                <a:schemeClr val="accent3"/>
              </a:solidFill>
            </a:endParaRPr>
          </a:p>
          <a:p>
            <a:pPr indent="-317500" lvl="1" marL="914400" rtl="0" algn="l">
              <a:lnSpc>
                <a:spcPct val="200000"/>
              </a:lnSpc>
              <a:spcBef>
                <a:spcPts val="0"/>
              </a:spcBef>
              <a:spcAft>
                <a:spcPts val="0"/>
              </a:spcAft>
              <a:buClr>
                <a:schemeClr val="accent3"/>
              </a:buClr>
              <a:buSzPts val="1400"/>
              <a:buChar char="❏"/>
            </a:pPr>
            <a:r>
              <a:rPr lang="en" sz="1400">
                <a:solidFill>
                  <a:schemeClr val="accent3"/>
                </a:solidFill>
              </a:rPr>
              <a:t>Features at a Glance</a:t>
            </a:r>
            <a:endParaRPr sz="1400">
              <a:solidFill>
                <a:schemeClr val="accent3"/>
              </a:solidFill>
            </a:endParaRPr>
          </a:p>
          <a:p>
            <a:pPr indent="-330200" lvl="0" marL="457200" rtl="0" algn="l">
              <a:lnSpc>
                <a:spcPct val="200000"/>
              </a:lnSpc>
              <a:spcBef>
                <a:spcPts val="0"/>
              </a:spcBef>
              <a:spcAft>
                <a:spcPts val="0"/>
              </a:spcAft>
              <a:buClr>
                <a:schemeClr val="dk1"/>
              </a:buClr>
              <a:buSzPts val="1600"/>
              <a:buChar char="❏"/>
            </a:pPr>
            <a:r>
              <a:rPr lang="en" sz="1600">
                <a:solidFill>
                  <a:schemeClr val="dk1"/>
                </a:solidFill>
              </a:rPr>
              <a:t>Our Design Process</a:t>
            </a:r>
            <a:endParaRPr sz="1600">
              <a:solidFill>
                <a:schemeClr val="dk1"/>
              </a:solidFill>
            </a:endParaRPr>
          </a:p>
          <a:p>
            <a:pPr indent="-317500" lvl="1" marL="914400" rtl="0" algn="l">
              <a:lnSpc>
                <a:spcPct val="200000"/>
              </a:lnSpc>
              <a:spcBef>
                <a:spcPts val="0"/>
              </a:spcBef>
              <a:spcAft>
                <a:spcPts val="0"/>
              </a:spcAft>
              <a:buClr>
                <a:schemeClr val="accent3"/>
              </a:buClr>
              <a:buSzPts val="1400"/>
              <a:buChar char="❏"/>
            </a:pPr>
            <a:r>
              <a:rPr lang="en" sz="1400">
                <a:solidFill>
                  <a:schemeClr val="accent3"/>
                </a:solidFill>
              </a:rPr>
              <a:t>Design Philosophy</a:t>
            </a:r>
            <a:endParaRPr sz="1400">
              <a:solidFill>
                <a:schemeClr val="accent3"/>
              </a:solidFill>
            </a:endParaRPr>
          </a:p>
          <a:p>
            <a:pPr indent="-317500" lvl="1" marL="914400" rtl="0" algn="l">
              <a:lnSpc>
                <a:spcPct val="200000"/>
              </a:lnSpc>
              <a:spcBef>
                <a:spcPts val="0"/>
              </a:spcBef>
              <a:spcAft>
                <a:spcPts val="0"/>
              </a:spcAft>
              <a:buClr>
                <a:schemeClr val="accent3"/>
              </a:buClr>
              <a:buSzPts val="1400"/>
              <a:buChar char="❏"/>
            </a:pPr>
            <a:r>
              <a:rPr lang="en" sz="1400">
                <a:solidFill>
                  <a:schemeClr val="accent3"/>
                </a:solidFill>
              </a:rPr>
              <a:t>Empathise</a:t>
            </a:r>
            <a:endParaRPr sz="1400">
              <a:solidFill>
                <a:schemeClr val="accent3"/>
              </a:solidFill>
            </a:endParaRPr>
          </a:p>
          <a:p>
            <a:pPr indent="-317500" lvl="1" marL="914400" rtl="0" algn="l">
              <a:lnSpc>
                <a:spcPct val="200000"/>
              </a:lnSpc>
              <a:spcBef>
                <a:spcPts val="0"/>
              </a:spcBef>
              <a:spcAft>
                <a:spcPts val="0"/>
              </a:spcAft>
              <a:buClr>
                <a:schemeClr val="accent3"/>
              </a:buClr>
              <a:buSzPts val="1400"/>
              <a:buChar char="❏"/>
            </a:pPr>
            <a:r>
              <a:rPr lang="en" sz="1400">
                <a:solidFill>
                  <a:schemeClr val="accent3"/>
                </a:solidFill>
              </a:rPr>
              <a:t>Define</a:t>
            </a:r>
            <a:endParaRPr sz="1400">
              <a:solidFill>
                <a:schemeClr val="accent3"/>
              </a:solidFill>
            </a:endParaRPr>
          </a:p>
          <a:p>
            <a:pPr indent="-317500" lvl="1" marL="914400" rtl="0" algn="l">
              <a:lnSpc>
                <a:spcPct val="200000"/>
              </a:lnSpc>
              <a:spcBef>
                <a:spcPts val="0"/>
              </a:spcBef>
              <a:spcAft>
                <a:spcPts val="0"/>
              </a:spcAft>
              <a:buClr>
                <a:schemeClr val="accent3"/>
              </a:buClr>
              <a:buSzPts val="1400"/>
              <a:buChar char="❏"/>
            </a:pPr>
            <a:r>
              <a:rPr lang="en" sz="1400">
                <a:solidFill>
                  <a:schemeClr val="accent3"/>
                </a:solidFill>
              </a:rPr>
              <a:t>Ideate</a:t>
            </a:r>
            <a:endParaRPr sz="1400">
              <a:solidFill>
                <a:schemeClr val="accent3"/>
              </a:solidFill>
            </a:endParaRPr>
          </a:p>
          <a:p>
            <a:pPr indent="-317500" lvl="1" marL="914400" rtl="0" algn="l">
              <a:lnSpc>
                <a:spcPct val="200000"/>
              </a:lnSpc>
              <a:spcBef>
                <a:spcPts val="0"/>
              </a:spcBef>
              <a:spcAft>
                <a:spcPts val="0"/>
              </a:spcAft>
              <a:buClr>
                <a:schemeClr val="accent3"/>
              </a:buClr>
              <a:buSzPts val="1400"/>
              <a:buChar char="❏"/>
            </a:pPr>
            <a:r>
              <a:rPr lang="en" sz="1400">
                <a:solidFill>
                  <a:schemeClr val="accent3"/>
                </a:solidFill>
              </a:rPr>
              <a:t>Prototyping and Iteration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Questions</a:t>
            </a:r>
            <a:endParaRPr sz="1600">
              <a:solidFill>
                <a:schemeClr val="dk1"/>
              </a:solidFill>
            </a:endParaRPr>
          </a:p>
        </p:txBody>
      </p:sp>
      <p:sp>
        <p:nvSpPr>
          <p:cNvPr id="96" name="Google Shape;96;p14"/>
          <p:cNvSpPr txBox="1"/>
          <p:nvPr/>
        </p:nvSpPr>
        <p:spPr>
          <a:xfrm>
            <a:off x="837585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Target Specifications</a:t>
            </a:r>
            <a:endParaRPr/>
          </a:p>
        </p:txBody>
      </p:sp>
      <p:graphicFrame>
        <p:nvGraphicFramePr>
          <p:cNvPr id="239" name="Google Shape;239;p32"/>
          <p:cNvGraphicFramePr/>
          <p:nvPr/>
        </p:nvGraphicFramePr>
        <p:xfrm>
          <a:off x="311700" y="1017725"/>
          <a:ext cx="3000000" cy="3000000"/>
        </p:xfrm>
        <a:graphic>
          <a:graphicData uri="http://schemas.openxmlformats.org/drawingml/2006/table">
            <a:tbl>
              <a:tblPr>
                <a:noFill/>
                <a:tableStyleId>{4371F651-D703-4F00-AE8D-AB1F31E8CFDC}</a:tableStyleId>
              </a:tblPr>
              <a:tblGrid>
                <a:gridCol w="587150"/>
                <a:gridCol w="2498825"/>
                <a:gridCol w="1174325"/>
                <a:gridCol w="1420100"/>
                <a:gridCol w="1420100"/>
                <a:gridCol w="1420100"/>
              </a:tblGrid>
              <a:tr h="53172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Design specification</a:t>
                      </a:r>
                      <a:endParaRPr b="1"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Relation </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 &lt; or &gt;)</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Value</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Units</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Verification method</a:t>
                      </a:r>
                      <a:endParaRPr sz="11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99999"/>
                    </a:solidFill>
                  </a:tcPr>
                </a:tc>
              </a:tr>
              <a:tr h="380075">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rPr b="1" lang="en" sz="1100">
                          <a:latin typeface="Times New Roman"/>
                          <a:ea typeface="Times New Roman"/>
                          <a:cs typeface="Times New Roman"/>
                          <a:sym typeface="Times New Roman"/>
                        </a:rPr>
                        <a:t>Non-functional requirements </a:t>
                      </a:r>
                      <a:endParaRPr b="1"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T cap="flat" cmpd="sng" w="12700">
                      <a:solidFill>
                        <a:srgbClr val="000000"/>
                      </a:solidFill>
                      <a:prstDash val="solid"/>
                      <a:round/>
                      <a:headEnd len="sm" w="sm" type="none"/>
                      <a:tailEnd len="sm" w="sm" type="none"/>
                    </a:lnT>
                    <a:solidFill>
                      <a:srgbClr val="D9D9D9"/>
                    </a:solidFill>
                  </a:tcPr>
                </a:tc>
              </a:tr>
              <a:tr h="658100">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Can be primarily made in-house</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Yes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N/A</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Analysis</a:t>
                      </a:r>
                      <a:endParaRPr sz="1100">
                        <a:latin typeface="Times New Roman"/>
                        <a:ea typeface="Times New Roman"/>
                        <a:cs typeface="Times New Roman"/>
                        <a:sym typeface="Times New Roman"/>
                      </a:endParaRPr>
                    </a:p>
                  </a:txBody>
                  <a:tcPr marT="63500" marB="63500" marR="63500" marL="63500"/>
                </a:tc>
              </a:tr>
              <a:tr h="4179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2</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Reasonably lightweight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&lt;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lbs.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Analysis/Test</a:t>
                      </a:r>
                      <a:endParaRPr sz="1100">
                        <a:latin typeface="Times New Roman"/>
                        <a:ea typeface="Times New Roman"/>
                        <a:cs typeface="Times New Roman"/>
                        <a:sym typeface="Times New Roman"/>
                      </a:endParaRPr>
                    </a:p>
                  </a:txBody>
                  <a:tcPr marT="63500" marB="63500" marR="63500" marL="63500"/>
                </a:tc>
              </a:tr>
              <a:tr h="4179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3</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Storage on wall peg</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Yes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N/A</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Analysis/Test</a:t>
                      </a:r>
                      <a:endParaRPr sz="1100">
                        <a:latin typeface="Times New Roman"/>
                        <a:ea typeface="Times New Roman"/>
                        <a:cs typeface="Times New Roman"/>
                        <a:sym typeface="Times New Roman"/>
                      </a:endParaRPr>
                    </a:p>
                  </a:txBody>
                  <a:tcPr marT="63500" marB="63500" marR="63500" marL="63500"/>
                </a:tc>
              </a:tr>
              <a:tr h="4179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4</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Product Life</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&gt;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1</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Years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Estimation</a:t>
                      </a:r>
                      <a:endParaRPr sz="1100">
                        <a:latin typeface="Times New Roman"/>
                        <a:ea typeface="Times New Roman"/>
                        <a:cs typeface="Times New Roman"/>
                        <a:sym typeface="Times New Roman"/>
                      </a:endParaRPr>
                    </a:p>
                  </a:txBody>
                  <a:tcPr marT="63500" marB="63500" marR="63500" marL="63500"/>
                </a:tc>
              </a:tr>
              <a:tr h="4179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5</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Endure Repetitive Use</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Yes</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N/A</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Analysis/Test</a:t>
                      </a:r>
                      <a:endParaRPr sz="1100">
                        <a:latin typeface="Times New Roman"/>
                        <a:ea typeface="Times New Roman"/>
                        <a:cs typeface="Times New Roman"/>
                        <a:sym typeface="Times New Roman"/>
                      </a:endParaRPr>
                    </a:p>
                  </a:txBody>
                  <a:tcPr marT="63500" marB="63500" marR="63500" marL="63500"/>
                </a:tc>
              </a:tr>
              <a:tr h="417975">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6</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Material</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Sheet Steel</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N/A</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Final Check</a:t>
                      </a:r>
                      <a:endParaRPr sz="1100">
                        <a:latin typeface="Times New Roman"/>
                        <a:ea typeface="Times New Roman"/>
                        <a:cs typeface="Times New Roman"/>
                        <a:sym typeface="Times New Roman"/>
                      </a:endParaRPr>
                    </a:p>
                  </a:txBody>
                  <a:tcPr marT="63500" marB="63500" marR="63500" marL="63500"/>
                </a:tc>
              </a:tr>
            </a:tbl>
          </a:graphicData>
        </a:graphic>
      </p:graphicFrame>
      <p:sp>
        <p:nvSpPr>
          <p:cNvPr id="240" name="Google Shape;240;p32"/>
          <p:cNvSpPr txBox="1"/>
          <p:nvPr/>
        </p:nvSpPr>
        <p:spPr>
          <a:xfrm>
            <a:off x="311700" y="511225"/>
            <a:ext cx="50760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dk2"/>
                </a:solidFill>
                <a:latin typeface="Raleway"/>
                <a:ea typeface="Raleway"/>
                <a:cs typeface="Raleway"/>
                <a:sym typeface="Raleway"/>
              </a:rPr>
              <a:t>Target Specifications</a:t>
            </a:r>
            <a:endParaRPr b="1" sz="2300">
              <a:solidFill>
                <a:schemeClr val="dk2"/>
              </a:solidFill>
              <a:latin typeface="Raleway"/>
              <a:ea typeface="Raleway"/>
              <a:cs typeface="Raleway"/>
              <a:sym typeface="Raleway"/>
            </a:endParaRPr>
          </a:p>
        </p:txBody>
      </p:sp>
      <p:sp>
        <p:nvSpPr>
          <p:cNvPr id="241" name="Google Shape;241;p32"/>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 </a:t>
            </a:r>
            <a:endParaRPr b="1" sz="1800">
              <a:solidFill>
                <a:schemeClr val="accent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Ideate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Subsystems</a:t>
            </a:r>
            <a:endParaRPr/>
          </a:p>
        </p:txBody>
      </p:sp>
      <p:sp>
        <p:nvSpPr>
          <p:cNvPr id="252" name="Google Shape;252;p34"/>
          <p:cNvSpPr txBox="1"/>
          <p:nvPr>
            <p:ph idx="1" type="body"/>
          </p:nvPr>
        </p:nvSpPr>
        <p:spPr>
          <a:xfrm>
            <a:off x="809425" y="2389500"/>
            <a:ext cx="7688700" cy="2261100"/>
          </a:xfrm>
          <a:prstGeom prst="rect">
            <a:avLst/>
          </a:prstGeom>
        </p:spPr>
        <p:txBody>
          <a:bodyPr anchorCtr="0" anchor="t" bIns="91425" lIns="91425" spcFirstLastPara="1" rIns="91425" wrap="square" tIns="91425">
            <a:normAutofit/>
          </a:bodyPr>
          <a:lstStyle/>
          <a:p>
            <a:pPr indent="-361950" lvl="0" marL="457200" rtl="0" algn="l">
              <a:lnSpc>
                <a:spcPct val="200000"/>
              </a:lnSpc>
              <a:spcBef>
                <a:spcPts val="0"/>
              </a:spcBef>
              <a:spcAft>
                <a:spcPts val="0"/>
              </a:spcAft>
              <a:buSzPts val="2100"/>
              <a:buAutoNum type="arabicPeriod"/>
            </a:pPr>
            <a:r>
              <a:rPr b="1" lang="en" sz="2100"/>
              <a:t>Adjustment Mechanism</a:t>
            </a:r>
            <a:endParaRPr b="1" sz="2100"/>
          </a:p>
          <a:p>
            <a:pPr indent="-361950" lvl="0" marL="457200" rtl="0" algn="l">
              <a:lnSpc>
                <a:spcPct val="200000"/>
              </a:lnSpc>
              <a:spcBef>
                <a:spcPts val="0"/>
              </a:spcBef>
              <a:spcAft>
                <a:spcPts val="0"/>
              </a:spcAft>
              <a:buSzPts val="2100"/>
              <a:buAutoNum type="arabicPeriod"/>
            </a:pPr>
            <a:r>
              <a:rPr b="1" lang="en" sz="2100"/>
              <a:t>Contacting surfaces</a:t>
            </a:r>
            <a:endParaRPr b="1" sz="2100"/>
          </a:p>
          <a:p>
            <a:pPr indent="-361950" lvl="0" marL="457200" rtl="0" algn="l">
              <a:lnSpc>
                <a:spcPct val="200000"/>
              </a:lnSpc>
              <a:spcBef>
                <a:spcPts val="0"/>
              </a:spcBef>
              <a:spcAft>
                <a:spcPts val="0"/>
              </a:spcAft>
              <a:buSzPts val="2100"/>
              <a:buAutoNum type="arabicPeriod"/>
            </a:pPr>
            <a:r>
              <a:rPr b="1" lang="en" sz="2100"/>
              <a:t>Router block-off</a:t>
            </a:r>
            <a:endParaRPr b="1" sz="2100"/>
          </a:p>
        </p:txBody>
      </p:sp>
      <p:sp>
        <p:nvSpPr>
          <p:cNvPr id="253" name="Google Shape;253;p34"/>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a:t>
            </a:r>
            <a:endParaRPr b="1" sz="1800">
              <a:solidFill>
                <a:schemeClr val="accent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5"/>
          <p:cNvSpPr txBox="1"/>
          <p:nvPr/>
        </p:nvSpPr>
        <p:spPr>
          <a:xfrm>
            <a:off x="376175" y="137450"/>
            <a:ext cx="6715800" cy="9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
        <p:nvSpPr>
          <p:cNvPr id="259" name="Google Shape;259;p35"/>
          <p:cNvSpPr txBox="1"/>
          <p:nvPr>
            <p:ph idx="4294967295" type="title"/>
          </p:nvPr>
        </p:nvSpPr>
        <p:spPr>
          <a:xfrm>
            <a:off x="727650" y="4385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Preliminary Designs - Adjustment</a:t>
            </a:r>
            <a:endParaRPr/>
          </a:p>
        </p:txBody>
      </p:sp>
      <p:pic>
        <p:nvPicPr>
          <p:cNvPr id="260" name="Google Shape;260;p35"/>
          <p:cNvPicPr preferRelativeResize="0"/>
          <p:nvPr/>
        </p:nvPicPr>
        <p:blipFill>
          <a:blip r:embed="rId3">
            <a:alphaModFix/>
          </a:blip>
          <a:stretch>
            <a:fillRect/>
          </a:stretch>
        </p:blipFill>
        <p:spPr>
          <a:xfrm>
            <a:off x="62575" y="1154548"/>
            <a:ext cx="5365476" cy="1817850"/>
          </a:xfrm>
          <a:prstGeom prst="rect">
            <a:avLst/>
          </a:prstGeom>
          <a:noFill/>
          <a:ln>
            <a:noFill/>
          </a:ln>
        </p:spPr>
      </p:pic>
      <p:pic>
        <p:nvPicPr>
          <p:cNvPr id="261" name="Google Shape;261;p35"/>
          <p:cNvPicPr preferRelativeResize="0"/>
          <p:nvPr/>
        </p:nvPicPr>
        <p:blipFill>
          <a:blip r:embed="rId4">
            <a:alphaModFix/>
          </a:blip>
          <a:stretch>
            <a:fillRect/>
          </a:stretch>
        </p:blipFill>
        <p:spPr>
          <a:xfrm>
            <a:off x="6061374" y="1149850"/>
            <a:ext cx="2945426" cy="2411425"/>
          </a:xfrm>
          <a:prstGeom prst="rect">
            <a:avLst/>
          </a:prstGeom>
          <a:noFill/>
          <a:ln>
            <a:noFill/>
          </a:ln>
        </p:spPr>
      </p:pic>
      <p:pic>
        <p:nvPicPr>
          <p:cNvPr id="262" name="Google Shape;262;p35"/>
          <p:cNvPicPr preferRelativeResize="0"/>
          <p:nvPr/>
        </p:nvPicPr>
        <p:blipFill>
          <a:blip r:embed="rId5">
            <a:alphaModFix/>
          </a:blip>
          <a:stretch>
            <a:fillRect/>
          </a:stretch>
        </p:blipFill>
        <p:spPr>
          <a:xfrm>
            <a:off x="62575" y="3048988"/>
            <a:ext cx="6572250" cy="2143125"/>
          </a:xfrm>
          <a:prstGeom prst="rect">
            <a:avLst/>
          </a:prstGeom>
          <a:noFill/>
          <a:ln>
            <a:noFill/>
          </a:ln>
        </p:spPr>
      </p:pic>
      <p:sp>
        <p:nvSpPr>
          <p:cNvPr id="263" name="Google Shape;263;p35"/>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6"/>
          <p:cNvSpPr txBox="1"/>
          <p:nvPr/>
        </p:nvSpPr>
        <p:spPr>
          <a:xfrm>
            <a:off x="376175" y="137450"/>
            <a:ext cx="6715800" cy="9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
        <p:nvSpPr>
          <p:cNvPr id="269" name="Google Shape;269;p36"/>
          <p:cNvSpPr txBox="1"/>
          <p:nvPr>
            <p:ph idx="4294967295" type="title"/>
          </p:nvPr>
        </p:nvSpPr>
        <p:spPr>
          <a:xfrm>
            <a:off x="727650" y="4385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Preliminary Designs - Contact</a:t>
            </a:r>
            <a:endParaRPr/>
          </a:p>
        </p:txBody>
      </p:sp>
      <p:pic>
        <p:nvPicPr>
          <p:cNvPr id="270" name="Google Shape;270;p36"/>
          <p:cNvPicPr preferRelativeResize="0"/>
          <p:nvPr/>
        </p:nvPicPr>
        <p:blipFill>
          <a:blip r:embed="rId3">
            <a:alphaModFix/>
          </a:blip>
          <a:stretch>
            <a:fillRect/>
          </a:stretch>
        </p:blipFill>
        <p:spPr>
          <a:xfrm>
            <a:off x="92125" y="973700"/>
            <a:ext cx="4548575" cy="2729150"/>
          </a:xfrm>
          <a:prstGeom prst="rect">
            <a:avLst/>
          </a:prstGeom>
          <a:noFill/>
          <a:ln>
            <a:noFill/>
          </a:ln>
        </p:spPr>
      </p:pic>
      <p:pic>
        <p:nvPicPr>
          <p:cNvPr id="271" name="Google Shape;271;p36"/>
          <p:cNvPicPr preferRelativeResize="0"/>
          <p:nvPr/>
        </p:nvPicPr>
        <p:blipFill>
          <a:blip r:embed="rId4">
            <a:alphaModFix/>
          </a:blip>
          <a:stretch>
            <a:fillRect/>
          </a:stretch>
        </p:blipFill>
        <p:spPr>
          <a:xfrm>
            <a:off x="4387475" y="3127575"/>
            <a:ext cx="4756525" cy="2015925"/>
          </a:xfrm>
          <a:prstGeom prst="rect">
            <a:avLst/>
          </a:prstGeom>
          <a:noFill/>
          <a:ln>
            <a:noFill/>
          </a:ln>
        </p:spPr>
      </p:pic>
      <p:pic>
        <p:nvPicPr>
          <p:cNvPr id="272" name="Google Shape;272;p36"/>
          <p:cNvPicPr preferRelativeResize="0"/>
          <p:nvPr/>
        </p:nvPicPr>
        <p:blipFill>
          <a:blip r:embed="rId5">
            <a:alphaModFix/>
          </a:blip>
          <a:stretch>
            <a:fillRect/>
          </a:stretch>
        </p:blipFill>
        <p:spPr>
          <a:xfrm>
            <a:off x="5970601" y="438500"/>
            <a:ext cx="3074450" cy="2421400"/>
          </a:xfrm>
          <a:prstGeom prst="rect">
            <a:avLst/>
          </a:prstGeom>
          <a:noFill/>
          <a:ln>
            <a:noFill/>
          </a:ln>
        </p:spPr>
      </p:pic>
      <p:sp>
        <p:nvSpPr>
          <p:cNvPr id="273" name="Google Shape;273;p36"/>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a:t>
            </a:r>
            <a:endParaRPr b="1" sz="1800">
              <a:solidFill>
                <a:schemeClr val="accent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7"/>
          <p:cNvSpPr txBox="1"/>
          <p:nvPr>
            <p:ph idx="4294967295" type="title"/>
          </p:nvPr>
        </p:nvSpPr>
        <p:spPr>
          <a:xfrm>
            <a:off x="727650" y="4385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Preliminary Designs - Block-Off</a:t>
            </a:r>
            <a:endParaRPr/>
          </a:p>
        </p:txBody>
      </p:sp>
      <p:pic>
        <p:nvPicPr>
          <p:cNvPr id="279" name="Google Shape;279;p37"/>
          <p:cNvPicPr preferRelativeResize="0"/>
          <p:nvPr/>
        </p:nvPicPr>
        <p:blipFill rotWithShape="1">
          <a:blip r:embed="rId3">
            <a:alphaModFix/>
          </a:blip>
          <a:srcRect b="0" l="8950" r="0" t="7757"/>
          <a:stretch/>
        </p:blipFill>
        <p:spPr>
          <a:xfrm>
            <a:off x="6179450" y="618500"/>
            <a:ext cx="2964550" cy="1833875"/>
          </a:xfrm>
          <a:prstGeom prst="rect">
            <a:avLst/>
          </a:prstGeom>
          <a:noFill/>
          <a:ln>
            <a:noFill/>
          </a:ln>
        </p:spPr>
      </p:pic>
      <p:pic>
        <p:nvPicPr>
          <p:cNvPr id="280" name="Google Shape;280;p37"/>
          <p:cNvPicPr preferRelativeResize="0"/>
          <p:nvPr/>
        </p:nvPicPr>
        <p:blipFill>
          <a:blip r:embed="rId4">
            <a:alphaModFix/>
          </a:blip>
          <a:stretch>
            <a:fillRect/>
          </a:stretch>
        </p:blipFill>
        <p:spPr>
          <a:xfrm>
            <a:off x="71925" y="1028450"/>
            <a:ext cx="4500065" cy="2243800"/>
          </a:xfrm>
          <a:prstGeom prst="rect">
            <a:avLst/>
          </a:prstGeom>
          <a:noFill/>
          <a:ln>
            <a:noFill/>
          </a:ln>
        </p:spPr>
      </p:pic>
      <p:pic>
        <p:nvPicPr>
          <p:cNvPr id="281" name="Google Shape;281;p37"/>
          <p:cNvPicPr preferRelativeResize="0"/>
          <p:nvPr/>
        </p:nvPicPr>
        <p:blipFill>
          <a:blip r:embed="rId5">
            <a:alphaModFix/>
          </a:blip>
          <a:stretch>
            <a:fillRect/>
          </a:stretch>
        </p:blipFill>
        <p:spPr>
          <a:xfrm>
            <a:off x="3633706" y="2899700"/>
            <a:ext cx="5510294" cy="2243800"/>
          </a:xfrm>
          <a:prstGeom prst="rect">
            <a:avLst/>
          </a:prstGeom>
          <a:noFill/>
          <a:ln>
            <a:noFill/>
          </a:ln>
        </p:spPr>
      </p:pic>
      <p:sp>
        <p:nvSpPr>
          <p:cNvPr id="282" name="Google Shape;282;p37"/>
          <p:cNvSpPr txBox="1"/>
          <p:nvPr/>
        </p:nvSpPr>
        <p:spPr>
          <a:xfrm>
            <a:off x="77215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graphicFrame>
        <p:nvGraphicFramePr>
          <p:cNvPr id="287" name="Google Shape;287;p38"/>
          <p:cNvGraphicFramePr/>
          <p:nvPr/>
        </p:nvGraphicFramePr>
        <p:xfrm>
          <a:off x="420338" y="766450"/>
          <a:ext cx="3000000" cy="3000000"/>
        </p:xfrm>
        <a:graphic>
          <a:graphicData uri="http://schemas.openxmlformats.org/drawingml/2006/table">
            <a:tbl>
              <a:tblPr>
                <a:noFill/>
                <a:tableStyleId>{4371F651-D703-4F00-AE8D-AB1F31E8CFDC}</a:tableStyleId>
              </a:tblPr>
              <a:tblGrid>
                <a:gridCol w="754850"/>
                <a:gridCol w="754850"/>
                <a:gridCol w="754850"/>
                <a:gridCol w="754850"/>
                <a:gridCol w="754850"/>
                <a:gridCol w="754850"/>
                <a:gridCol w="736775"/>
                <a:gridCol w="772900"/>
                <a:gridCol w="754850"/>
                <a:gridCol w="754850"/>
                <a:gridCol w="754850"/>
              </a:tblGrid>
              <a:tr h="241300">
                <a:tc gridSpan="11">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Range: 1-3; 3 being the best</a:t>
                      </a:r>
                      <a:endParaRPr b="1" sz="900">
                        <a:latin typeface="Times New Roman"/>
                        <a:ea typeface="Times New Roman"/>
                        <a:cs typeface="Times New Roman"/>
                        <a:sym typeface="Times New Roman"/>
                      </a:endParaRPr>
                    </a:p>
                  </a:txBody>
                  <a:tcPr marT="63500" marB="63500" marR="63500" marL="63500">
                    <a:solidFill>
                      <a:srgbClr val="D9D9D9"/>
                    </a:solidFill>
                  </a:tcPr>
                </a:tc>
                <a:tc hMerge="1"/>
                <a:tc hMerge="1"/>
                <a:tc hMerge="1"/>
                <a:tc hMerge="1"/>
                <a:tc hMerge="1"/>
                <a:tc hMerge="1"/>
                <a:tc hMerge="1"/>
                <a:tc hMerge="1"/>
                <a:tc hMerge="1"/>
                <a:tc hMerge="1"/>
              </a:tr>
              <a:tr h="241300">
                <a:tc>
                  <a:txBody>
                    <a:bodyPr/>
                    <a:lstStyle/>
                    <a:p>
                      <a:pPr indent="0" lvl="0" marL="0" rtl="0" algn="l">
                        <a:spcBef>
                          <a:spcPts val="0"/>
                        </a:spcBef>
                        <a:spcAft>
                          <a:spcPts val="0"/>
                        </a:spcAft>
                        <a:buNone/>
                      </a:pPr>
                      <a:r>
                        <a:t/>
                      </a:r>
                      <a:endParaRPr b="1" sz="900">
                        <a:latin typeface="Times New Roman"/>
                        <a:ea typeface="Times New Roman"/>
                        <a:cs typeface="Times New Roman"/>
                        <a:sym typeface="Times New Roman"/>
                      </a:endParaRPr>
                    </a:p>
                  </a:txBody>
                  <a:tcPr marT="63500" marB="63500" marR="63500" marL="63500">
                    <a:solidFill>
                      <a:srgbClr val="000000"/>
                    </a:solidFill>
                  </a:tcPr>
                </a:tc>
                <a:tc>
                  <a:txBody>
                    <a:bodyPr/>
                    <a:lstStyle/>
                    <a:p>
                      <a:pPr indent="0" lvl="0" marL="0" rtl="0" algn="l">
                        <a:spcBef>
                          <a:spcPts val="0"/>
                        </a:spcBef>
                        <a:spcAft>
                          <a:spcPts val="0"/>
                        </a:spcAft>
                        <a:buNone/>
                      </a:pPr>
                      <a:r>
                        <a:t/>
                      </a:r>
                      <a:endParaRPr b="1" sz="900">
                        <a:latin typeface="Times New Roman"/>
                        <a:ea typeface="Times New Roman"/>
                        <a:cs typeface="Times New Roman"/>
                        <a:sym typeface="Times New Roman"/>
                      </a:endParaRPr>
                    </a:p>
                  </a:txBody>
                  <a:tcPr marT="63500" marB="63500" marR="63500" marL="63500">
                    <a:solidFill>
                      <a:srgbClr val="000000"/>
                    </a:solidFill>
                  </a:tcPr>
                </a:tc>
                <a:tc gridSpan="3">
                  <a:txBody>
                    <a:bodyPr/>
                    <a:lstStyle/>
                    <a:p>
                      <a:pPr indent="0" lvl="0" marL="0" rtl="0" algn="ctr">
                        <a:spcBef>
                          <a:spcPts val="0"/>
                        </a:spcBef>
                        <a:spcAft>
                          <a:spcPts val="0"/>
                        </a:spcAft>
                        <a:buNone/>
                      </a:pPr>
                      <a:r>
                        <a:rPr b="1" lang="en" sz="900">
                          <a:latin typeface="Times New Roman"/>
                          <a:ea typeface="Times New Roman"/>
                          <a:cs typeface="Times New Roman"/>
                          <a:sym typeface="Times New Roman"/>
                        </a:rPr>
                        <a:t>Adjustment</a:t>
                      </a:r>
                      <a:endParaRPr b="1" sz="9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solidFill>
                      <a:srgbClr val="D9D9D9"/>
                    </a:solidFill>
                  </a:tcPr>
                </a:tc>
                <a:tc hMerge="1"/>
                <a:tc hMerge="1"/>
                <a:tc gridSpan="3">
                  <a:txBody>
                    <a:bodyPr/>
                    <a:lstStyle/>
                    <a:p>
                      <a:pPr indent="0" lvl="0" marL="0" rtl="0" algn="ctr">
                        <a:spcBef>
                          <a:spcPts val="0"/>
                        </a:spcBef>
                        <a:spcAft>
                          <a:spcPts val="0"/>
                        </a:spcAft>
                        <a:buNone/>
                      </a:pPr>
                      <a:r>
                        <a:rPr b="1" lang="en" sz="900">
                          <a:latin typeface="Times New Roman"/>
                          <a:ea typeface="Times New Roman"/>
                          <a:cs typeface="Times New Roman"/>
                          <a:sym typeface="Times New Roman"/>
                        </a:rPr>
                        <a:t>Contact</a:t>
                      </a:r>
                      <a:endParaRPr b="1" sz="9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D9D9D9"/>
                    </a:solidFill>
                  </a:tcPr>
                </a:tc>
                <a:tc hMerge="1"/>
                <a:tc hMerge="1"/>
                <a:tc gridSpan="3">
                  <a:txBody>
                    <a:bodyPr/>
                    <a:lstStyle/>
                    <a:p>
                      <a:pPr indent="0" lvl="0" marL="0" rtl="0" algn="ctr">
                        <a:spcBef>
                          <a:spcPts val="0"/>
                        </a:spcBef>
                        <a:spcAft>
                          <a:spcPts val="0"/>
                        </a:spcAft>
                        <a:buNone/>
                      </a:pPr>
                      <a:r>
                        <a:rPr b="1" lang="en" sz="900">
                          <a:latin typeface="Times New Roman"/>
                          <a:ea typeface="Times New Roman"/>
                          <a:cs typeface="Times New Roman"/>
                          <a:sym typeface="Times New Roman"/>
                        </a:rPr>
                        <a:t>Block-Off</a:t>
                      </a:r>
                      <a:endParaRPr b="1" sz="9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B cap="flat" cmpd="sng" w="12700">
                      <a:solidFill>
                        <a:srgbClr val="000000"/>
                      </a:solidFill>
                      <a:prstDash val="solid"/>
                      <a:round/>
                      <a:headEnd len="sm" w="sm" type="none"/>
                      <a:tailEnd len="sm" w="sm" type="none"/>
                    </a:lnB>
                    <a:solidFill>
                      <a:srgbClr val="D9D9D9"/>
                    </a:solidFill>
                  </a:tcPr>
                </a:tc>
                <a:tc hMerge="1"/>
                <a:tc hMerge="1"/>
              </a:tr>
              <a:tr h="12700">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Criterion </a:t>
                      </a:r>
                      <a:r>
                        <a:rPr b="1" lang="en" sz="900">
                          <a:solidFill>
                            <a:srgbClr val="FFFFFF"/>
                          </a:solidFill>
                          <a:highlight>
                            <a:srgbClr val="0D0D0D"/>
                          </a:highlight>
                          <a:latin typeface="Courier New"/>
                          <a:ea typeface="Courier New"/>
                          <a:cs typeface="Courier New"/>
                          <a:sym typeface="Courier New"/>
                        </a:rPr>
                        <a:t>               </a:t>
                      </a:r>
                      <a:endParaRPr b="1" sz="900"/>
                    </a:p>
                  </a:txBody>
                  <a:tcPr marT="63500" marB="63500" marR="63500" marL="63500">
                    <a:solidFill>
                      <a:srgbClr val="D9D9D9"/>
                    </a:solidFill>
                  </a:tcPr>
                </a:tc>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Weighting</a:t>
                      </a:r>
                      <a:endParaRPr b="1" sz="9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solidFill>
                      <a:srgbClr val="D9D9D9"/>
                    </a:solidFill>
                  </a:tcPr>
                </a:tc>
                <a:tc>
                  <a:txBody>
                    <a:bodyPr/>
                    <a:lstStyle/>
                    <a:p>
                      <a:pPr indent="0" lvl="0" marL="0" rtl="0" algn="l">
                        <a:spcBef>
                          <a:spcPts val="0"/>
                        </a:spcBef>
                        <a:spcAft>
                          <a:spcPts val="0"/>
                        </a:spcAft>
                        <a:buNone/>
                      </a:pPr>
                      <a:r>
                        <a:rPr lang="en" sz="900"/>
                        <a:t> </a:t>
                      </a:r>
                      <a:r>
                        <a:rPr b="1" lang="en" sz="900"/>
                        <a:t>A</a:t>
                      </a:r>
                      <a:endParaRPr b="1" sz="900"/>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solidFill>
                      <a:srgbClr val="D9D9D9"/>
                    </a:solidFill>
                  </a:tcPr>
                </a:tc>
                <a:tc>
                  <a:txBody>
                    <a:bodyPr/>
                    <a:lstStyle/>
                    <a:p>
                      <a:pPr indent="0" lvl="0" marL="0" rtl="0" algn="l">
                        <a:spcBef>
                          <a:spcPts val="0"/>
                        </a:spcBef>
                        <a:spcAft>
                          <a:spcPts val="0"/>
                        </a:spcAft>
                        <a:buNone/>
                      </a:pPr>
                      <a:r>
                        <a:rPr b="1" lang="en" sz="900"/>
                        <a:t>B</a:t>
                      </a:r>
                      <a:endParaRPr b="1"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 sz="900"/>
                        <a:t>C</a:t>
                      </a:r>
                      <a:endParaRPr b="1" sz="900"/>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 sz="900"/>
                        <a:t>A</a:t>
                      </a:r>
                      <a:endParaRPr b="1" sz="900"/>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 sz="900"/>
                        <a:t>B</a:t>
                      </a:r>
                      <a:r>
                        <a:rPr b="1" lang="en" sz="900"/>
                        <a:t> </a:t>
                      </a:r>
                      <a:endParaRPr b="1"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900"/>
                        <a:t> </a:t>
                      </a:r>
                      <a:r>
                        <a:rPr b="1" lang="en" sz="900"/>
                        <a:t>C</a:t>
                      </a:r>
                      <a:endParaRPr b="1" sz="900"/>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 sz="900"/>
                        <a:t>A</a:t>
                      </a:r>
                      <a:endParaRPr b="1" sz="900"/>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 sz="900"/>
                        <a:t>B</a:t>
                      </a:r>
                      <a:endParaRPr b="1" sz="900"/>
                    </a:p>
                  </a:txBody>
                  <a:tcPr marT="63500" marB="63500" marR="63500" marL="63500">
                    <a:lnL cap="flat" cmpd="sng" w="12700">
                      <a:solidFill>
                        <a:srgbClr val="000000"/>
                      </a:solidFill>
                      <a:prstDash val="solid"/>
                      <a:round/>
                      <a:headEnd len="sm" w="sm" type="none"/>
                      <a:tailEnd len="sm" w="sm" type="none"/>
                    </a:lnL>
                    <a:lnR cap="flat" cmpd="sng" w="9525">
                      <a:solidFill>
                        <a:schemeClr val="dk2"/>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 sz="900"/>
                        <a:t>C</a:t>
                      </a:r>
                      <a:endParaRPr b="1" sz="900"/>
                    </a:p>
                  </a:txBody>
                  <a:tcPr marT="63500" marB="63500" marR="63500" marL="63500">
                    <a:lnL cap="flat" cmpd="sng" w="9525">
                      <a:solidFill>
                        <a:schemeClr val="dk2"/>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12700">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Ease of Use</a:t>
                      </a:r>
                      <a:endParaRPr b="1" sz="9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4</a:t>
                      </a:r>
                      <a:endParaRPr sz="10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900"/>
                        <a:t>3</a:t>
                      </a:r>
                      <a:endParaRPr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9525">
                      <a:solidFill>
                        <a:schemeClr val="dk2"/>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900"/>
                        <a:t>2</a:t>
                      </a:r>
                      <a:endParaRPr sz="900"/>
                    </a:p>
                  </a:txBody>
                  <a:tcPr marT="63500" marB="63500" marR="63500" marL="63500">
                    <a:lnL cap="flat" cmpd="sng" w="9525">
                      <a:solidFill>
                        <a:schemeClr val="dk2"/>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Degree of Adjustment</a:t>
                      </a:r>
                      <a:endParaRPr b="1" sz="9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4</a:t>
                      </a:r>
                      <a:endParaRPr sz="10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900"/>
                        <a:t>3</a:t>
                      </a:r>
                      <a:endParaRPr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N/A</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N/A</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N/A</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9525">
                      <a:solidFill>
                        <a:schemeClr val="dk2"/>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900"/>
                        <a:t>1</a:t>
                      </a:r>
                      <a:endParaRPr sz="900"/>
                    </a:p>
                  </a:txBody>
                  <a:tcPr marT="63500" marB="63500" marR="63500" marL="63500">
                    <a:lnL cap="flat" cmpd="sng" w="9525">
                      <a:solidFill>
                        <a:schemeClr val="dk2"/>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Mass</a:t>
                      </a:r>
                      <a:endParaRPr b="1" sz="9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900"/>
                        <a:t>2</a:t>
                      </a:r>
                      <a:endParaRPr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900"/>
                        <a:t>2</a:t>
                      </a:r>
                      <a:endParaRPr sz="900"/>
                    </a:p>
                  </a:txBody>
                  <a:tcPr marT="63500" marB="63500" marR="63500" marL="63500">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Relative Complexity</a:t>
                      </a:r>
                      <a:endParaRPr b="1" sz="9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900"/>
                        <a:t>2</a:t>
                      </a:r>
                      <a:endParaRPr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900"/>
                        <a:t>3</a:t>
                      </a:r>
                      <a:endParaRPr sz="900"/>
                    </a:p>
                  </a:txBody>
                  <a:tcPr marT="63500" marB="63500" marR="63500" marL="63500">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Ease of Manufacturing</a:t>
                      </a:r>
                      <a:endParaRPr b="1" sz="9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900"/>
                        <a:t>2</a:t>
                      </a:r>
                      <a:endParaRPr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900"/>
                        <a:t>3</a:t>
                      </a:r>
                      <a:endParaRPr sz="900"/>
                    </a:p>
                  </a:txBody>
                  <a:tcPr marT="63500" marB="63500" marR="63500" marL="63500">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Time efficiency</a:t>
                      </a:r>
                      <a:endParaRPr b="1" sz="9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5</a:t>
                      </a:r>
                      <a:endParaRPr sz="10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900"/>
                        <a:t>3</a:t>
                      </a:r>
                      <a:endParaRPr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900"/>
                        <a:t>3</a:t>
                      </a:r>
                      <a:endParaRPr sz="900"/>
                    </a:p>
                  </a:txBody>
                  <a:tcPr marT="63500" marB="63500" marR="63500" marL="63500">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Cost</a:t>
                      </a:r>
                      <a:endParaRPr b="1" sz="9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900"/>
                        <a:t>2</a:t>
                      </a:r>
                      <a:endParaRPr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900"/>
                        <a:t>1</a:t>
                      </a:r>
                      <a:endParaRPr sz="900"/>
                    </a:p>
                  </a:txBody>
                  <a:tcPr marT="63500" marB="63500" marR="63500" marL="63500">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900">
                          <a:latin typeface="Times New Roman"/>
                          <a:ea typeface="Times New Roman"/>
                          <a:cs typeface="Times New Roman"/>
                          <a:sym typeface="Times New Roman"/>
                        </a:rPr>
                        <a:t>Total</a:t>
                      </a:r>
                      <a:endParaRPr b="1" sz="900">
                        <a:latin typeface="Times New Roman"/>
                        <a:ea typeface="Times New Roman"/>
                        <a:cs typeface="Times New Roman"/>
                        <a:sym typeface="Times New Roman"/>
                      </a:endParaRPr>
                    </a:p>
                  </a:txBody>
                  <a:tcPr marT="63500" marB="63500" marR="63500" marL="63500">
                    <a:solidFill>
                      <a:srgbClr val="D9D9D9"/>
                    </a:solidFill>
                  </a:tcPr>
                </a:tc>
                <a:tc>
                  <a:txBody>
                    <a:bodyPr/>
                    <a:lstStyle/>
                    <a:p>
                      <a:pPr indent="0" lvl="0" marL="0" rtl="0" algn="l">
                        <a:spcBef>
                          <a:spcPts val="0"/>
                        </a:spcBef>
                        <a:spcAft>
                          <a:spcPts val="0"/>
                        </a:spcAft>
                        <a:buNone/>
                      </a:pPr>
                      <a:r>
                        <a:t/>
                      </a:r>
                      <a:endParaRPr sz="1000">
                        <a:latin typeface="Times New Roman"/>
                        <a:ea typeface="Times New Roman"/>
                        <a:cs typeface="Times New Roman"/>
                        <a:sym typeface="Times New Roman"/>
                      </a:endParaRPr>
                    </a:p>
                  </a:txBody>
                  <a:tcPr marT="63500" marB="63500" marR="63500" marL="63500">
                    <a:lnR cap="flat" cmpd="sng" w="28575">
                      <a:solidFill>
                        <a:srgbClr val="000000"/>
                      </a:solidFill>
                      <a:prstDash val="solid"/>
                      <a:round/>
                      <a:headEnd len="sm" w="sm" type="none"/>
                      <a:tailEnd len="sm" w="sm" type="none"/>
                    </a:lnR>
                    <a:solidFill>
                      <a:srgbClr val="000000"/>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44</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900"/>
                        <a:t>55</a:t>
                      </a:r>
                      <a:endParaRPr sz="9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53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46</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49</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43</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52</a:t>
                      </a:r>
                      <a:endParaRPr sz="10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41</a:t>
                      </a:r>
                      <a:endParaRPr sz="10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900"/>
                        <a:t>46</a:t>
                      </a:r>
                      <a:endParaRPr sz="900"/>
                    </a:p>
                  </a:txBody>
                  <a:tcPr marT="63500" marB="63500" marR="63500" marL="63500">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88" name="Google Shape;288;p38"/>
          <p:cNvSpPr txBox="1"/>
          <p:nvPr>
            <p:ph idx="4294967295" type="title"/>
          </p:nvPr>
        </p:nvSpPr>
        <p:spPr>
          <a:xfrm>
            <a:off x="420350" y="2312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Preliminary Designs - Decision Matrix</a:t>
            </a:r>
            <a:endParaRPr/>
          </a:p>
        </p:txBody>
      </p:sp>
      <p:sp>
        <p:nvSpPr>
          <p:cNvPr id="289" name="Google Shape;289;p38"/>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Revisions and Special Considerations</a:t>
            </a:r>
            <a:endParaRPr/>
          </a:p>
        </p:txBody>
      </p:sp>
      <p:sp>
        <p:nvSpPr>
          <p:cNvPr id="295" name="Google Shape;295;p3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68300" lvl="0" marL="457200" rtl="0" algn="l">
              <a:lnSpc>
                <a:spcPct val="200000"/>
              </a:lnSpc>
              <a:spcBef>
                <a:spcPts val="0"/>
              </a:spcBef>
              <a:spcAft>
                <a:spcPts val="0"/>
              </a:spcAft>
              <a:buSzPts val="2200"/>
              <a:buChar char="➔"/>
            </a:pPr>
            <a:r>
              <a:rPr lang="en" sz="2200"/>
              <a:t>Physical interferences during assembly</a:t>
            </a:r>
            <a:endParaRPr sz="2200"/>
          </a:p>
          <a:p>
            <a:pPr indent="-368300" lvl="0" marL="457200" rtl="0" algn="l">
              <a:lnSpc>
                <a:spcPct val="200000"/>
              </a:lnSpc>
              <a:spcBef>
                <a:spcPts val="0"/>
              </a:spcBef>
              <a:spcAft>
                <a:spcPts val="0"/>
              </a:spcAft>
              <a:buSzPts val="2200"/>
              <a:buChar char="➔"/>
            </a:pPr>
            <a:r>
              <a:rPr lang="en" sz="2200"/>
              <a:t>Precision of fastening methods</a:t>
            </a:r>
            <a:endParaRPr sz="2200"/>
          </a:p>
          <a:p>
            <a:pPr indent="-368300" lvl="0" marL="457200" rtl="0" algn="l">
              <a:lnSpc>
                <a:spcPct val="200000"/>
              </a:lnSpc>
              <a:spcBef>
                <a:spcPts val="0"/>
              </a:spcBef>
              <a:spcAft>
                <a:spcPts val="0"/>
              </a:spcAft>
              <a:buSzPts val="2200"/>
              <a:buChar char="➔"/>
            </a:pPr>
            <a:r>
              <a:rPr lang="en" sz="2200"/>
              <a:t>86.5 degree door bevel</a:t>
            </a:r>
            <a:endParaRPr sz="2200"/>
          </a:p>
        </p:txBody>
      </p:sp>
      <p:sp>
        <p:nvSpPr>
          <p:cNvPr id="296" name="Google Shape;296;p39"/>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40"/>
          <p:cNvPicPr preferRelativeResize="0"/>
          <p:nvPr/>
        </p:nvPicPr>
        <p:blipFill rotWithShape="1">
          <a:blip r:embed="rId3">
            <a:alphaModFix/>
          </a:blip>
          <a:srcRect b="3089" l="1756" r="2283" t="4128"/>
          <a:stretch/>
        </p:blipFill>
        <p:spPr>
          <a:xfrm>
            <a:off x="510913" y="0"/>
            <a:ext cx="6969513" cy="5143500"/>
          </a:xfrm>
          <a:prstGeom prst="rect">
            <a:avLst/>
          </a:prstGeom>
          <a:noFill/>
          <a:ln>
            <a:noFill/>
          </a:ln>
        </p:spPr>
      </p:pic>
      <p:sp>
        <p:nvSpPr>
          <p:cNvPr id="302" name="Google Shape;302;p40"/>
          <p:cNvSpPr txBox="1"/>
          <p:nvPr/>
        </p:nvSpPr>
        <p:spPr>
          <a:xfrm>
            <a:off x="7480425" y="0"/>
            <a:ext cx="16635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41"/>
          <p:cNvPicPr preferRelativeResize="0"/>
          <p:nvPr/>
        </p:nvPicPr>
        <p:blipFill rotWithShape="1">
          <a:blip r:embed="rId3">
            <a:alphaModFix/>
          </a:blip>
          <a:srcRect b="0" l="9918" r="0" t="0"/>
          <a:stretch/>
        </p:blipFill>
        <p:spPr>
          <a:xfrm>
            <a:off x="1685237" y="600075"/>
            <a:ext cx="5773525" cy="4543425"/>
          </a:xfrm>
          <a:prstGeom prst="rect">
            <a:avLst/>
          </a:prstGeom>
          <a:noFill/>
          <a:ln>
            <a:noFill/>
          </a:ln>
        </p:spPr>
      </p:pic>
      <p:sp>
        <p:nvSpPr>
          <p:cNvPr id="308" name="Google Shape;308;p41"/>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Final Design Concept</a:t>
            </a:r>
            <a:endParaRPr/>
          </a:p>
          <a:p>
            <a:pPr indent="0" lvl="0" marL="0" rtl="0" algn="l">
              <a:spcBef>
                <a:spcPts val="0"/>
              </a:spcBef>
              <a:spcAft>
                <a:spcPts val="0"/>
              </a:spcAft>
              <a:buNone/>
            </a:pPr>
            <a:r>
              <a:rPr lang="en" sz="2200"/>
              <a:t>(Where We Are)</a:t>
            </a:r>
            <a:endParaRPr sz="2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2"/>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Prototyping and Iteration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1: Objectives</a:t>
            </a:r>
            <a:endParaRPr/>
          </a:p>
        </p:txBody>
      </p:sp>
      <p:sp>
        <p:nvSpPr>
          <p:cNvPr id="319" name="Google Shape;319;p43"/>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Char char="➔"/>
            </a:pPr>
            <a:r>
              <a:rPr lang="en" sz="1800"/>
              <a:t>Create a proof of concept to determine if our product is viable</a:t>
            </a:r>
            <a:endParaRPr sz="1800"/>
          </a:p>
          <a:p>
            <a:pPr indent="-342900" lvl="0" marL="457200" rtl="0" algn="l">
              <a:lnSpc>
                <a:spcPct val="200000"/>
              </a:lnSpc>
              <a:spcBef>
                <a:spcPts val="0"/>
              </a:spcBef>
              <a:spcAft>
                <a:spcPts val="0"/>
              </a:spcAft>
              <a:buSzPts val="1800"/>
              <a:buChar char="➔"/>
            </a:pPr>
            <a:r>
              <a:rPr lang="en" sz="1800"/>
              <a:t>Visualize and contextualize the final product</a:t>
            </a:r>
            <a:endParaRPr sz="1800"/>
          </a:p>
          <a:p>
            <a:pPr indent="-342900" lvl="0" marL="457200" rtl="0" algn="l">
              <a:lnSpc>
                <a:spcPct val="200000"/>
              </a:lnSpc>
              <a:spcBef>
                <a:spcPts val="0"/>
              </a:spcBef>
              <a:spcAft>
                <a:spcPts val="0"/>
              </a:spcAft>
              <a:buSzPts val="1800"/>
              <a:buChar char="➔"/>
            </a:pPr>
            <a:r>
              <a:rPr lang="en" sz="1800"/>
              <a:t>Identify any flaws not present in the initial design</a:t>
            </a:r>
            <a:endParaRPr sz="1800"/>
          </a:p>
          <a:p>
            <a:pPr indent="-342900" lvl="0" marL="457200" rtl="0" algn="l">
              <a:lnSpc>
                <a:spcPct val="200000"/>
              </a:lnSpc>
              <a:spcBef>
                <a:spcPts val="0"/>
              </a:spcBef>
              <a:spcAft>
                <a:spcPts val="0"/>
              </a:spcAft>
              <a:buSzPts val="1800"/>
              <a:buChar char="➔"/>
            </a:pPr>
            <a:r>
              <a:rPr lang="en" sz="1800"/>
              <a:t>Create a rough idea of the assembly process</a:t>
            </a:r>
            <a:endParaRPr sz="1800"/>
          </a:p>
        </p:txBody>
      </p:sp>
      <p:sp>
        <p:nvSpPr>
          <p:cNvPr id="320" name="Google Shape;320;p43"/>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 </a:t>
            </a:r>
            <a:endParaRPr b="1" sz="1800">
              <a:solidFill>
                <a:schemeClr val="accent1"/>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1: Results</a:t>
            </a:r>
            <a:endParaRPr/>
          </a:p>
        </p:txBody>
      </p:sp>
      <p:pic>
        <p:nvPicPr>
          <p:cNvPr id="326" name="Google Shape;326;p44"/>
          <p:cNvPicPr preferRelativeResize="0"/>
          <p:nvPr/>
        </p:nvPicPr>
        <p:blipFill rotWithShape="1">
          <a:blip r:embed="rId3">
            <a:alphaModFix/>
          </a:blip>
          <a:srcRect b="28320" l="12301" r="9494" t="9950"/>
          <a:stretch/>
        </p:blipFill>
        <p:spPr>
          <a:xfrm>
            <a:off x="511950" y="2015525"/>
            <a:ext cx="3861042" cy="2286000"/>
          </a:xfrm>
          <a:prstGeom prst="rect">
            <a:avLst/>
          </a:prstGeom>
          <a:noFill/>
          <a:ln>
            <a:noFill/>
          </a:ln>
        </p:spPr>
      </p:pic>
      <p:pic>
        <p:nvPicPr>
          <p:cNvPr id="327" name="Google Shape;327;p44"/>
          <p:cNvPicPr preferRelativeResize="0"/>
          <p:nvPr/>
        </p:nvPicPr>
        <p:blipFill rotWithShape="1">
          <a:blip r:embed="rId4">
            <a:alphaModFix/>
          </a:blip>
          <a:srcRect b="15360" l="7827" r="9343" t="15074"/>
          <a:stretch/>
        </p:blipFill>
        <p:spPr>
          <a:xfrm>
            <a:off x="5017500" y="2015513"/>
            <a:ext cx="3629025" cy="2286000"/>
          </a:xfrm>
          <a:prstGeom prst="rect">
            <a:avLst/>
          </a:prstGeom>
          <a:noFill/>
          <a:ln>
            <a:noFill/>
          </a:ln>
        </p:spPr>
      </p:pic>
      <p:sp>
        <p:nvSpPr>
          <p:cNvPr id="328" name="Google Shape;328;p44"/>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 </a:t>
            </a:r>
            <a:endParaRPr b="1" sz="1800">
              <a:solidFill>
                <a:schemeClr val="accent1"/>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1: Takeaways</a:t>
            </a:r>
            <a:endParaRPr/>
          </a:p>
        </p:txBody>
      </p:sp>
      <p:sp>
        <p:nvSpPr>
          <p:cNvPr id="334" name="Google Shape;334;p45"/>
          <p:cNvSpPr txBox="1"/>
          <p:nvPr>
            <p:ph idx="1" type="body"/>
          </p:nvPr>
        </p:nvSpPr>
        <p:spPr>
          <a:xfrm>
            <a:off x="500850" y="2078875"/>
            <a:ext cx="41202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What We Learned:</a:t>
            </a:r>
            <a:endParaRPr b="1" sz="1500"/>
          </a:p>
          <a:p>
            <a:pPr indent="-323850" lvl="0" marL="457200" rtl="0" algn="l">
              <a:lnSpc>
                <a:spcPct val="200000"/>
              </a:lnSpc>
              <a:spcBef>
                <a:spcPts val="1200"/>
              </a:spcBef>
              <a:spcAft>
                <a:spcPts val="0"/>
              </a:spcAft>
              <a:buClr>
                <a:schemeClr val="dk1"/>
              </a:buClr>
              <a:buSzPts val="1500"/>
              <a:buChar char="+"/>
            </a:pPr>
            <a:r>
              <a:rPr lang="en" sz="1500">
                <a:solidFill>
                  <a:schemeClr val="dk1"/>
                </a:solidFill>
              </a:rPr>
              <a:t>Our design seems simple to handle and not too clunky</a:t>
            </a:r>
            <a:endParaRPr sz="1500">
              <a:solidFill>
                <a:schemeClr val="dk1"/>
              </a:solidFill>
            </a:endParaRPr>
          </a:p>
          <a:p>
            <a:pPr indent="-323850" lvl="0" marL="457200" rtl="0" algn="l">
              <a:lnSpc>
                <a:spcPct val="200000"/>
              </a:lnSpc>
              <a:spcBef>
                <a:spcPts val="0"/>
              </a:spcBef>
              <a:spcAft>
                <a:spcPts val="0"/>
              </a:spcAft>
              <a:buClr>
                <a:schemeClr val="dk1"/>
              </a:buClr>
              <a:buSzPts val="1500"/>
              <a:buChar char="+"/>
            </a:pPr>
            <a:r>
              <a:rPr lang="en" sz="1500">
                <a:solidFill>
                  <a:schemeClr val="dk1"/>
                </a:solidFill>
              </a:rPr>
              <a:t>So far, it seems simple to assemble</a:t>
            </a:r>
            <a:endParaRPr sz="1500">
              <a:solidFill>
                <a:schemeClr val="dk1"/>
              </a:solidFill>
            </a:endParaRPr>
          </a:p>
        </p:txBody>
      </p:sp>
      <p:sp>
        <p:nvSpPr>
          <p:cNvPr id="335" name="Google Shape;335;p45"/>
          <p:cNvSpPr txBox="1"/>
          <p:nvPr>
            <p:ph idx="1" type="body"/>
          </p:nvPr>
        </p:nvSpPr>
        <p:spPr>
          <a:xfrm>
            <a:off x="4766450" y="2078875"/>
            <a:ext cx="39120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Failures (and what we learned from them):</a:t>
            </a:r>
            <a:endParaRPr b="1" sz="1500"/>
          </a:p>
          <a:p>
            <a:pPr indent="-323850" lvl="0" marL="457200" rtl="0" algn="l">
              <a:lnSpc>
                <a:spcPct val="200000"/>
              </a:lnSpc>
              <a:spcBef>
                <a:spcPts val="1200"/>
              </a:spcBef>
              <a:spcAft>
                <a:spcPts val="0"/>
              </a:spcAft>
              <a:buClr>
                <a:schemeClr val="accent3"/>
              </a:buClr>
              <a:buSzPts val="1500"/>
              <a:buChar char="-"/>
            </a:pPr>
            <a:r>
              <a:rPr lang="en" sz="1500">
                <a:solidFill>
                  <a:schemeClr val="accent3"/>
                </a:solidFill>
              </a:rPr>
              <a:t>The handles on the lead screw may interfere with the router; We will modify this design</a:t>
            </a:r>
            <a:endParaRPr sz="1500">
              <a:solidFill>
                <a:schemeClr val="accent3"/>
              </a:solidFill>
            </a:endParaRPr>
          </a:p>
        </p:txBody>
      </p:sp>
      <p:sp>
        <p:nvSpPr>
          <p:cNvPr id="336" name="Google Shape;336;p45"/>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 </a:t>
            </a:r>
            <a:endParaRPr b="1" sz="1800">
              <a:solidFill>
                <a:schemeClr val="accent1"/>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2: Objectives</a:t>
            </a:r>
            <a:endParaRPr/>
          </a:p>
          <a:p>
            <a:pPr indent="0" lvl="0" marL="0" rtl="0" algn="l">
              <a:spcBef>
                <a:spcPts val="0"/>
              </a:spcBef>
              <a:spcAft>
                <a:spcPts val="0"/>
              </a:spcAft>
              <a:buNone/>
            </a:pPr>
            <a:r>
              <a:t/>
            </a:r>
            <a:endParaRPr/>
          </a:p>
        </p:txBody>
      </p:sp>
      <p:sp>
        <p:nvSpPr>
          <p:cNvPr id="342" name="Google Shape;342;p46"/>
          <p:cNvSpPr txBox="1"/>
          <p:nvPr>
            <p:ph idx="1" type="body"/>
          </p:nvPr>
        </p:nvSpPr>
        <p:spPr>
          <a:xfrm>
            <a:off x="729450" y="2122525"/>
            <a:ext cx="7688700" cy="29016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sz="1800"/>
              <a:t>Focus on an individual mechanism to refine any problems encountered in manufacturing, or any obvious design missteps</a:t>
            </a:r>
            <a:endParaRPr sz="1800"/>
          </a:p>
          <a:p>
            <a:pPr indent="-342900" lvl="0" marL="457200" rtl="0" algn="l">
              <a:lnSpc>
                <a:spcPct val="200000"/>
              </a:lnSpc>
              <a:spcBef>
                <a:spcPts val="0"/>
              </a:spcBef>
              <a:spcAft>
                <a:spcPts val="0"/>
              </a:spcAft>
              <a:buSzPts val="1800"/>
              <a:buChar char="➔"/>
            </a:pPr>
            <a:r>
              <a:rPr lang="en" sz="1800"/>
              <a:t>Identify any flaws not present in the initial design</a:t>
            </a:r>
            <a:endParaRPr sz="1800"/>
          </a:p>
          <a:p>
            <a:pPr indent="-342900" lvl="0" marL="457200" rtl="0" algn="l">
              <a:lnSpc>
                <a:spcPct val="200000"/>
              </a:lnSpc>
              <a:spcBef>
                <a:spcPts val="0"/>
              </a:spcBef>
              <a:spcAft>
                <a:spcPts val="0"/>
              </a:spcAft>
              <a:buSzPts val="1800"/>
              <a:buChar char="➔"/>
            </a:pPr>
            <a:r>
              <a:rPr lang="en" sz="1800"/>
              <a:t>Create a rough idea of the assembly process</a:t>
            </a:r>
            <a:endParaRPr/>
          </a:p>
        </p:txBody>
      </p:sp>
      <p:sp>
        <p:nvSpPr>
          <p:cNvPr id="343" name="Google Shape;343;p46"/>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2: Results</a:t>
            </a:r>
            <a:endParaRPr/>
          </a:p>
        </p:txBody>
      </p:sp>
      <p:pic>
        <p:nvPicPr>
          <p:cNvPr id="349" name="Google Shape;349;p47"/>
          <p:cNvPicPr preferRelativeResize="0"/>
          <p:nvPr/>
        </p:nvPicPr>
        <p:blipFill rotWithShape="1">
          <a:blip r:embed="rId3">
            <a:alphaModFix/>
          </a:blip>
          <a:srcRect b="41641" l="0" r="0" t="17616"/>
          <a:stretch/>
        </p:blipFill>
        <p:spPr>
          <a:xfrm>
            <a:off x="533400" y="2006250"/>
            <a:ext cx="3290647" cy="2984850"/>
          </a:xfrm>
          <a:prstGeom prst="rect">
            <a:avLst/>
          </a:prstGeom>
          <a:noFill/>
          <a:ln>
            <a:noFill/>
          </a:ln>
        </p:spPr>
      </p:pic>
      <p:pic>
        <p:nvPicPr>
          <p:cNvPr id="350" name="Google Shape;350;p47"/>
          <p:cNvPicPr preferRelativeResize="0"/>
          <p:nvPr/>
        </p:nvPicPr>
        <p:blipFill rotWithShape="1">
          <a:blip r:embed="rId4">
            <a:alphaModFix/>
          </a:blip>
          <a:srcRect b="26563" l="0" r="0" t="13458"/>
          <a:stretch/>
        </p:blipFill>
        <p:spPr>
          <a:xfrm>
            <a:off x="4967047" y="2006250"/>
            <a:ext cx="3732557" cy="2984850"/>
          </a:xfrm>
          <a:prstGeom prst="rect">
            <a:avLst/>
          </a:prstGeom>
          <a:noFill/>
          <a:ln>
            <a:noFill/>
          </a:ln>
        </p:spPr>
      </p:pic>
      <p:sp>
        <p:nvSpPr>
          <p:cNvPr id="351" name="Google Shape;351;p47"/>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8"/>
          <p:cNvSpPr txBox="1"/>
          <p:nvPr>
            <p:ph type="title"/>
          </p:nvPr>
        </p:nvSpPr>
        <p:spPr>
          <a:xfrm>
            <a:off x="729450" y="11662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2: Takeaways</a:t>
            </a:r>
            <a:endParaRPr/>
          </a:p>
        </p:txBody>
      </p:sp>
      <p:sp>
        <p:nvSpPr>
          <p:cNvPr id="357" name="Google Shape;357;p48"/>
          <p:cNvSpPr txBox="1"/>
          <p:nvPr>
            <p:ph idx="1" type="body"/>
          </p:nvPr>
        </p:nvSpPr>
        <p:spPr>
          <a:xfrm>
            <a:off x="225400" y="2043100"/>
            <a:ext cx="4268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What We Learned:</a:t>
            </a:r>
            <a:endParaRPr b="1" sz="1500"/>
          </a:p>
          <a:p>
            <a:pPr indent="-323850" lvl="0" marL="457200" rtl="0" algn="l">
              <a:lnSpc>
                <a:spcPct val="200000"/>
              </a:lnSpc>
              <a:spcBef>
                <a:spcPts val="1200"/>
              </a:spcBef>
              <a:spcAft>
                <a:spcPts val="0"/>
              </a:spcAft>
              <a:buClr>
                <a:schemeClr val="dk1"/>
              </a:buClr>
              <a:buSzPts val="1500"/>
              <a:buChar char="+"/>
            </a:pPr>
            <a:r>
              <a:rPr lang="en" sz="1500">
                <a:solidFill>
                  <a:schemeClr val="dk1"/>
                </a:solidFill>
              </a:rPr>
              <a:t>Our concept is functional</a:t>
            </a:r>
            <a:endParaRPr sz="1500">
              <a:solidFill>
                <a:schemeClr val="dk1"/>
              </a:solidFill>
            </a:endParaRPr>
          </a:p>
          <a:p>
            <a:pPr indent="-323850" lvl="0" marL="457200" rtl="0" algn="l">
              <a:lnSpc>
                <a:spcPct val="200000"/>
              </a:lnSpc>
              <a:spcBef>
                <a:spcPts val="0"/>
              </a:spcBef>
              <a:spcAft>
                <a:spcPts val="0"/>
              </a:spcAft>
              <a:buClr>
                <a:schemeClr val="dk1"/>
              </a:buClr>
              <a:buSzPts val="1500"/>
              <a:buChar char="+"/>
            </a:pPr>
            <a:r>
              <a:rPr lang="en" sz="1500">
                <a:solidFill>
                  <a:schemeClr val="dk1"/>
                </a:solidFill>
              </a:rPr>
              <a:t>Our design can be assembled correctly</a:t>
            </a:r>
            <a:endParaRPr sz="1500">
              <a:solidFill>
                <a:schemeClr val="dk1"/>
              </a:solidFill>
            </a:endParaRPr>
          </a:p>
        </p:txBody>
      </p:sp>
      <p:sp>
        <p:nvSpPr>
          <p:cNvPr id="358" name="Google Shape;358;p48"/>
          <p:cNvSpPr txBox="1"/>
          <p:nvPr>
            <p:ph idx="1" type="body"/>
          </p:nvPr>
        </p:nvSpPr>
        <p:spPr>
          <a:xfrm>
            <a:off x="4039800" y="2043100"/>
            <a:ext cx="51042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Failures (and what we learned from them):</a:t>
            </a:r>
            <a:endParaRPr b="1" sz="1500"/>
          </a:p>
          <a:p>
            <a:pPr indent="-323850" lvl="0" marL="457200" rtl="0" algn="l">
              <a:spcBef>
                <a:spcPts val="1200"/>
              </a:spcBef>
              <a:spcAft>
                <a:spcPts val="0"/>
              </a:spcAft>
              <a:buClr>
                <a:schemeClr val="accent3"/>
              </a:buClr>
              <a:buSzPts val="1500"/>
              <a:buChar char="-"/>
            </a:pPr>
            <a:r>
              <a:rPr lang="en" sz="1500">
                <a:solidFill>
                  <a:schemeClr val="accent3"/>
                </a:solidFill>
              </a:rPr>
              <a:t>The separated center supports were difficult to align</a:t>
            </a:r>
            <a:endParaRPr sz="1500">
              <a:solidFill>
                <a:schemeClr val="accent3"/>
              </a:solidFill>
            </a:endParaRPr>
          </a:p>
          <a:p>
            <a:pPr indent="-323850" lvl="0" marL="457200" rtl="0" algn="l">
              <a:spcBef>
                <a:spcPts val="0"/>
              </a:spcBef>
              <a:spcAft>
                <a:spcPts val="0"/>
              </a:spcAft>
              <a:buClr>
                <a:schemeClr val="accent3"/>
              </a:buClr>
              <a:buSzPts val="1500"/>
              <a:buChar char="-"/>
            </a:pPr>
            <a:r>
              <a:rPr lang="en" sz="1500">
                <a:solidFill>
                  <a:schemeClr val="accent3"/>
                </a:solidFill>
              </a:rPr>
              <a:t>1 Endmill</a:t>
            </a:r>
            <a:endParaRPr sz="1500">
              <a:solidFill>
                <a:schemeClr val="accent3"/>
              </a:solidFill>
            </a:endParaRPr>
          </a:p>
          <a:p>
            <a:pPr indent="-323850" lvl="0" marL="457200" rtl="0" algn="l">
              <a:spcBef>
                <a:spcPts val="0"/>
              </a:spcBef>
              <a:spcAft>
                <a:spcPts val="0"/>
              </a:spcAft>
              <a:buClr>
                <a:schemeClr val="accent3"/>
              </a:buClr>
              <a:buSzPts val="1500"/>
              <a:buChar char="-"/>
            </a:pPr>
            <a:r>
              <a:rPr lang="en" sz="1500">
                <a:solidFill>
                  <a:schemeClr val="accent3"/>
                </a:solidFill>
              </a:rPr>
              <a:t>1 Threading Tool</a:t>
            </a:r>
            <a:endParaRPr sz="1500">
              <a:solidFill>
                <a:schemeClr val="accent3"/>
              </a:solidFill>
            </a:endParaRPr>
          </a:p>
        </p:txBody>
      </p:sp>
      <p:sp>
        <p:nvSpPr>
          <p:cNvPr id="359" name="Google Shape;359;p48"/>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Steven</a:t>
            </a:r>
            <a:endParaRPr b="1" sz="1800">
              <a:solidFill>
                <a:schemeClr val="accent1"/>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3: Objectives</a:t>
            </a:r>
            <a:endParaRPr/>
          </a:p>
        </p:txBody>
      </p:sp>
      <p:sp>
        <p:nvSpPr>
          <p:cNvPr id="365" name="Google Shape;365;p4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sz="1800"/>
              <a:t>Develop a fully functional prototype to our design requirements</a:t>
            </a:r>
            <a:endParaRPr sz="1800"/>
          </a:p>
          <a:p>
            <a:pPr indent="-342900" lvl="0" marL="457200" rtl="0" algn="l">
              <a:lnSpc>
                <a:spcPct val="200000"/>
              </a:lnSpc>
              <a:spcBef>
                <a:spcPts val="0"/>
              </a:spcBef>
              <a:spcAft>
                <a:spcPts val="0"/>
              </a:spcAft>
              <a:buSzPts val="1800"/>
              <a:buChar char="➔"/>
            </a:pPr>
            <a:r>
              <a:rPr lang="en" sz="1800"/>
              <a:t>Iron out any integration issues</a:t>
            </a:r>
            <a:endParaRPr sz="1800"/>
          </a:p>
          <a:p>
            <a:pPr indent="-342900" lvl="0" marL="457200" rtl="0" algn="l">
              <a:lnSpc>
                <a:spcPct val="200000"/>
              </a:lnSpc>
              <a:spcBef>
                <a:spcPts val="0"/>
              </a:spcBef>
              <a:spcAft>
                <a:spcPts val="0"/>
              </a:spcAft>
              <a:buSzPts val="1800"/>
              <a:buChar char="➔"/>
            </a:pPr>
            <a:r>
              <a:rPr lang="en" sz="1800"/>
              <a:t>Test the manufacturing and assembly process</a:t>
            </a:r>
            <a:endParaRPr sz="1800"/>
          </a:p>
          <a:p>
            <a:pPr indent="-342900" lvl="0" marL="457200" rtl="0" algn="l">
              <a:lnSpc>
                <a:spcPct val="200000"/>
              </a:lnSpc>
              <a:spcBef>
                <a:spcPts val="0"/>
              </a:spcBef>
              <a:spcAft>
                <a:spcPts val="0"/>
              </a:spcAft>
              <a:buSzPts val="1800"/>
              <a:buChar char="➔"/>
            </a:pPr>
            <a:r>
              <a:rPr lang="en" sz="1800"/>
              <a:t>Have a product available for unit testing</a:t>
            </a:r>
            <a:endParaRPr sz="1800"/>
          </a:p>
        </p:txBody>
      </p:sp>
      <p:sp>
        <p:nvSpPr>
          <p:cNvPr id="366" name="Google Shape;366;p49"/>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a:t>
            </a:r>
            <a:endParaRPr b="1" sz="1800">
              <a:solidFill>
                <a:schemeClr val="accent1"/>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0"/>
          <p:cNvSpPr txBox="1"/>
          <p:nvPr>
            <p:ph type="title"/>
          </p:nvPr>
        </p:nvSpPr>
        <p:spPr>
          <a:xfrm>
            <a:off x="727650" y="1144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3: Results</a:t>
            </a:r>
            <a:endParaRPr/>
          </a:p>
        </p:txBody>
      </p:sp>
      <p:sp>
        <p:nvSpPr>
          <p:cNvPr id="372" name="Google Shape;372;p50"/>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a:t>
            </a:r>
            <a:endParaRPr b="1" sz="1800">
              <a:solidFill>
                <a:schemeClr val="accent1"/>
              </a:solidFill>
              <a:latin typeface="Lato"/>
              <a:ea typeface="Lato"/>
              <a:cs typeface="Lato"/>
              <a:sym typeface="Lato"/>
            </a:endParaRPr>
          </a:p>
        </p:txBody>
      </p:sp>
      <p:pic>
        <p:nvPicPr>
          <p:cNvPr id="373" name="Google Shape;373;p50"/>
          <p:cNvPicPr preferRelativeResize="0"/>
          <p:nvPr/>
        </p:nvPicPr>
        <p:blipFill rotWithShape="1">
          <a:blip r:embed="rId3">
            <a:alphaModFix/>
          </a:blip>
          <a:srcRect b="17677" l="0" r="0" t="31158"/>
          <a:stretch/>
        </p:blipFill>
        <p:spPr>
          <a:xfrm>
            <a:off x="2667987" y="1679850"/>
            <a:ext cx="3808032" cy="34636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Prototype 3: Takeaways</a:t>
            </a:r>
            <a:endParaRPr/>
          </a:p>
        </p:txBody>
      </p:sp>
      <p:sp>
        <p:nvSpPr>
          <p:cNvPr id="379" name="Google Shape;379;p51"/>
          <p:cNvSpPr txBox="1"/>
          <p:nvPr>
            <p:ph idx="1" type="body"/>
          </p:nvPr>
        </p:nvSpPr>
        <p:spPr>
          <a:xfrm>
            <a:off x="729450" y="2078875"/>
            <a:ext cx="3800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What We Learned:</a:t>
            </a:r>
            <a:endParaRPr b="1" sz="1500"/>
          </a:p>
          <a:p>
            <a:pPr indent="-323850" lvl="0" marL="457200" rtl="0" algn="l">
              <a:lnSpc>
                <a:spcPct val="200000"/>
              </a:lnSpc>
              <a:spcBef>
                <a:spcPts val="1200"/>
              </a:spcBef>
              <a:spcAft>
                <a:spcPts val="0"/>
              </a:spcAft>
              <a:buClr>
                <a:schemeClr val="dk1"/>
              </a:buClr>
              <a:buSzPts val="1500"/>
              <a:buChar char="+"/>
            </a:pPr>
            <a:r>
              <a:rPr lang="en" sz="1500">
                <a:solidFill>
                  <a:schemeClr val="dk1"/>
                </a:solidFill>
              </a:rPr>
              <a:t>Thicker center support improved alignment</a:t>
            </a:r>
            <a:endParaRPr sz="1500">
              <a:solidFill>
                <a:schemeClr val="dk1"/>
              </a:solidFill>
            </a:endParaRPr>
          </a:p>
          <a:p>
            <a:pPr indent="-323850" lvl="0" marL="457200" rtl="0" algn="l">
              <a:lnSpc>
                <a:spcPct val="200000"/>
              </a:lnSpc>
              <a:spcBef>
                <a:spcPts val="0"/>
              </a:spcBef>
              <a:spcAft>
                <a:spcPts val="0"/>
              </a:spcAft>
              <a:buClr>
                <a:schemeClr val="dk1"/>
              </a:buClr>
              <a:buSzPts val="1500"/>
              <a:buChar char="+"/>
            </a:pPr>
            <a:r>
              <a:rPr lang="en" sz="1500">
                <a:solidFill>
                  <a:schemeClr val="dk1"/>
                </a:solidFill>
              </a:rPr>
              <a:t>To be continued….</a:t>
            </a:r>
            <a:endParaRPr sz="1500">
              <a:solidFill>
                <a:schemeClr val="dk1"/>
              </a:solidFill>
            </a:endParaRPr>
          </a:p>
        </p:txBody>
      </p:sp>
      <p:sp>
        <p:nvSpPr>
          <p:cNvPr id="380" name="Google Shape;380;p51"/>
          <p:cNvSpPr txBox="1"/>
          <p:nvPr>
            <p:ph idx="1" type="body"/>
          </p:nvPr>
        </p:nvSpPr>
        <p:spPr>
          <a:xfrm>
            <a:off x="4602425" y="2078875"/>
            <a:ext cx="4355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Failures (and what we learned from them):</a:t>
            </a:r>
            <a:endParaRPr b="1" sz="1500"/>
          </a:p>
          <a:p>
            <a:pPr indent="-323850" lvl="0" marL="457200" rtl="0" algn="l">
              <a:lnSpc>
                <a:spcPct val="200000"/>
              </a:lnSpc>
              <a:spcBef>
                <a:spcPts val="1200"/>
              </a:spcBef>
              <a:spcAft>
                <a:spcPts val="0"/>
              </a:spcAft>
              <a:buClr>
                <a:schemeClr val="accent3"/>
              </a:buClr>
              <a:buSzPts val="1500"/>
              <a:buChar char="-"/>
            </a:pPr>
            <a:r>
              <a:rPr lang="en" sz="1500">
                <a:solidFill>
                  <a:schemeClr val="accent3"/>
                </a:solidFill>
              </a:rPr>
              <a:t>Even with properly aligned rods, some play still existed; This will be fixed with a bushing</a:t>
            </a:r>
            <a:endParaRPr sz="1500">
              <a:solidFill>
                <a:schemeClr val="accent3"/>
              </a:solidFill>
            </a:endParaRPr>
          </a:p>
        </p:txBody>
      </p:sp>
      <p:sp>
        <p:nvSpPr>
          <p:cNvPr id="381" name="Google Shape;381;p51"/>
          <p:cNvSpPr txBox="1"/>
          <p:nvPr/>
        </p:nvSpPr>
        <p:spPr>
          <a:xfrm>
            <a:off x="706710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Brad</a:t>
            </a:r>
            <a:endParaRPr b="1" sz="1800">
              <a:solidFill>
                <a:schemeClr val="accen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730000" y="1166250"/>
            <a:ext cx="3300900" cy="61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Gallery</a:t>
            </a:r>
            <a:endParaRPr/>
          </a:p>
        </p:txBody>
      </p:sp>
      <p:pic>
        <p:nvPicPr>
          <p:cNvPr id="107" name="Google Shape;107;p16"/>
          <p:cNvPicPr preferRelativeResize="0"/>
          <p:nvPr/>
        </p:nvPicPr>
        <p:blipFill>
          <a:blip r:embed="rId3">
            <a:alphaModFix/>
          </a:blip>
          <a:stretch>
            <a:fillRect/>
          </a:stretch>
        </p:blipFill>
        <p:spPr>
          <a:xfrm>
            <a:off x="4807725" y="519100"/>
            <a:ext cx="4139075" cy="2331675"/>
          </a:xfrm>
          <a:prstGeom prst="rect">
            <a:avLst/>
          </a:prstGeom>
          <a:noFill/>
          <a:ln>
            <a:noFill/>
          </a:ln>
        </p:spPr>
      </p:pic>
      <p:pic>
        <p:nvPicPr>
          <p:cNvPr id="108" name="Google Shape;108;p16"/>
          <p:cNvPicPr preferRelativeResize="0"/>
          <p:nvPr/>
        </p:nvPicPr>
        <p:blipFill>
          <a:blip r:embed="rId4">
            <a:alphaModFix/>
          </a:blip>
          <a:stretch>
            <a:fillRect/>
          </a:stretch>
        </p:blipFill>
        <p:spPr>
          <a:xfrm>
            <a:off x="4328725" y="2886500"/>
            <a:ext cx="4570901" cy="2199125"/>
          </a:xfrm>
          <a:prstGeom prst="rect">
            <a:avLst/>
          </a:prstGeom>
          <a:noFill/>
          <a:ln>
            <a:noFill/>
          </a:ln>
        </p:spPr>
      </p:pic>
      <p:pic>
        <p:nvPicPr>
          <p:cNvPr id="109" name="Google Shape;109;p16"/>
          <p:cNvPicPr preferRelativeResize="0"/>
          <p:nvPr/>
        </p:nvPicPr>
        <p:blipFill>
          <a:blip r:embed="rId5">
            <a:alphaModFix/>
          </a:blip>
          <a:stretch>
            <a:fillRect/>
          </a:stretch>
        </p:blipFill>
        <p:spPr>
          <a:xfrm>
            <a:off x="492800" y="3362000"/>
            <a:ext cx="3300902" cy="1588099"/>
          </a:xfrm>
          <a:prstGeom prst="rect">
            <a:avLst/>
          </a:prstGeom>
          <a:noFill/>
          <a:ln>
            <a:noFill/>
          </a:ln>
        </p:spPr>
      </p:pic>
      <p:pic>
        <p:nvPicPr>
          <p:cNvPr id="110" name="Google Shape;110;p16"/>
          <p:cNvPicPr preferRelativeResize="0"/>
          <p:nvPr/>
        </p:nvPicPr>
        <p:blipFill>
          <a:blip r:embed="rId6">
            <a:alphaModFix/>
          </a:blip>
          <a:stretch>
            <a:fillRect/>
          </a:stretch>
        </p:blipFill>
        <p:spPr>
          <a:xfrm>
            <a:off x="492800" y="1676575"/>
            <a:ext cx="3300902" cy="1588106"/>
          </a:xfrm>
          <a:prstGeom prst="rect">
            <a:avLst/>
          </a:prstGeom>
          <a:noFill/>
          <a:ln>
            <a:noFill/>
          </a:ln>
        </p:spPr>
      </p:pic>
      <p:sp>
        <p:nvSpPr>
          <p:cNvPr id="111" name="Google Shape;111;p16"/>
          <p:cNvSpPr txBox="1"/>
          <p:nvPr/>
        </p:nvSpPr>
        <p:spPr>
          <a:xfrm>
            <a:off x="837585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2"/>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Questions?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txBox="1"/>
          <p:nvPr>
            <p:ph type="title"/>
          </p:nvPr>
        </p:nvSpPr>
        <p:spPr>
          <a:xfrm>
            <a:off x="724950" y="1919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Features at a Glance</a:t>
            </a:r>
            <a:endParaRPr/>
          </a:p>
        </p:txBody>
      </p:sp>
      <p:sp>
        <p:nvSpPr>
          <p:cNvPr id="117" name="Google Shape;117;p17"/>
          <p:cNvSpPr txBox="1"/>
          <p:nvPr>
            <p:ph idx="2" type="body"/>
          </p:nvPr>
        </p:nvSpPr>
        <p:spPr>
          <a:xfrm>
            <a:off x="238625" y="1032200"/>
            <a:ext cx="4268100" cy="4755300"/>
          </a:xfrm>
          <a:prstGeom prst="rect">
            <a:avLst/>
          </a:prstGeom>
        </p:spPr>
        <p:txBody>
          <a:bodyPr anchorCtr="0" anchor="t" bIns="91425" lIns="91425" spcFirstLastPara="1" rIns="91425" wrap="square" tIns="91425">
            <a:normAutofit fontScale="92500" lnSpcReduction="10000"/>
          </a:bodyPr>
          <a:lstStyle/>
          <a:p>
            <a:pPr indent="0" lvl="0" marL="0" rtl="0" algn="l">
              <a:lnSpc>
                <a:spcPct val="200000"/>
              </a:lnSpc>
              <a:spcBef>
                <a:spcPts val="0"/>
              </a:spcBef>
              <a:spcAft>
                <a:spcPts val="0"/>
              </a:spcAft>
              <a:buNone/>
            </a:pPr>
            <a:r>
              <a:t/>
            </a:r>
            <a:endParaRPr b="1" sz="1500">
              <a:solidFill>
                <a:schemeClr val="dk1"/>
              </a:solidFill>
            </a:endParaRPr>
          </a:p>
          <a:p>
            <a:pPr indent="0" lvl="0" marL="0" rtl="0" algn="l">
              <a:lnSpc>
                <a:spcPct val="200000"/>
              </a:lnSpc>
              <a:spcBef>
                <a:spcPts val="1200"/>
              </a:spcBef>
              <a:spcAft>
                <a:spcPts val="0"/>
              </a:spcAft>
              <a:buNone/>
            </a:pPr>
            <a:r>
              <a:rPr b="1" lang="en" sz="1500">
                <a:solidFill>
                  <a:schemeClr val="dk1"/>
                </a:solidFill>
              </a:rPr>
              <a:t>&gt; Soft clamping pads don’t damage veneer</a:t>
            </a:r>
            <a:endParaRPr b="1" sz="1500">
              <a:solidFill>
                <a:schemeClr val="dk1"/>
              </a:solidFill>
            </a:endParaRPr>
          </a:p>
          <a:p>
            <a:pPr indent="0" lvl="0" marL="0" rtl="0" algn="l">
              <a:lnSpc>
                <a:spcPct val="200000"/>
              </a:lnSpc>
              <a:spcBef>
                <a:spcPts val="1200"/>
              </a:spcBef>
              <a:spcAft>
                <a:spcPts val="0"/>
              </a:spcAft>
              <a:buNone/>
            </a:pPr>
            <a:r>
              <a:rPr b="1" lang="en" sz="1500">
                <a:solidFill>
                  <a:schemeClr val="dk1"/>
                </a:solidFill>
              </a:rPr>
              <a:t>&gt; Removable and replaceable lengthwise alignment stopper</a:t>
            </a:r>
            <a:endParaRPr b="1" sz="1500">
              <a:solidFill>
                <a:schemeClr val="dk1"/>
              </a:solidFill>
            </a:endParaRPr>
          </a:p>
          <a:p>
            <a:pPr indent="0" lvl="0" marL="0" rtl="0" algn="l">
              <a:lnSpc>
                <a:spcPct val="200000"/>
              </a:lnSpc>
              <a:spcBef>
                <a:spcPts val="1200"/>
              </a:spcBef>
              <a:spcAft>
                <a:spcPts val="0"/>
              </a:spcAft>
              <a:buNone/>
            </a:pPr>
            <a:r>
              <a:rPr b="1" lang="en" sz="1500">
                <a:solidFill>
                  <a:schemeClr val="dk1"/>
                </a:solidFill>
              </a:rPr>
              <a:t>&gt; Self centering clamping mechanism finds the perfect center every time</a:t>
            </a:r>
            <a:endParaRPr b="1" sz="1500">
              <a:solidFill>
                <a:schemeClr val="dk1"/>
              </a:solidFill>
            </a:endParaRPr>
          </a:p>
          <a:p>
            <a:pPr indent="0" lvl="0" marL="0" rtl="0" algn="l">
              <a:lnSpc>
                <a:spcPct val="200000"/>
              </a:lnSpc>
              <a:spcBef>
                <a:spcPts val="1200"/>
              </a:spcBef>
              <a:spcAft>
                <a:spcPts val="0"/>
              </a:spcAft>
              <a:buNone/>
            </a:pPr>
            <a:r>
              <a:rPr b="1" lang="en" sz="1500">
                <a:solidFill>
                  <a:schemeClr val="dk1"/>
                </a:solidFill>
              </a:rPr>
              <a:t>&gt; Guided block-off plate provides template markings and easy routing without measurement</a:t>
            </a:r>
            <a:endParaRPr b="1" sz="1500">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18" name="Google Shape;118;p17"/>
          <p:cNvPicPr preferRelativeResize="0"/>
          <p:nvPr/>
        </p:nvPicPr>
        <p:blipFill>
          <a:blip r:embed="rId3">
            <a:alphaModFix/>
          </a:blip>
          <a:stretch>
            <a:fillRect/>
          </a:stretch>
        </p:blipFill>
        <p:spPr>
          <a:xfrm rot="5399998">
            <a:off x="2247325" y="840252"/>
            <a:ext cx="9347875" cy="4698520"/>
          </a:xfrm>
          <a:prstGeom prst="rect">
            <a:avLst/>
          </a:prstGeom>
          <a:noFill/>
          <a:ln>
            <a:noFill/>
          </a:ln>
        </p:spPr>
      </p:pic>
      <p:sp>
        <p:nvSpPr>
          <p:cNvPr id="119" name="Google Shape;119;p17"/>
          <p:cNvSpPr txBox="1"/>
          <p:nvPr/>
        </p:nvSpPr>
        <p:spPr>
          <a:xfrm>
            <a:off x="837585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Our Design Process</a:t>
            </a:r>
            <a:endParaRPr/>
          </a:p>
          <a:p>
            <a:pPr indent="0" lvl="0" marL="0" rtl="0" algn="l">
              <a:spcBef>
                <a:spcPts val="0"/>
              </a:spcBef>
              <a:spcAft>
                <a:spcPts val="0"/>
              </a:spcAft>
              <a:buNone/>
            </a:pPr>
            <a:r>
              <a:rPr lang="en" sz="2200"/>
              <a:t>(How We Got Here)</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Philosophy</a:t>
            </a:r>
            <a:endParaRPr/>
          </a:p>
          <a:p>
            <a:pPr indent="0" lvl="0" marL="0" rtl="0" algn="l">
              <a:spcBef>
                <a:spcPts val="0"/>
              </a:spcBef>
              <a:spcAft>
                <a:spcPts val="0"/>
              </a:spcAft>
              <a:buNone/>
            </a:pPr>
            <a:r>
              <a:t/>
            </a:r>
            <a:endParaRPr/>
          </a:p>
        </p:txBody>
      </p:sp>
      <p:sp>
        <p:nvSpPr>
          <p:cNvPr id="130" name="Google Shape;130;p1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 a team, we set out to create a design that is:</a:t>
            </a:r>
            <a:endParaRPr/>
          </a:p>
          <a:p>
            <a:pPr indent="-323850" lvl="0" marL="457200" rtl="0" algn="l">
              <a:lnSpc>
                <a:spcPct val="200000"/>
              </a:lnSpc>
              <a:spcBef>
                <a:spcPts val="1200"/>
              </a:spcBef>
              <a:spcAft>
                <a:spcPts val="0"/>
              </a:spcAft>
              <a:buSzPts val="1500"/>
              <a:buChar char="-"/>
            </a:pPr>
            <a:r>
              <a:rPr lang="en" sz="1500"/>
              <a:t>Sleek and Comprehensive</a:t>
            </a:r>
            <a:endParaRPr sz="1500"/>
          </a:p>
          <a:p>
            <a:pPr indent="-323850" lvl="0" marL="457200" rtl="0" algn="l">
              <a:lnSpc>
                <a:spcPct val="200000"/>
              </a:lnSpc>
              <a:spcBef>
                <a:spcPts val="0"/>
              </a:spcBef>
              <a:spcAft>
                <a:spcPts val="0"/>
              </a:spcAft>
              <a:buSzPts val="1500"/>
              <a:buChar char="-"/>
            </a:pPr>
            <a:r>
              <a:rPr lang="en" sz="1500"/>
              <a:t>Simple</a:t>
            </a:r>
            <a:endParaRPr sz="1500"/>
          </a:p>
          <a:p>
            <a:pPr indent="-323850" lvl="0" marL="457200" rtl="0" algn="l">
              <a:lnSpc>
                <a:spcPct val="200000"/>
              </a:lnSpc>
              <a:spcBef>
                <a:spcPts val="0"/>
              </a:spcBef>
              <a:spcAft>
                <a:spcPts val="0"/>
              </a:spcAft>
              <a:buSzPts val="1500"/>
              <a:buChar char="-"/>
            </a:pPr>
            <a:r>
              <a:rPr lang="en" sz="1500"/>
              <a:t>Durable</a:t>
            </a:r>
            <a:endParaRPr sz="1500"/>
          </a:p>
          <a:p>
            <a:pPr indent="-323850" lvl="0" marL="457200" rtl="0" algn="l">
              <a:lnSpc>
                <a:spcPct val="200000"/>
              </a:lnSpc>
              <a:spcBef>
                <a:spcPts val="0"/>
              </a:spcBef>
              <a:spcAft>
                <a:spcPts val="0"/>
              </a:spcAft>
              <a:buSzPts val="1500"/>
              <a:buChar char="-"/>
            </a:pPr>
            <a:r>
              <a:rPr lang="en" sz="1500"/>
              <a:t>Easy to Use</a:t>
            </a:r>
            <a:endParaRPr sz="1500"/>
          </a:p>
        </p:txBody>
      </p:sp>
      <p:sp>
        <p:nvSpPr>
          <p:cNvPr id="131" name="Google Shape;131;p19"/>
          <p:cNvSpPr txBox="1"/>
          <p:nvPr/>
        </p:nvSpPr>
        <p:spPr>
          <a:xfrm>
            <a:off x="837585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Empathize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729450" y="11662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Client Needs and Constraints </a:t>
            </a:r>
            <a:endParaRPr/>
          </a:p>
        </p:txBody>
      </p:sp>
      <p:pic>
        <p:nvPicPr>
          <p:cNvPr id="142" name="Google Shape;142;p21"/>
          <p:cNvPicPr preferRelativeResize="0"/>
          <p:nvPr/>
        </p:nvPicPr>
        <p:blipFill rotWithShape="1">
          <a:blip r:embed="rId3">
            <a:alphaModFix/>
          </a:blip>
          <a:srcRect b="34657" l="0" r="0" t="0"/>
          <a:stretch/>
        </p:blipFill>
        <p:spPr>
          <a:xfrm>
            <a:off x="264650" y="2123600"/>
            <a:ext cx="3791274" cy="2850050"/>
          </a:xfrm>
          <a:prstGeom prst="rect">
            <a:avLst/>
          </a:prstGeom>
          <a:noFill/>
          <a:ln>
            <a:noFill/>
          </a:ln>
        </p:spPr>
      </p:pic>
      <p:cxnSp>
        <p:nvCxnSpPr>
          <p:cNvPr id="143" name="Google Shape;143;p21"/>
          <p:cNvCxnSpPr>
            <a:stCxn id="142" idx="3"/>
          </p:cNvCxnSpPr>
          <p:nvPr/>
        </p:nvCxnSpPr>
        <p:spPr>
          <a:xfrm flipH="1" rot="10800000">
            <a:off x="4055924" y="3546525"/>
            <a:ext cx="1007400" cy="2100"/>
          </a:xfrm>
          <a:prstGeom prst="straightConnector1">
            <a:avLst/>
          </a:prstGeom>
          <a:noFill/>
          <a:ln cap="flat" cmpd="sng" w="9525">
            <a:solidFill>
              <a:schemeClr val="dk2"/>
            </a:solidFill>
            <a:prstDash val="solid"/>
            <a:round/>
            <a:headEnd len="med" w="med" type="none"/>
            <a:tailEnd len="med" w="med" type="triangle"/>
          </a:ln>
        </p:spPr>
      </p:cxnSp>
      <p:sp>
        <p:nvSpPr>
          <p:cNvPr id="144" name="Google Shape;144;p21"/>
          <p:cNvSpPr txBox="1"/>
          <p:nvPr/>
        </p:nvSpPr>
        <p:spPr>
          <a:xfrm>
            <a:off x="5563675" y="1934250"/>
            <a:ext cx="2919600" cy="30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accent1"/>
              </a:solidFill>
              <a:latin typeface="Lato"/>
              <a:ea typeface="Lato"/>
              <a:cs typeface="Lato"/>
              <a:sym typeface="Lato"/>
            </a:endParaRPr>
          </a:p>
          <a:p>
            <a:pPr indent="0" lvl="0" marL="0" rtl="0" algn="l">
              <a:spcBef>
                <a:spcPts val="0"/>
              </a:spcBef>
              <a:spcAft>
                <a:spcPts val="0"/>
              </a:spcAft>
              <a:buNone/>
            </a:pPr>
            <a:r>
              <a:t/>
            </a:r>
            <a:endParaRPr sz="1500">
              <a:solidFill>
                <a:schemeClr val="accent1"/>
              </a:solidFill>
              <a:highlight>
                <a:srgbClr val="B6D7A8"/>
              </a:highlight>
              <a:latin typeface="Lato"/>
              <a:ea typeface="Lato"/>
              <a:cs typeface="Lato"/>
              <a:sym typeface="Lato"/>
            </a:endParaRPr>
          </a:p>
          <a:p>
            <a:pPr indent="0" lvl="0" marL="0" rtl="0" algn="l">
              <a:spcBef>
                <a:spcPts val="0"/>
              </a:spcBef>
              <a:spcAft>
                <a:spcPts val="0"/>
              </a:spcAft>
              <a:buNone/>
            </a:pPr>
            <a:r>
              <a:rPr lang="en" sz="1500">
                <a:solidFill>
                  <a:schemeClr val="accent1"/>
                </a:solidFill>
                <a:highlight>
                  <a:srgbClr val="B6D7A8"/>
                </a:highlight>
                <a:latin typeface="Lato"/>
                <a:ea typeface="Lato"/>
                <a:cs typeface="Lato"/>
                <a:sym typeface="Lato"/>
              </a:rPr>
              <a:t>Efficiency</a:t>
            </a:r>
            <a:endParaRPr sz="1500">
              <a:solidFill>
                <a:schemeClr val="accent1"/>
              </a:solidFill>
              <a:highlight>
                <a:srgbClr val="B6D7A8"/>
              </a:highlight>
              <a:latin typeface="Lato"/>
              <a:ea typeface="Lato"/>
              <a:cs typeface="Lato"/>
              <a:sym typeface="Lato"/>
            </a:endParaRPr>
          </a:p>
          <a:p>
            <a:pPr indent="0" lvl="0" marL="0" rtl="0" algn="l">
              <a:spcBef>
                <a:spcPts val="0"/>
              </a:spcBef>
              <a:spcAft>
                <a:spcPts val="0"/>
              </a:spcAft>
              <a:buNone/>
            </a:pPr>
            <a:r>
              <a:t/>
            </a:r>
            <a:endParaRPr sz="1500">
              <a:solidFill>
                <a:schemeClr val="accent1"/>
              </a:solidFill>
              <a:latin typeface="Lato"/>
              <a:ea typeface="Lato"/>
              <a:cs typeface="Lato"/>
              <a:sym typeface="Lato"/>
            </a:endParaRPr>
          </a:p>
          <a:p>
            <a:pPr indent="0" lvl="0" marL="0" rtl="0" algn="l">
              <a:spcBef>
                <a:spcPts val="0"/>
              </a:spcBef>
              <a:spcAft>
                <a:spcPts val="0"/>
              </a:spcAft>
              <a:buNone/>
            </a:pPr>
            <a:r>
              <a:rPr lang="en" sz="1500">
                <a:solidFill>
                  <a:schemeClr val="accent1"/>
                </a:solidFill>
                <a:highlight>
                  <a:srgbClr val="C9DAF8"/>
                </a:highlight>
                <a:latin typeface="Lato"/>
                <a:ea typeface="Lato"/>
                <a:cs typeface="Lato"/>
                <a:sym typeface="Lato"/>
              </a:rPr>
              <a:t>Durability</a:t>
            </a:r>
            <a:endParaRPr sz="1500">
              <a:solidFill>
                <a:schemeClr val="accent1"/>
              </a:solidFill>
              <a:highlight>
                <a:srgbClr val="C9DAF8"/>
              </a:highlight>
              <a:latin typeface="Lato"/>
              <a:ea typeface="Lato"/>
              <a:cs typeface="Lato"/>
              <a:sym typeface="Lato"/>
            </a:endParaRPr>
          </a:p>
          <a:p>
            <a:pPr indent="0" lvl="0" marL="0" rtl="0" algn="l">
              <a:spcBef>
                <a:spcPts val="0"/>
              </a:spcBef>
              <a:spcAft>
                <a:spcPts val="0"/>
              </a:spcAft>
              <a:buNone/>
            </a:pPr>
            <a:br>
              <a:rPr lang="en" sz="1500">
                <a:solidFill>
                  <a:schemeClr val="accent1"/>
                </a:solidFill>
                <a:latin typeface="Lato"/>
                <a:ea typeface="Lato"/>
                <a:cs typeface="Lato"/>
                <a:sym typeface="Lato"/>
              </a:rPr>
            </a:br>
            <a:r>
              <a:rPr lang="en" sz="1500">
                <a:solidFill>
                  <a:schemeClr val="accent1"/>
                </a:solidFill>
                <a:highlight>
                  <a:srgbClr val="FCE5CD"/>
                </a:highlight>
                <a:latin typeface="Lato"/>
                <a:ea typeface="Lato"/>
                <a:cs typeface="Lato"/>
                <a:sym typeface="Lato"/>
              </a:rPr>
              <a:t>Product Objective</a:t>
            </a:r>
            <a:endParaRPr sz="1500">
              <a:solidFill>
                <a:schemeClr val="accent1"/>
              </a:solidFill>
              <a:highlight>
                <a:srgbClr val="FCE5CD"/>
              </a:highlight>
              <a:latin typeface="Lato"/>
              <a:ea typeface="Lato"/>
              <a:cs typeface="Lato"/>
              <a:sym typeface="Lato"/>
            </a:endParaRPr>
          </a:p>
          <a:p>
            <a:pPr indent="0" lvl="0" marL="0" rtl="0" algn="l">
              <a:spcBef>
                <a:spcPts val="0"/>
              </a:spcBef>
              <a:spcAft>
                <a:spcPts val="0"/>
              </a:spcAft>
              <a:buNone/>
            </a:pPr>
            <a:r>
              <a:t/>
            </a:r>
            <a:endParaRPr sz="1500">
              <a:solidFill>
                <a:schemeClr val="accent1"/>
              </a:solidFill>
              <a:latin typeface="Lato"/>
              <a:ea typeface="Lato"/>
              <a:cs typeface="Lato"/>
              <a:sym typeface="Lato"/>
            </a:endParaRPr>
          </a:p>
          <a:p>
            <a:pPr indent="0" lvl="0" marL="0" rtl="0" algn="l">
              <a:spcBef>
                <a:spcPts val="0"/>
              </a:spcBef>
              <a:spcAft>
                <a:spcPts val="0"/>
              </a:spcAft>
              <a:buNone/>
            </a:pPr>
            <a:r>
              <a:rPr lang="en" sz="1500">
                <a:solidFill>
                  <a:schemeClr val="accent1"/>
                </a:solidFill>
                <a:highlight>
                  <a:srgbClr val="F4CCCC"/>
                </a:highlight>
                <a:latin typeface="Lato"/>
                <a:ea typeface="Lato"/>
                <a:cs typeface="Lato"/>
                <a:sym typeface="Lato"/>
              </a:rPr>
              <a:t>Manufacturing</a:t>
            </a:r>
            <a:endParaRPr sz="1500">
              <a:solidFill>
                <a:schemeClr val="accent1"/>
              </a:solidFill>
              <a:highlight>
                <a:srgbClr val="F4CCCC"/>
              </a:highlight>
              <a:latin typeface="Lato"/>
              <a:ea typeface="Lato"/>
              <a:cs typeface="Lato"/>
              <a:sym typeface="Lato"/>
            </a:endParaRPr>
          </a:p>
        </p:txBody>
      </p:sp>
      <p:sp>
        <p:nvSpPr>
          <p:cNvPr id="145" name="Google Shape;145;p21"/>
          <p:cNvSpPr txBox="1"/>
          <p:nvPr/>
        </p:nvSpPr>
        <p:spPr>
          <a:xfrm>
            <a:off x="4962450" y="1774875"/>
            <a:ext cx="3455700" cy="3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accent1"/>
                </a:solidFill>
                <a:latin typeface="Lato"/>
                <a:ea typeface="Lato"/>
                <a:cs typeface="Lato"/>
                <a:sym typeface="Lato"/>
              </a:rPr>
              <a:t>We Identified Main Need “Categories”</a:t>
            </a:r>
            <a:endParaRPr b="1" sz="1500">
              <a:solidFill>
                <a:schemeClr val="accent1"/>
              </a:solidFill>
              <a:latin typeface="Lato"/>
              <a:ea typeface="Lato"/>
              <a:cs typeface="Lato"/>
              <a:sym typeface="Lato"/>
            </a:endParaRPr>
          </a:p>
        </p:txBody>
      </p:sp>
      <p:sp>
        <p:nvSpPr>
          <p:cNvPr id="146" name="Google Shape;146;p21"/>
          <p:cNvSpPr txBox="1"/>
          <p:nvPr/>
        </p:nvSpPr>
        <p:spPr>
          <a:xfrm>
            <a:off x="311850" y="1709850"/>
            <a:ext cx="3455700" cy="3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accent1"/>
                </a:solidFill>
                <a:latin typeface="Lato"/>
                <a:ea typeface="Lato"/>
                <a:cs typeface="Lato"/>
                <a:sym typeface="Lato"/>
              </a:rPr>
              <a:t>From Raw, Cluttered, Data</a:t>
            </a:r>
            <a:endParaRPr b="1" sz="1500">
              <a:solidFill>
                <a:schemeClr val="accent1"/>
              </a:solidFill>
              <a:latin typeface="Lato"/>
              <a:ea typeface="Lato"/>
              <a:cs typeface="Lato"/>
              <a:sym typeface="Lato"/>
            </a:endParaRPr>
          </a:p>
        </p:txBody>
      </p:sp>
      <p:sp>
        <p:nvSpPr>
          <p:cNvPr id="147" name="Google Shape;147;p21"/>
          <p:cNvSpPr txBox="1"/>
          <p:nvPr/>
        </p:nvSpPr>
        <p:spPr>
          <a:xfrm>
            <a:off x="8375850" y="0"/>
            <a:ext cx="2076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Lato"/>
                <a:ea typeface="Lato"/>
                <a:cs typeface="Lato"/>
                <a:sym typeface="Lato"/>
              </a:rPr>
              <a:t>Colin</a:t>
            </a:r>
            <a:endParaRPr b="1" sz="18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