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20" r:id="rId1"/>
  </p:sldMasterIdLst>
  <p:notesMasterIdLst>
    <p:notesMasterId r:id="rId21"/>
  </p:notesMasterIdLst>
  <p:sldIdLst>
    <p:sldId id="256" r:id="rId2"/>
    <p:sldId id="257" r:id="rId3"/>
    <p:sldId id="258" r:id="rId4"/>
    <p:sldId id="259" r:id="rId5"/>
    <p:sldId id="272" r:id="rId6"/>
    <p:sldId id="260" r:id="rId7"/>
    <p:sldId id="261" r:id="rId8"/>
    <p:sldId id="262" r:id="rId9"/>
    <p:sldId id="263" r:id="rId10"/>
    <p:sldId id="267" r:id="rId11"/>
    <p:sldId id="266" r:id="rId12"/>
    <p:sldId id="268" r:id="rId13"/>
    <p:sldId id="273" r:id="rId14"/>
    <p:sldId id="269" r:id="rId15"/>
    <p:sldId id="270" r:id="rId16"/>
    <p:sldId id="271" r:id="rId17"/>
    <p:sldId id="264" r:id="rId18"/>
    <p:sldId id="274" r:id="rId19"/>
    <p:sldId id="275" r:id="rId2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1625D9-A683-D84E-8ACA-CE47102D1C61}" v="45" dt="2024-04-02T04:06:24.7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50"/>
  </p:normalViewPr>
  <p:slideViewPr>
    <p:cSldViewPr snapToGrid="0">
      <p:cViewPr>
        <p:scale>
          <a:sx n="97" d="100"/>
          <a:sy n="97" d="100"/>
        </p:scale>
        <p:origin x="784" y="111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bf0761f6ab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bf0761f6ab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bfb8b34cc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2bfb8b34cc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26adde0972a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26adde0972a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6adde0972a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6adde0972a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2bf0761f6ab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2bf0761f6ab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6adde0972a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26adde0972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6adde0972a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6adde0972a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6adde0972a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26adde0972a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6adde0972a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6adde0972a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13335" y="601724"/>
            <a:ext cx="6477805" cy="1906073"/>
          </a:xfrm>
        </p:spPr>
        <p:txBody>
          <a:bodyPr bIns="0" anchor="b">
            <a:normAutofit/>
          </a:bodyPr>
          <a:lstStyle>
            <a:lvl1pPr algn="l">
              <a:defRPr sz="4950"/>
            </a:lvl1pPr>
          </a:lstStyle>
          <a:p>
            <a:r>
              <a:rPr lang="en-US"/>
              <a:t>Click to edit Master title style</a:t>
            </a:r>
            <a:endParaRPr lang="en-US" dirty="0"/>
          </a:p>
        </p:txBody>
      </p:sp>
      <p:sp>
        <p:nvSpPr>
          <p:cNvPr id="3" name="Subtitle 2"/>
          <p:cNvSpPr>
            <a:spLocks noGrp="1"/>
          </p:cNvSpPr>
          <p:nvPr>
            <p:ph type="subTitle" idx="1"/>
          </p:nvPr>
        </p:nvSpPr>
        <p:spPr>
          <a:xfrm>
            <a:off x="1813335" y="2648403"/>
            <a:ext cx="6477804" cy="733216"/>
          </a:xfrm>
        </p:spPr>
        <p:txBody>
          <a:bodyPr tIns="91440" bIns="91440">
            <a:normAutofit/>
          </a:bodyPr>
          <a:lstStyle>
            <a:lvl1pPr marL="0" indent="0" algn="l">
              <a:buNone/>
              <a:defRPr sz="1350" b="0" cap="all" baseline="0">
                <a:solidFill>
                  <a:schemeClr val="tx1"/>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4/2/24</a:t>
            </a:fld>
            <a:endParaRPr lang="en-US" dirty="0"/>
          </a:p>
        </p:txBody>
      </p:sp>
      <p:sp>
        <p:nvSpPr>
          <p:cNvPr id="5" name="Footer Placeholder 4"/>
          <p:cNvSpPr>
            <a:spLocks noGrp="1"/>
          </p:cNvSpPr>
          <p:nvPr>
            <p:ph type="ftr" sz="quarter" idx="11"/>
          </p:nvPr>
        </p:nvSpPr>
        <p:spPr>
          <a:xfrm>
            <a:off x="1812376" y="246981"/>
            <a:ext cx="3730436" cy="231901"/>
          </a:xfrm>
        </p:spPr>
        <p:txBody>
          <a:bodyPr/>
          <a:lstStyle/>
          <a:p>
            <a:endParaRPr lang="en-US" dirty="0"/>
          </a:p>
        </p:txBody>
      </p:sp>
      <p:sp>
        <p:nvSpPr>
          <p:cNvPr id="6" name="Slide Number Placeholder 5"/>
          <p:cNvSpPr>
            <a:spLocks noGrp="1"/>
          </p:cNvSpPr>
          <p:nvPr>
            <p:ph type="sldNum" sz="quarter" idx="12"/>
          </p:nvPr>
        </p:nvSpPr>
        <p:spPr>
          <a:xfrm>
            <a:off x="1078249" y="599230"/>
            <a:ext cx="608264" cy="377684"/>
          </a:xfrm>
        </p:spPr>
        <p:txBody>
          <a:bodyPr/>
          <a:lstStyle/>
          <a:p>
            <a:pPr marL="0" lvl="0" indent="0" algn="r" rtl="0">
              <a:spcBef>
                <a:spcPts val="0"/>
              </a:spcBef>
              <a:spcAft>
                <a:spcPts val="0"/>
              </a:spcAft>
              <a:buNone/>
            </a:pPr>
            <a:fld id="{00000000-1234-1234-1234-123412341234}" type="slidenum">
              <a:rPr lang="fr" smtClean="0"/>
              <a:t>‹#›</a:t>
            </a:fld>
            <a:endParaRPr lang="fr"/>
          </a:p>
        </p:txBody>
      </p:sp>
      <p:cxnSp>
        <p:nvCxnSpPr>
          <p:cNvPr id="15" name="Straight Connector 14"/>
          <p:cNvCxnSpPr/>
          <p:nvPr/>
        </p:nvCxnSpPr>
        <p:spPr>
          <a:xfrm>
            <a:off x="1813335" y="2646407"/>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5107577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 smtClean="0"/>
              <a:t>‹#›</a:t>
            </a:fld>
            <a:endParaRPr lang="fr"/>
          </a:p>
        </p:txBody>
      </p:sp>
      <p:cxnSp>
        <p:nvCxnSpPr>
          <p:cNvPr id="26" name="Straight Connector 25"/>
          <p:cNvCxnSpPr/>
          <p:nvPr/>
        </p:nvCxnSpPr>
        <p:spPr>
          <a:xfrm>
            <a:off x="1090422"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0423579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9333" y="599230"/>
            <a:ext cx="1211807" cy="3494917"/>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83504" y="599230"/>
            <a:ext cx="5871623" cy="34949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 smtClean="0"/>
              <a:t>‹#›</a:t>
            </a:fld>
            <a:endParaRPr lang="fr"/>
          </a:p>
        </p:txBody>
      </p:sp>
      <p:cxnSp>
        <p:nvCxnSpPr>
          <p:cNvPr id="15" name="Straight Connector 14"/>
          <p:cNvCxnSpPr/>
          <p:nvPr/>
        </p:nvCxnSpPr>
        <p:spPr>
          <a:xfrm>
            <a:off x="7079333" y="599230"/>
            <a:ext cx="0" cy="3494917"/>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8136396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extLst>
      <p:ext uri="{BB962C8B-B14F-4D97-AF65-F5344CB8AC3E}">
        <p14:creationId xmlns:p14="http://schemas.microsoft.com/office/powerpoint/2010/main" val="1710294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extLst>
      <p:ext uri="{BB962C8B-B14F-4D97-AF65-F5344CB8AC3E}">
        <p14:creationId xmlns:p14="http://schemas.microsoft.com/office/powerpoint/2010/main" val="1629323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extLst>
      <p:ext uri="{BB962C8B-B14F-4D97-AF65-F5344CB8AC3E}">
        <p14:creationId xmlns:p14="http://schemas.microsoft.com/office/powerpoint/2010/main" val="2466075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 smtClean="0"/>
              <a:t>‹#›</a:t>
            </a:fld>
            <a:endParaRPr lang="fr"/>
          </a:p>
        </p:txBody>
      </p:sp>
      <p:cxnSp>
        <p:nvCxnSpPr>
          <p:cNvPr id="33" name="Straight Connector 32"/>
          <p:cNvCxnSpPr/>
          <p:nvPr/>
        </p:nvCxnSpPr>
        <p:spPr>
          <a:xfrm>
            <a:off x="1090422"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1805717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90679" y="1317097"/>
            <a:ext cx="6482366" cy="1415963"/>
          </a:xfrm>
        </p:spPr>
        <p:txBody>
          <a:bodyPr anchor="b">
            <a:normAutofit/>
          </a:bodyPr>
          <a:lstStyle>
            <a:lvl1pPr algn="l">
              <a:defRPr sz="2700"/>
            </a:lvl1pPr>
          </a:lstStyle>
          <a:p>
            <a:r>
              <a:rPr lang="en-US"/>
              <a:t>Click to edit Master title style</a:t>
            </a:r>
            <a:endParaRPr lang="en-US" dirty="0"/>
          </a:p>
        </p:txBody>
      </p:sp>
      <p:sp>
        <p:nvSpPr>
          <p:cNvPr id="3" name="Text Placeholder 2"/>
          <p:cNvSpPr>
            <a:spLocks noGrp="1"/>
          </p:cNvSpPr>
          <p:nvPr>
            <p:ph type="body" idx="1"/>
          </p:nvPr>
        </p:nvSpPr>
        <p:spPr>
          <a:xfrm>
            <a:off x="1090679" y="2854647"/>
            <a:ext cx="6472835" cy="759697"/>
          </a:xfrm>
        </p:spPr>
        <p:txBody>
          <a:bodyPr tIns="91440">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4/2/24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 smtClean="0"/>
              <a:t>‹#›</a:t>
            </a:fld>
            <a:endParaRPr lang="fr"/>
          </a:p>
        </p:txBody>
      </p:sp>
      <p:cxnSp>
        <p:nvCxnSpPr>
          <p:cNvPr id="15" name="Straight Connector 14"/>
          <p:cNvCxnSpPr/>
          <p:nvPr/>
        </p:nvCxnSpPr>
        <p:spPr>
          <a:xfrm>
            <a:off x="1090679" y="2853739"/>
            <a:ext cx="647283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2314205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86913" y="603667"/>
            <a:ext cx="7204226" cy="79447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85498" y="1508159"/>
            <a:ext cx="3483864" cy="2586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10328" y="1513007"/>
            <a:ext cx="3483864" cy="2581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4/2/24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 smtClean="0"/>
              <a:t>‹#›</a:t>
            </a:fld>
            <a:endParaRPr lang="fr"/>
          </a:p>
        </p:txBody>
      </p:sp>
      <p:cxnSp>
        <p:nvCxnSpPr>
          <p:cNvPr id="35" name="Straight Connector 34"/>
          <p:cNvCxnSpPr/>
          <p:nvPr/>
        </p:nvCxnSpPr>
        <p:spPr>
          <a:xfrm>
            <a:off x="1090422"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0320656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85394" y="603123"/>
            <a:ext cx="7205746" cy="79223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85393" y="1514662"/>
            <a:ext cx="3483864" cy="601457"/>
          </a:xfrm>
        </p:spPr>
        <p:txBody>
          <a:bodyPr anchor="b">
            <a:normAutofit/>
          </a:bodyPr>
          <a:lstStyle>
            <a:lvl1pPr marL="0" indent="0">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085393" y="2118202"/>
            <a:ext cx="3483864" cy="19833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9272" y="1517253"/>
            <a:ext cx="3483864" cy="601678"/>
          </a:xfrm>
        </p:spPr>
        <p:txBody>
          <a:bodyPr anchor="b">
            <a:normAutofit/>
          </a:bodyPr>
          <a:lstStyle>
            <a:lvl1pPr marL="0" indent="0">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09272" y="2116119"/>
            <a:ext cx="3483864" cy="19780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4/2/24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 smtClean="0"/>
              <a:t>‹#›</a:t>
            </a:fld>
            <a:endParaRPr lang="fr"/>
          </a:p>
        </p:txBody>
      </p:sp>
      <p:cxnSp>
        <p:nvCxnSpPr>
          <p:cNvPr id="29" name="Straight Connector 28"/>
          <p:cNvCxnSpPr/>
          <p:nvPr/>
        </p:nvCxnSpPr>
        <p:spPr>
          <a:xfrm>
            <a:off x="1090422"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6431862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4/2/24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 smtClean="0"/>
              <a:t>‹#›</a:t>
            </a:fld>
            <a:endParaRPr lang="fr"/>
          </a:p>
        </p:txBody>
      </p:sp>
      <p:cxnSp>
        <p:nvCxnSpPr>
          <p:cNvPr id="25" name="Straight Connector 24"/>
          <p:cNvCxnSpPr/>
          <p:nvPr/>
        </p:nvCxnSpPr>
        <p:spPr>
          <a:xfrm>
            <a:off x="1090422"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673873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4/2/24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 smtClean="0"/>
              <a:t>‹#›</a:t>
            </a:fld>
            <a:endParaRPr lang="fr"/>
          </a:p>
        </p:txBody>
      </p:sp>
    </p:spTree>
    <p:extLst>
      <p:ext uri="{BB962C8B-B14F-4D97-AF65-F5344CB8AC3E}">
        <p14:creationId xmlns:p14="http://schemas.microsoft.com/office/powerpoint/2010/main" val="873782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3504" y="599230"/>
            <a:ext cx="2454824" cy="1685338"/>
          </a:xfrm>
        </p:spPr>
        <p:txBody>
          <a:bodyPr anchor="b">
            <a:normAutofit/>
          </a:bodyPr>
          <a:lstStyle>
            <a:lvl1pPr algn="l">
              <a:defRPr sz="1800"/>
            </a:lvl1pPr>
          </a:lstStyle>
          <a:p>
            <a:r>
              <a:rPr lang="en-US"/>
              <a:t>Click to edit Master title style</a:t>
            </a:r>
            <a:endParaRPr lang="en-US" dirty="0"/>
          </a:p>
        </p:txBody>
      </p:sp>
      <p:sp>
        <p:nvSpPr>
          <p:cNvPr id="3" name="Content Placeholder 2"/>
          <p:cNvSpPr>
            <a:spLocks noGrp="1"/>
          </p:cNvSpPr>
          <p:nvPr>
            <p:ph idx="1"/>
          </p:nvPr>
        </p:nvSpPr>
        <p:spPr>
          <a:xfrm>
            <a:off x="3782785" y="599230"/>
            <a:ext cx="4509353" cy="349412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83504" y="2404119"/>
            <a:ext cx="2456260" cy="1686136"/>
          </a:xfrm>
        </p:spPr>
        <p:txBody>
          <a:bodyPr/>
          <a:lstStyle>
            <a:lvl1pPr marL="0" indent="0" algn="l">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 smtClean="0"/>
              <a:t>‹#›</a:t>
            </a:fld>
            <a:endParaRPr lang="fr"/>
          </a:p>
        </p:txBody>
      </p:sp>
      <p:cxnSp>
        <p:nvCxnSpPr>
          <p:cNvPr id="17" name="Straight Connector 16"/>
          <p:cNvCxnSpPr/>
          <p:nvPr/>
        </p:nvCxnSpPr>
        <p:spPr>
          <a:xfrm>
            <a:off x="1086210" y="2404118"/>
            <a:ext cx="2452118"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7817260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5608041" y="361628"/>
            <a:ext cx="3055900" cy="3861826"/>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088405" y="847135"/>
            <a:ext cx="4149246" cy="1372938"/>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3292" y="841907"/>
            <a:ext cx="2093378" cy="2899745"/>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087747" y="2359494"/>
            <a:ext cx="4143303" cy="1502807"/>
          </a:xfrm>
        </p:spPr>
        <p:txBody>
          <a:bodyPr>
            <a:normAutofit/>
          </a:bodyPr>
          <a:lstStyle>
            <a:lvl1pPr marL="0" indent="0" algn="l">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085537" y="4102393"/>
            <a:ext cx="4145513" cy="240092"/>
          </a:xfrm>
        </p:spPr>
        <p:txBody>
          <a:bodyPr/>
          <a:lstStyle>
            <a:lvl1pPr algn="l">
              <a:defRPr/>
            </a:lvl1pPr>
          </a:lstStyle>
          <a:p>
            <a:fld id="{48A87A34-81AB-432B-8DAE-1953F412C126}" type="datetimeFigureOut">
              <a:rPr lang="en-US" smtClean="0"/>
              <a:pPr/>
              <a:t>4/2/24</a:t>
            </a:fld>
            <a:endParaRPr lang="en-US" dirty="0"/>
          </a:p>
        </p:txBody>
      </p:sp>
      <p:sp>
        <p:nvSpPr>
          <p:cNvPr id="6" name="Footer Placeholder 5"/>
          <p:cNvSpPr>
            <a:spLocks noGrp="1"/>
          </p:cNvSpPr>
          <p:nvPr>
            <p:ph type="ftr" sz="quarter" idx="11"/>
          </p:nvPr>
        </p:nvSpPr>
        <p:spPr>
          <a:xfrm>
            <a:off x="1085537" y="238981"/>
            <a:ext cx="4155753" cy="240698"/>
          </a:xfrm>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 smtClean="0"/>
              <a:t>‹#›</a:t>
            </a:fld>
            <a:endParaRPr lang="fr"/>
          </a:p>
        </p:txBody>
      </p:sp>
      <p:cxnSp>
        <p:nvCxnSpPr>
          <p:cNvPr id="31" name="Straight Connector 30"/>
          <p:cNvCxnSpPr/>
          <p:nvPr/>
        </p:nvCxnSpPr>
        <p:spPr>
          <a:xfrm>
            <a:off x="1085537" y="2357704"/>
            <a:ext cx="414551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3511142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1514607"/>
            <a:ext cx="9144000" cy="3079456"/>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6">
            <a:extLst>
              <a:ext uri="{28A0092B-C50C-407E-A947-70E740481C1C}">
                <a14:useLocalDpi xmlns:a14="http://schemas.microsoft.com/office/drawing/2010/main" val="0"/>
              </a:ext>
            </a:extLst>
          </a:blip>
          <a:srcRect t="1538" b="-1538"/>
          <a:stretch/>
        </p:blipFill>
        <p:spPr bwMode="black">
          <a:xfrm>
            <a:off x="0" y="4594860"/>
            <a:ext cx="9144000" cy="557213"/>
          </a:xfrm>
          <a:prstGeom prst="rect">
            <a:avLst/>
          </a:prstGeom>
        </p:spPr>
      </p:pic>
      <p:sp>
        <p:nvSpPr>
          <p:cNvPr id="2" name="Title Placeholder 1"/>
          <p:cNvSpPr>
            <a:spLocks noGrp="1"/>
          </p:cNvSpPr>
          <p:nvPr>
            <p:ph type="title"/>
          </p:nvPr>
        </p:nvSpPr>
        <p:spPr>
          <a:xfrm>
            <a:off x="1088685" y="603390"/>
            <a:ext cx="7202456" cy="78692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088685" y="1511799"/>
            <a:ext cx="7202456" cy="25879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665604" y="247778"/>
            <a:ext cx="2625536" cy="231901"/>
          </a:xfrm>
          <a:prstGeom prst="rect">
            <a:avLst/>
          </a:prstGeom>
        </p:spPr>
        <p:txBody>
          <a:bodyPr vert="horz" lIns="91440" tIns="45720" rIns="91440" bIns="45720" rtlCol="0" anchor="ctr"/>
          <a:lstStyle>
            <a:lvl1pPr algn="r">
              <a:defRPr sz="750">
                <a:solidFill>
                  <a:schemeClr val="tx1">
                    <a:tint val="75000"/>
                  </a:schemeClr>
                </a:solidFill>
              </a:defRPr>
            </a:lvl1pPr>
          </a:lstStyle>
          <a:p>
            <a:fld id="{48A87A34-81AB-432B-8DAE-1953F412C126}" type="datetimeFigureOut">
              <a:rPr lang="en-US" smtClean="0"/>
              <a:pPr/>
              <a:t>4/2/24</a:t>
            </a:fld>
            <a:endParaRPr lang="en-US" dirty="0"/>
          </a:p>
        </p:txBody>
      </p:sp>
      <p:sp>
        <p:nvSpPr>
          <p:cNvPr id="5" name="Footer Placeholder 4"/>
          <p:cNvSpPr>
            <a:spLocks noGrp="1"/>
          </p:cNvSpPr>
          <p:nvPr>
            <p:ph type="ftr" sz="quarter" idx="3"/>
          </p:nvPr>
        </p:nvSpPr>
        <p:spPr>
          <a:xfrm>
            <a:off x="1088684" y="246981"/>
            <a:ext cx="4454127" cy="231901"/>
          </a:xfrm>
          <a:prstGeom prst="rect">
            <a:avLst/>
          </a:prstGeom>
        </p:spPr>
        <p:txBody>
          <a:bodyPr vert="horz" lIns="91440" tIns="45720" rIns="91440" bIns="45720" rtlCol="0" anchor="ctr"/>
          <a:lstStyle>
            <a:lvl1pPr algn="l">
              <a:defRPr sz="7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60046" y="599230"/>
            <a:ext cx="608264" cy="377684"/>
          </a:xfrm>
          <a:prstGeom prst="rect">
            <a:avLst/>
          </a:prstGeom>
        </p:spPr>
        <p:txBody>
          <a:bodyPr vert="horz" lIns="91440" tIns="45720" rIns="91440" bIns="45720" rtlCol="0" anchor="t"/>
          <a:lstStyle>
            <a:lvl1pPr algn="r">
              <a:defRPr sz="2100">
                <a:solidFill>
                  <a:schemeClr val="accent1"/>
                </a:solidFill>
              </a:defRPr>
            </a:lvl1pPr>
          </a:lstStyle>
          <a:p>
            <a:pPr marL="0" lvl="0" indent="0" algn="r" rtl="0">
              <a:spcBef>
                <a:spcPts val="0"/>
              </a:spcBef>
              <a:spcAft>
                <a:spcPts val="0"/>
              </a:spcAft>
              <a:buNone/>
            </a:pPr>
            <a:fld id="{00000000-1234-1234-1234-123412341234}" type="slidenum">
              <a:rPr lang="fr" smtClean="0"/>
              <a:t>‹#›</a:t>
            </a:fld>
            <a:endParaRPr lang="fr"/>
          </a:p>
        </p:txBody>
      </p:sp>
      <p:cxnSp>
        <p:nvCxnSpPr>
          <p:cNvPr id="10" name="Straight Connector 9"/>
          <p:cNvCxnSpPr/>
          <p:nvPr/>
        </p:nvCxnSpPr>
        <p:spPr>
          <a:xfrm>
            <a:off x="0" y="4596310"/>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548303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Lst>
  <p:hf sldNum="0" hdr="0" ftr="0" dt="0"/>
  <p:txStyles>
    <p:titleStyle>
      <a:lvl1pPr algn="l" defTabSz="685800" rtl="0" eaLnBrk="1" latinLnBrk="0" hangingPunct="1">
        <a:lnSpc>
          <a:spcPct val="90000"/>
        </a:lnSpc>
        <a:spcBef>
          <a:spcPct val="0"/>
        </a:spcBef>
        <a:buNone/>
        <a:defRPr sz="2400" b="0" i="0" kern="1200" cap="all">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00000"/>
        <a:buFont typeface="Arial" panose="020B0604020202020204" pitchFamily="34" charset="0"/>
        <a:buChar char="•"/>
        <a:defRPr sz="150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350" kern="1200" cap="none"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050" kern="1200" cap="none"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311708" y="744575"/>
            <a:ext cx="8520600" cy="2052600"/>
          </a:xfrm>
          <a:prstGeom prst="rect">
            <a:avLst/>
          </a:prstGeom>
          <a:noFill/>
          <a:ln>
            <a:noFill/>
          </a:ln>
        </p:spPr>
        <p:txBody>
          <a:bodyPr spcFirstLastPara="1" wrap="square" lIns="91425" tIns="91425" rIns="91425" bIns="91425" anchor="ctr" anchorCtr="0">
            <a:normAutofit/>
          </a:bodyPr>
          <a:lstStyle/>
          <a:p>
            <a:pPr marL="0" lvl="0" indent="0" algn="ctr" rtl="0">
              <a:spcBef>
                <a:spcPts val="0"/>
              </a:spcBef>
              <a:spcAft>
                <a:spcPts val="0"/>
              </a:spcAft>
              <a:buNone/>
            </a:pPr>
            <a:r>
              <a:rPr lang="fr" sz="5200"/>
              <a:t>Système de p</a:t>
            </a:r>
            <a:r>
              <a:rPr lang="fr" sz="5200">
                <a:solidFill>
                  <a:srgbClr val="000000"/>
                </a:solidFill>
              </a:rPr>
              <a:t>ollinisation </a:t>
            </a:r>
            <a:r>
              <a:rPr lang="fr" sz="5200"/>
              <a:t>automatisé des fraises</a:t>
            </a:r>
            <a:endParaRPr sz="5200">
              <a:solidFill>
                <a:srgbClr val="000000"/>
              </a:solidFill>
            </a:endParaRPr>
          </a:p>
        </p:txBody>
      </p:sp>
      <p:sp>
        <p:nvSpPr>
          <p:cNvPr id="55" name="Google Shape;55;p13"/>
          <p:cNvSpPr txBox="1"/>
          <p:nvPr/>
        </p:nvSpPr>
        <p:spPr>
          <a:xfrm>
            <a:off x="311700" y="2834125"/>
            <a:ext cx="8520600" cy="1895400"/>
          </a:xfrm>
          <a:prstGeom prst="rect">
            <a:avLst/>
          </a:prstGeom>
          <a:noFill/>
          <a:ln>
            <a:noFill/>
          </a:ln>
        </p:spPr>
        <p:txBody>
          <a:bodyPr spcFirstLastPara="1" wrap="square" lIns="91425" tIns="91425" rIns="91425" bIns="91425" anchor="t" anchorCtr="0">
            <a:normAutofit fontScale="55000" lnSpcReduction="20000"/>
          </a:bodyPr>
          <a:lstStyle/>
          <a:p>
            <a:pPr marL="0" lvl="0" indent="0" algn="ctr" rtl="0">
              <a:spcBef>
                <a:spcPts val="0"/>
              </a:spcBef>
              <a:spcAft>
                <a:spcPts val="0"/>
              </a:spcAft>
              <a:buNone/>
            </a:pPr>
            <a:r>
              <a:rPr lang="fr" sz="2800">
                <a:solidFill>
                  <a:srgbClr val="595959"/>
                </a:solidFill>
              </a:rPr>
              <a:t>Rencontre client 3</a:t>
            </a:r>
            <a:endParaRPr sz="2800">
              <a:solidFill>
                <a:srgbClr val="595959"/>
              </a:solidFill>
            </a:endParaRPr>
          </a:p>
          <a:p>
            <a:pPr marL="0" lvl="0" indent="0" algn="ctr" rtl="0">
              <a:spcBef>
                <a:spcPts val="0"/>
              </a:spcBef>
              <a:spcAft>
                <a:spcPts val="0"/>
              </a:spcAft>
              <a:buNone/>
            </a:pPr>
            <a:r>
              <a:rPr lang="fr" sz="2800">
                <a:solidFill>
                  <a:srgbClr val="595959"/>
                </a:solidFill>
              </a:rPr>
              <a:t>MYNK : FE34</a:t>
            </a:r>
            <a:endParaRPr sz="2800">
              <a:solidFill>
                <a:srgbClr val="595959"/>
              </a:solidFill>
            </a:endParaRPr>
          </a:p>
          <a:p>
            <a:pPr marL="0" lvl="0" indent="0" algn="ctr" rtl="0">
              <a:spcBef>
                <a:spcPts val="0"/>
              </a:spcBef>
              <a:spcAft>
                <a:spcPts val="0"/>
              </a:spcAft>
              <a:buNone/>
            </a:pPr>
            <a:endParaRPr sz="2800">
              <a:solidFill>
                <a:srgbClr val="595959"/>
              </a:solidFill>
            </a:endParaRPr>
          </a:p>
          <a:p>
            <a:pPr marL="0" lvl="0" indent="0" algn="ctr" rtl="0">
              <a:spcBef>
                <a:spcPts val="0"/>
              </a:spcBef>
              <a:spcAft>
                <a:spcPts val="0"/>
              </a:spcAft>
              <a:buNone/>
            </a:pPr>
            <a:r>
              <a:rPr lang="fr" sz="2800">
                <a:solidFill>
                  <a:srgbClr val="595959"/>
                </a:solidFill>
              </a:rPr>
              <a:t>Kelly Dalek Kazungu</a:t>
            </a:r>
            <a:endParaRPr sz="2800">
              <a:solidFill>
                <a:srgbClr val="595959"/>
              </a:solidFill>
            </a:endParaRPr>
          </a:p>
          <a:p>
            <a:pPr marL="0" lvl="0" indent="0" algn="ctr" rtl="0">
              <a:spcBef>
                <a:spcPts val="0"/>
              </a:spcBef>
              <a:spcAft>
                <a:spcPts val="0"/>
              </a:spcAft>
              <a:buNone/>
            </a:pPr>
            <a:r>
              <a:rPr lang="fr" sz="2800">
                <a:solidFill>
                  <a:srgbClr val="595959"/>
                </a:solidFill>
              </a:rPr>
              <a:t>Nadia Myriam Zorom</a:t>
            </a:r>
            <a:endParaRPr sz="2800">
              <a:solidFill>
                <a:srgbClr val="595959"/>
              </a:solidFill>
            </a:endParaRPr>
          </a:p>
          <a:p>
            <a:pPr marL="0" lvl="0" indent="0" algn="ctr" rtl="0">
              <a:spcBef>
                <a:spcPts val="0"/>
              </a:spcBef>
              <a:spcAft>
                <a:spcPts val="0"/>
              </a:spcAft>
              <a:buNone/>
            </a:pPr>
            <a:r>
              <a:rPr lang="fr" sz="2800">
                <a:solidFill>
                  <a:srgbClr val="595959"/>
                </a:solidFill>
              </a:rPr>
              <a:t>Mahmoud Qayem</a:t>
            </a:r>
            <a:endParaRPr sz="2800">
              <a:solidFill>
                <a:srgbClr val="595959"/>
              </a:solidFill>
            </a:endParaRPr>
          </a:p>
          <a:p>
            <a:pPr marL="0" lvl="0" indent="0" algn="ctr" rtl="0">
              <a:spcBef>
                <a:spcPts val="0"/>
              </a:spcBef>
              <a:spcAft>
                <a:spcPts val="0"/>
              </a:spcAft>
              <a:buNone/>
            </a:pPr>
            <a:r>
              <a:rPr lang="fr" sz="2800">
                <a:solidFill>
                  <a:srgbClr val="595959"/>
                </a:solidFill>
              </a:rPr>
              <a:t>Mamadou Racine Sy</a:t>
            </a:r>
            <a:endParaRPr sz="2800">
              <a:solidFill>
                <a:srgbClr val="595959"/>
              </a:solidFill>
            </a:endParaRPr>
          </a:p>
          <a:p>
            <a:pPr marL="0" lvl="0" indent="0" algn="ctr" rtl="0">
              <a:spcBef>
                <a:spcPts val="0"/>
              </a:spcBef>
              <a:spcAft>
                <a:spcPts val="0"/>
              </a:spcAft>
              <a:buNone/>
            </a:pPr>
            <a:r>
              <a:rPr lang="fr" sz="2800">
                <a:solidFill>
                  <a:srgbClr val="595959"/>
                </a:solidFill>
              </a:rPr>
              <a:t>Marc-Antoine Séguin</a:t>
            </a:r>
            <a:endParaRPr sz="2800">
              <a:solidFill>
                <a:srgbClr val="595959"/>
              </a:solidFill>
            </a:endParaRPr>
          </a:p>
          <a:p>
            <a:pPr marL="0" lvl="0" indent="0" algn="ctr" rtl="0">
              <a:spcBef>
                <a:spcPts val="0"/>
              </a:spcBef>
              <a:spcAft>
                <a:spcPts val="0"/>
              </a:spcAft>
              <a:buNone/>
            </a:pPr>
            <a:r>
              <a:rPr lang="fr" sz="2800">
                <a:solidFill>
                  <a:srgbClr val="595959"/>
                </a:solidFill>
              </a:rPr>
              <a:t>Yanis Ouattara</a:t>
            </a:r>
            <a:endParaRPr sz="2800">
              <a:solidFill>
                <a:srgbClr val="595959"/>
              </a:solidFill>
            </a:endParaRPr>
          </a:p>
        </p:txBody>
      </p:sp>
      <p:pic>
        <p:nvPicPr>
          <p:cNvPr id="56" name="Google Shape;56;p13"/>
          <p:cNvPicPr preferRelativeResize="0"/>
          <p:nvPr/>
        </p:nvPicPr>
        <p:blipFill>
          <a:blip r:embed="rId3">
            <a:alphaModFix/>
          </a:blip>
          <a:stretch>
            <a:fillRect/>
          </a:stretch>
        </p:blipFill>
        <p:spPr>
          <a:xfrm>
            <a:off x="6269674" y="3084125"/>
            <a:ext cx="1912289" cy="1272674"/>
          </a:xfrm>
          <a:prstGeom prst="rect">
            <a:avLst/>
          </a:prstGeom>
          <a:noFill/>
          <a:ln>
            <a:noFill/>
          </a:ln>
        </p:spPr>
      </p:pic>
      <p:pic>
        <p:nvPicPr>
          <p:cNvPr id="57" name="Google Shape;57;p13"/>
          <p:cNvPicPr preferRelativeResize="0"/>
          <p:nvPr/>
        </p:nvPicPr>
        <p:blipFill>
          <a:blip r:embed="rId4">
            <a:alphaModFix/>
          </a:blip>
          <a:stretch>
            <a:fillRect/>
          </a:stretch>
        </p:blipFill>
        <p:spPr>
          <a:xfrm>
            <a:off x="1070450" y="2834125"/>
            <a:ext cx="1589975" cy="15924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0412A-7DB6-BBAA-6880-9D355B797835}"/>
              </a:ext>
            </a:extLst>
          </p:cNvPr>
          <p:cNvSpPr>
            <a:spLocks noGrp="1"/>
          </p:cNvSpPr>
          <p:nvPr>
            <p:ph type="title"/>
          </p:nvPr>
        </p:nvSpPr>
        <p:spPr/>
        <p:txBody>
          <a:bodyPr>
            <a:normAutofit fontScale="90000"/>
          </a:bodyPr>
          <a:lstStyle/>
          <a:p>
            <a:r>
              <a:rPr lang="fr-CA" dirty="0"/>
              <a:t>Rétroactions et décisions prises:</a:t>
            </a:r>
            <a:br>
              <a:rPr lang="fr-CA" dirty="0"/>
            </a:br>
            <a:endParaRPr lang="fr-CA" dirty="0"/>
          </a:p>
        </p:txBody>
      </p:sp>
      <p:sp>
        <p:nvSpPr>
          <p:cNvPr id="3" name="Text Placeholder 2">
            <a:extLst>
              <a:ext uri="{FF2B5EF4-FFF2-40B4-BE49-F238E27FC236}">
                <a16:creationId xmlns:a16="http://schemas.microsoft.com/office/drawing/2014/main" id="{EAB502DE-B601-8555-D752-76B2B4C8AA7E}"/>
              </a:ext>
            </a:extLst>
          </p:cNvPr>
          <p:cNvSpPr>
            <a:spLocks noGrp="1"/>
          </p:cNvSpPr>
          <p:nvPr>
            <p:ph type="body" idx="1"/>
          </p:nvPr>
        </p:nvSpPr>
        <p:spPr>
          <a:xfrm>
            <a:off x="311700" y="914400"/>
            <a:ext cx="8520600" cy="3956858"/>
          </a:xfrm>
        </p:spPr>
        <p:txBody>
          <a:bodyPr/>
          <a:lstStyle/>
          <a:p>
            <a:pPr rtl="0">
              <a:spcBef>
                <a:spcPts val="0"/>
              </a:spcBef>
              <a:spcAft>
                <a:spcPts val="0"/>
              </a:spcAft>
              <a:buFont typeface="Courier New" panose="02070309020205020404" pitchFamily="49" charset="0"/>
              <a:buChar char="o"/>
            </a:pPr>
            <a:r>
              <a:rPr lang="en-CA" sz="1800" b="0" i="0" u="none" strike="noStrike" dirty="0" err="1">
                <a:solidFill>
                  <a:srgbClr val="533D34"/>
                </a:solidFill>
                <a:effectLst/>
                <a:latin typeface="Cambria" panose="02040503050406030204" pitchFamily="18" charset="0"/>
              </a:rPr>
              <a:t>Rétroactions</a:t>
            </a:r>
            <a:r>
              <a:rPr lang="en-CA" sz="1800" b="0" i="0" u="none" strike="noStrike" dirty="0">
                <a:solidFill>
                  <a:srgbClr val="533D34"/>
                </a:solidFill>
                <a:effectLst/>
                <a:latin typeface="Cambria" panose="02040503050406030204" pitchFamily="18" charset="0"/>
              </a:rPr>
              <a:t> : - La </a:t>
            </a:r>
            <a:r>
              <a:rPr lang="en-CA" sz="1800" b="0" i="0" u="none" strike="noStrike" dirty="0" err="1">
                <a:solidFill>
                  <a:srgbClr val="533D34"/>
                </a:solidFill>
                <a:effectLst/>
                <a:latin typeface="Cambria" panose="02040503050406030204" pitchFamily="18" charset="0"/>
              </a:rPr>
              <a:t>fréquence</a:t>
            </a:r>
            <a:r>
              <a:rPr lang="en-CA" sz="1800" b="0" i="0" u="none" strike="noStrike" dirty="0">
                <a:solidFill>
                  <a:srgbClr val="533D34"/>
                </a:solidFill>
                <a:effectLst/>
                <a:latin typeface="Cambria" panose="02040503050406030204" pitchFamily="18" charset="0"/>
              </a:rPr>
              <a:t> de vibration doit </a:t>
            </a:r>
            <a:r>
              <a:rPr lang="en-CA" sz="1800" b="0" i="0" u="none" strike="noStrike" dirty="0" err="1">
                <a:solidFill>
                  <a:srgbClr val="533D34"/>
                </a:solidFill>
                <a:effectLst/>
                <a:latin typeface="Cambria" panose="02040503050406030204" pitchFamily="18" charset="0"/>
              </a:rPr>
              <a:t>être</a:t>
            </a:r>
            <a:r>
              <a:rPr lang="en-CA" sz="1800" b="0" i="0" u="none" strike="noStrike" dirty="0">
                <a:solidFill>
                  <a:srgbClr val="533D34"/>
                </a:solidFill>
                <a:effectLst/>
                <a:latin typeface="Cambria" panose="02040503050406030204" pitchFamily="18" charset="0"/>
              </a:rPr>
              <a:t> plus </a:t>
            </a:r>
            <a:r>
              <a:rPr lang="en-CA" sz="1800" b="0" i="0" u="none" strike="noStrike" dirty="0" err="1">
                <a:solidFill>
                  <a:srgbClr val="533D34"/>
                </a:solidFill>
                <a:effectLst/>
                <a:latin typeface="Cambria" panose="02040503050406030204" pitchFamily="18" charset="0"/>
              </a:rPr>
              <a:t>élevée</a:t>
            </a:r>
            <a:r>
              <a:rPr lang="en-CA" sz="1800" b="0" i="0" u="none" strike="noStrike" dirty="0">
                <a:solidFill>
                  <a:srgbClr val="533D34"/>
                </a:solidFill>
                <a:effectLst/>
                <a:latin typeface="Cambria" panose="02040503050406030204" pitchFamily="18" charset="0"/>
              </a:rPr>
              <a:t>.</a:t>
            </a:r>
            <a:endParaRPr lang="en-CA" b="0" dirty="0">
              <a:effectLst/>
            </a:endParaRPr>
          </a:p>
          <a:p>
            <a:pPr rtl="0" fontAlgn="base">
              <a:spcBef>
                <a:spcPts val="0"/>
              </a:spcBef>
              <a:spcAft>
                <a:spcPts val="0"/>
              </a:spcAft>
              <a:buFontTx/>
              <a:buChar char="-"/>
            </a:pPr>
            <a:r>
              <a:rPr lang="en-CA" sz="1800" b="0" i="0" u="none" strike="noStrike" dirty="0" err="1">
                <a:solidFill>
                  <a:srgbClr val="533D34"/>
                </a:solidFill>
                <a:effectLst/>
                <a:latin typeface="Cambria" panose="02040503050406030204" pitchFamily="18" charset="0"/>
              </a:rPr>
              <a:t>L’aluminium</a:t>
            </a:r>
            <a:r>
              <a:rPr lang="en-CA" sz="1800" b="0" i="0" u="none" strike="noStrike" dirty="0">
                <a:solidFill>
                  <a:srgbClr val="533D34"/>
                </a:solidFill>
                <a:effectLst/>
                <a:latin typeface="Cambria" panose="02040503050406030204" pitchFamily="18" charset="0"/>
              </a:rPr>
              <a:t> </a:t>
            </a:r>
            <a:r>
              <a:rPr lang="en-CA" sz="1800" b="0" i="0" u="none" strike="noStrike" dirty="0" err="1">
                <a:solidFill>
                  <a:srgbClr val="533D34"/>
                </a:solidFill>
                <a:effectLst/>
                <a:latin typeface="Cambria" panose="02040503050406030204" pitchFamily="18" charset="0"/>
              </a:rPr>
              <a:t>est</a:t>
            </a:r>
            <a:r>
              <a:rPr lang="en-CA" sz="1800" b="0" i="0" u="none" strike="noStrike" dirty="0">
                <a:solidFill>
                  <a:srgbClr val="533D34"/>
                </a:solidFill>
                <a:effectLst/>
                <a:latin typeface="Cambria" panose="02040503050406030204" pitchFamily="18" charset="0"/>
              </a:rPr>
              <a:t> le </a:t>
            </a:r>
            <a:r>
              <a:rPr lang="en-CA" sz="1800" b="0" i="0" u="none" strike="noStrike" dirty="0" err="1">
                <a:solidFill>
                  <a:srgbClr val="533D34"/>
                </a:solidFill>
                <a:effectLst/>
                <a:latin typeface="Cambria" panose="02040503050406030204" pitchFamily="18" charset="0"/>
              </a:rPr>
              <a:t>meilleur</a:t>
            </a:r>
            <a:r>
              <a:rPr lang="en-CA" sz="1800" b="0" i="0" u="none" strike="noStrike" dirty="0">
                <a:solidFill>
                  <a:srgbClr val="533D34"/>
                </a:solidFill>
                <a:effectLst/>
                <a:latin typeface="Cambria" panose="02040503050406030204" pitchFamily="18" charset="0"/>
              </a:rPr>
              <a:t> </a:t>
            </a:r>
            <a:r>
              <a:rPr lang="en-CA" sz="1800" b="0" i="0" u="none" strike="noStrike" dirty="0" err="1">
                <a:solidFill>
                  <a:srgbClr val="533D34"/>
                </a:solidFill>
                <a:effectLst/>
                <a:latin typeface="Cambria" panose="02040503050406030204" pitchFamily="18" charset="0"/>
              </a:rPr>
              <a:t>conducteur</a:t>
            </a:r>
            <a:r>
              <a:rPr lang="en-CA" sz="1800" b="0" i="0" u="none" strike="noStrike" dirty="0">
                <a:solidFill>
                  <a:srgbClr val="533D34"/>
                </a:solidFill>
                <a:effectLst/>
                <a:latin typeface="Cambria" panose="02040503050406030204" pitchFamily="18" charset="0"/>
              </a:rPr>
              <a:t> de vibration.</a:t>
            </a:r>
          </a:p>
          <a:p>
            <a:pPr rtl="0" fontAlgn="base">
              <a:spcBef>
                <a:spcPts val="0"/>
              </a:spcBef>
              <a:spcAft>
                <a:spcPts val="0"/>
              </a:spcAft>
              <a:buFontTx/>
              <a:buChar char="-"/>
            </a:pPr>
            <a:r>
              <a:rPr lang="en-CA" sz="1800" b="0" i="0" u="none" strike="noStrike" dirty="0">
                <a:solidFill>
                  <a:srgbClr val="533D34"/>
                </a:solidFill>
                <a:effectLst/>
                <a:latin typeface="Cambria" panose="02040503050406030204" pitchFamily="18" charset="0"/>
              </a:rPr>
              <a:t>La </a:t>
            </a:r>
            <a:r>
              <a:rPr lang="en-CA" sz="1800" b="0" i="0" u="none" strike="noStrike" dirty="0" err="1">
                <a:solidFill>
                  <a:srgbClr val="533D34"/>
                </a:solidFill>
                <a:effectLst/>
                <a:latin typeface="Cambria" panose="02040503050406030204" pitchFamily="18" charset="0"/>
              </a:rPr>
              <a:t>fréquence</a:t>
            </a:r>
            <a:r>
              <a:rPr lang="en-CA" sz="1800" b="0" i="0" u="none" strike="noStrike" dirty="0">
                <a:solidFill>
                  <a:srgbClr val="533D34"/>
                </a:solidFill>
                <a:effectLst/>
                <a:latin typeface="Cambria" panose="02040503050406030204" pitchFamily="18" charset="0"/>
              </a:rPr>
              <a:t> de vibration doit </a:t>
            </a:r>
            <a:r>
              <a:rPr lang="en-CA" sz="1800" b="0" i="0" u="none" strike="noStrike" dirty="0" err="1">
                <a:solidFill>
                  <a:srgbClr val="533D34"/>
                </a:solidFill>
                <a:effectLst/>
                <a:latin typeface="Cambria" panose="02040503050406030204" pitchFamily="18" charset="0"/>
              </a:rPr>
              <a:t>être</a:t>
            </a:r>
            <a:r>
              <a:rPr lang="en-CA" sz="1800" b="0" i="0" u="none" strike="noStrike" dirty="0">
                <a:solidFill>
                  <a:srgbClr val="533D34"/>
                </a:solidFill>
                <a:effectLst/>
                <a:latin typeface="Cambria" panose="02040503050406030204" pitchFamily="18" charset="0"/>
              </a:rPr>
              <a:t> </a:t>
            </a:r>
            <a:r>
              <a:rPr lang="en-CA" sz="1800" b="0" i="0" u="none" strike="noStrike" dirty="0" err="1">
                <a:solidFill>
                  <a:srgbClr val="533D34"/>
                </a:solidFill>
                <a:effectLst/>
                <a:latin typeface="Cambria" panose="02040503050406030204" pitchFamily="18" charset="0"/>
              </a:rPr>
              <a:t>calibré</a:t>
            </a:r>
            <a:r>
              <a:rPr lang="en-CA" sz="1800" b="0" i="0" u="none" strike="noStrike" dirty="0">
                <a:solidFill>
                  <a:srgbClr val="533D34"/>
                </a:solidFill>
                <a:effectLst/>
                <a:latin typeface="Cambria" panose="02040503050406030204" pitchFamily="18" charset="0"/>
              </a:rPr>
              <a:t> pour se </a:t>
            </a:r>
            <a:r>
              <a:rPr lang="en-CA" sz="1800" b="0" i="0" u="none" strike="noStrike" dirty="0" err="1">
                <a:solidFill>
                  <a:srgbClr val="533D34"/>
                </a:solidFill>
                <a:effectLst/>
                <a:latin typeface="Cambria" panose="02040503050406030204" pitchFamily="18" charset="0"/>
              </a:rPr>
              <a:t>situer</a:t>
            </a:r>
            <a:r>
              <a:rPr lang="en-CA" sz="1800" b="0" i="0" u="none" strike="noStrike" dirty="0">
                <a:solidFill>
                  <a:srgbClr val="533D34"/>
                </a:solidFill>
                <a:effectLst/>
                <a:latin typeface="Cambria" panose="02040503050406030204" pitchFamily="18" charset="0"/>
              </a:rPr>
              <a:t> </a:t>
            </a:r>
            <a:r>
              <a:rPr lang="en-CA" sz="1800" b="0" i="0" u="none" strike="noStrike" dirty="0" err="1">
                <a:solidFill>
                  <a:srgbClr val="533D34"/>
                </a:solidFill>
                <a:effectLst/>
                <a:latin typeface="Cambria" panose="02040503050406030204" pitchFamily="18" charset="0"/>
              </a:rPr>
              <a:t>autour</a:t>
            </a:r>
            <a:r>
              <a:rPr lang="en-CA" sz="1800" b="0" i="0" u="none" strike="noStrike" dirty="0">
                <a:solidFill>
                  <a:srgbClr val="533D34"/>
                </a:solidFill>
                <a:effectLst/>
                <a:latin typeface="Cambria" panose="02040503050406030204" pitchFamily="18" charset="0"/>
              </a:rPr>
              <a:t> de 350 </a:t>
            </a:r>
            <a:r>
              <a:rPr lang="en-CA" sz="1800" b="0" i="0" u="none" strike="noStrike" dirty="0" err="1">
                <a:solidFill>
                  <a:srgbClr val="533D34"/>
                </a:solidFill>
                <a:effectLst/>
                <a:latin typeface="Cambria" panose="02040503050406030204" pitchFamily="18" charset="0"/>
              </a:rPr>
              <a:t>à</a:t>
            </a:r>
            <a:r>
              <a:rPr lang="en-CA" sz="1800" b="0" i="0" u="none" strike="noStrike" dirty="0">
                <a:solidFill>
                  <a:srgbClr val="533D34"/>
                </a:solidFill>
                <a:effectLst/>
                <a:latin typeface="Cambria" panose="02040503050406030204" pitchFamily="18" charset="0"/>
              </a:rPr>
              <a:t> 375Hz.</a:t>
            </a:r>
          </a:p>
          <a:p>
            <a:pPr rtl="0" fontAlgn="base">
              <a:spcBef>
                <a:spcPts val="0"/>
              </a:spcBef>
              <a:spcAft>
                <a:spcPts val="0"/>
              </a:spcAft>
              <a:buFontTx/>
              <a:buChar char="-"/>
            </a:pPr>
            <a:r>
              <a:rPr lang="en-CA" sz="1800" b="0" i="0" u="none" strike="noStrike" dirty="0" err="1">
                <a:solidFill>
                  <a:srgbClr val="533D34"/>
                </a:solidFill>
                <a:effectLst/>
                <a:latin typeface="Cambria" panose="02040503050406030204" pitchFamily="18" charset="0"/>
              </a:rPr>
              <a:t>Ajouter</a:t>
            </a:r>
            <a:r>
              <a:rPr lang="en-CA" sz="1800" b="0" i="0" u="none" strike="noStrike" dirty="0">
                <a:solidFill>
                  <a:srgbClr val="533D34"/>
                </a:solidFill>
                <a:effectLst/>
                <a:latin typeface="Cambria" panose="02040503050406030204" pitchFamily="18" charset="0"/>
              </a:rPr>
              <a:t> de l</a:t>
            </a:r>
            <a:r>
              <a:rPr lang="en-CA" dirty="0">
                <a:solidFill>
                  <a:srgbClr val="533D34"/>
                </a:solidFill>
                <a:latin typeface="Cambria" panose="02040503050406030204" pitchFamily="18" charset="0"/>
              </a:rPr>
              <a:t>a </a:t>
            </a:r>
            <a:r>
              <a:rPr lang="en-CA" dirty="0" err="1">
                <a:solidFill>
                  <a:srgbClr val="533D34"/>
                </a:solidFill>
                <a:latin typeface="Cambria" panose="02040503050406030204" pitchFamily="18" charset="0"/>
              </a:rPr>
              <a:t>solidité</a:t>
            </a:r>
            <a:r>
              <a:rPr lang="en-CA" dirty="0">
                <a:solidFill>
                  <a:srgbClr val="533D34"/>
                </a:solidFill>
                <a:latin typeface="Cambria" panose="02040503050406030204" pitchFamily="18" charset="0"/>
              </a:rPr>
              <a:t> </a:t>
            </a:r>
            <a:r>
              <a:rPr lang="en-CA" dirty="0" err="1">
                <a:solidFill>
                  <a:srgbClr val="533D34"/>
                </a:solidFill>
                <a:latin typeface="Cambria" panose="02040503050406030204" pitchFamily="18" charset="0"/>
              </a:rPr>
              <a:t>à</a:t>
            </a:r>
            <a:r>
              <a:rPr lang="en-CA" dirty="0">
                <a:solidFill>
                  <a:srgbClr val="533D34"/>
                </a:solidFill>
                <a:latin typeface="Cambria" panose="02040503050406030204" pitchFamily="18" charset="0"/>
              </a:rPr>
              <a:t> </a:t>
            </a:r>
            <a:r>
              <a:rPr lang="en-CA" dirty="0" err="1">
                <a:solidFill>
                  <a:srgbClr val="533D34"/>
                </a:solidFill>
                <a:latin typeface="Cambria" panose="02040503050406030204" pitchFamily="18" charset="0"/>
              </a:rPr>
              <a:t>notre</a:t>
            </a:r>
            <a:r>
              <a:rPr lang="en-CA" dirty="0">
                <a:solidFill>
                  <a:srgbClr val="533D34"/>
                </a:solidFill>
                <a:latin typeface="Cambria" panose="02040503050406030204" pitchFamily="18" charset="0"/>
              </a:rPr>
              <a:t> solution de conception.</a:t>
            </a:r>
          </a:p>
          <a:p>
            <a:pPr rtl="0" fontAlgn="base">
              <a:spcBef>
                <a:spcPts val="0"/>
              </a:spcBef>
              <a:spcAft>
                <a:spcPts val="0"/>
              </a:spcAft>
              <a:buFontTx/>
              <a:buChar char="-"/>
            </a:pPr>
            <a:r>
              <a:rPr lang="en-CA" sz="1800" b="0" i="0" u="none" strike="noStrike" dirty="0" err="1">
                <a:solidFill>
                  <a:srgbClr val="533D34"/>
                </a:solidFill>
                <a:effectLst/>
                <a:latin typeface="Cambria" panose="02040503050406030204" pitchFamily="18" charset="0"/>
              </a:rPr>
              <a:t>Réduire</a:t>
            </a:r>
            <a:r>
              <a:rPr lang="en-CA" sz="1800" b="0" i="0" u="none" strike="noStrike" dirty="0">
                <a:solidFill>
                  <a:srgbClr val="533D34"/>
                </a:solidFill>
                <a:effectLst/>
                <a:latin typeface="Cambria" panose="02040503050406030204" pitchFamily="18" charset="0"/>
              </a:rPr>
              <a:t> la </a:t>
            </a:r>
            <a:r>
              <a:rPr lang="en-CA" sz="1800" b="0" i="0" u="none" strike="noStrike" dirty="0" err="1">
                <a:solidFill>
                  <a:srgbClr val="533D34"/>
                </a:solidFill>
                <a:effectLst/>
                <a:latin typeface="Cambria" panose="02040503050406030204" pitchFamily="18" charset="0"/>
              </a:rPr>
              <a:t>grosseurs</a:t>
            </a:r>
            <a:r>
              <a:rPr lang="en-CA" sz="1800" b="0" i="0" u="none" strike="noStrike" dirty="0">
                <a:solidFill>
                  <a:srgbClr val="533D34"/>
                </a:solidFill>
                <a:effectLst/>
                <a:latin typeface="Cambria" panose="02040503050406030204" pitchFamily="18" charset="0"/>
              </a:rPr>
              <a:t> des tiges.</a:t>
            </a:r>
          </a:p>
          <a:p>
            <a:pPr marL="114300" indent="0" rtl="0" fontAlgn="base">
              <a:spcBef>
                <a:spcPts val="0"/>
              </a:spcBef>
              <a:spcAft>
                <a:spcPts val="0"/>
              </a:spcAft>
              <a:buNone/>
            </a:pPr>
            <a:endParaRPr lang="en-CA" sz="1800" b="0" i="0" u="none" strike="noStrike" dirty="0">
              <a:solidFill>
                <a:srgbClr val="533D34"/>
              </a:solidFill>
              <a:effectLst/>
              <a:latin typeface="Cambria" panose="02040503050406030204" pitchFamily="18" charset="0"/>
            </a:endParaRPr>
          </a:p>
          <a:p>
            <a:pPr rtl="0" fontAlgn="base">
              <a:spcBef>
                <a:spcPts val="0"/>
              </a:spcBef>
              <a:spcAft>
                <a:spcPts val="0"/>
              </a:spcAft>
              <a:buFont typeface="Courier New" panose="02070309020205020404" pitchFamily="49" charset="0"/>
              <a:buChar char="o"/>
            </a:pPr>
            <a:r>
              <a:rPr lang="en-CA" dirty="0" err="1">
                <a:solidFill>
                  <a:srgbClr val="533D34"/>
                </a:solidFill>
                <a:latin typeface="Cambria" panose="02040503050406030204" pitchFamily="18" charset="0"/>
              </a:rPr>
              <a:t>Décisions</a:t>
            </a:r>
            <a:r>
              <a:rPr lang="en-CA" dirty="0">
                <a:solidFill>
                  <a:srgbClr val="533D34"/>
                </a:solidFill>
                <a:latin typeface="Cambria" panose="02040503050406030204" pitchFamily="18" charset="0"/>
              </a:rPr>
              <a:t> prises: </a:t>
            </a:r>
          </a:p>
          <a:p>
            <a:pPr rtl="0" fontAlgn="base">
              <a:spcBef>
                <a:spcPts val="0"/>
              </a:spcBef>
              <a:spcAft>
                <a:spcPts val="0"/>
              </a:spcAft>
              <a:buFontTx/>
              <a:buChar char="-"/>
            </a:pPr>
            <a:r>
              <a:rPr lang="en-CA" dirty="0" err="1">
                <a:solidFill>
                  <a:srgbClr val="533D34"/>
                </a:solidFill>
                <a:latin typeface="Cambria" panose="02040503050406030204" pitchFamily="18" charset="0"/>
              </a:rPr>
              <a:t>Réductions</a:t>
            </a:r>
            <a:r>
              <a:rPr lang="en-CA" dirty="0">
                <a:solidFill>
                  <a:srgbClr val="533D34"/>
                </a:solidFill>
                <a:latin typeface="Cambria" panose="02040503050406030204" pitchFamily="18" charset="0"/>
              </a:rPr>
              <a:t> du </a:t>
            </a:r>
            <a:r>
              <a:rPr lang="en-CA" dirty="0" err="1">
                <a:solidFill>
                  <a:srgbClr val="533D34"/>
                </a:solidFill>
                <a:latin typeface="Cambria" panose="02040503050406030204" pitchFamily="18" charset="0"/>
              </a:rPr>
              <a:t>nombre</a:t>
            </a:r>
            <a:r>
              <a:rPr lang="en-CA" dirty="0">
                <a:solidFill>
                  <a:srgbClr val="533D34"/>
                </a:solidFill>
                <a:latin typeface="Cambria" panose="02040503050406030204" pitchFamily="18" charset="0"/>
              </a:rPr>
              <a:t> de </a:t>
            </a:r>
            <a:r>
              <a:rPr lang="fr-CA" dirty="0">
                <a:solidFill>
                  <a:srgbClr val="533D34"/>
                </a:solidFill>
                <a:latin typeface="Cambria" panose="02040503050406030204" pitchFamily="18" charset="0"/>
              </a:rPr>
              <a:t>moteurs</a:t>
            </a:r>
            <a:r>
              <a:rPr lang="en-CA" dirty="0">
                <a:solidFill>
                  <a:srgbClr val="533D34"/>
                </a:solidFill>
                <a:latin typeface="Cambria" panose="02040503050406030204" pitchFamily="18" charset="0"/>
              </a:rPr>
              <a:t> pour </a:t>
            </a:r>
            <a:r>
              <a:rPr lang="en-CA" dirty="0" err="1">
                <a:solidFill>
                  <a:srgbClr val="533D34"/>
                </a:solidFill>
                <a:latin typeface="Cambria" panose="02040503050406030204" pitchFamily="18" charset="0"/>
              </a:rPr>
              <a:t>répondre</a:t>
            </a:r>
            <a:r>
              <a:rPr lang="en-CA" dirty="0">
                <a:solidFill>
                  <a:srgbClr val="533D34"/>
                </a:solidFill>
                <a:latin typeface="Cambria" panose="02040503050406030204" pitchFamily="18" charset="0"/>
              </a:rPr>
              <a:t> aux </a:t>
            </a:r>
            <a:r>
              <a:rPr lang="en-CA" dirty="0" err="1">
                <a:solidFill>
                  <a:srgbClr val="533D34"/>
                </a:solidFill>
                <a:latin typeface="Cambria" panose="02040503050406030204" pitchFamily="18" charset="0"/>
              </a:rPr>
              <a:t>contraintes</a:t>
            </a:r>
            <a:r>
              <a:rPr lang="en-CA" dirty="0">
                <a:solidFill>
                  <a:srgbClr val="533D34"/>
                </a:solidFill>
                <a:latin typeface="Cambria" panose="02040503050406030204" pitchFamily="18" charset="0"/>
              </a:rPr>
              <a:t> de budget</a:t>
            </a:r>
          </a:p>
          <a:p>
            <a:pPr rtl="0" fontAlgn="base">
              <a:spcBef>
                <a:spcPts val="0"/>
              </a:spcBef>
              <a:spcAft>
                <a:spcPts val="0"/>
              </a:spcAft>
              <a:buFontTx/>
              <a:buChar char="-"/>
            </a:pPr>
            <a:r>
              <a:rPr lang="en-CA" dirty="0" err="1">
                <a:solidFill>
                  <a:srgbClr val="533D34"/>
                </a:solidFill>
                <a:latin typeface="Cambria" panose="02040503050406030204" pitchFamily="18" charset="0"/>
              </a:rPr>
              <a:t>Créer</a:t>
            </a:r>
            <a:r>
              <a:rPr lang="en-CA" dirty="0">
                <a:solidFill>
                  <a:srgbClr val="533D34"/>
                </a:solidFill>
                <a:latin typeface="Cambria" panose="02040503050406030204" pitchFamily="18" charset="0"/>
              </a:rPr>
              <a:t> et </a:t>
            </a:r>
            <a:r>
              <a:rPr lang="en-CA" dirty="0" err="1">
                <a:solidFill>
                  <a:srgbClr val="533D34"/>
                </a:solidFill>
                <a:latin typeface="Cambria" panose="02040503050406030204" pitchFamily="18" charset="0"/>
              </a:rPr>
              <a:t>utiliser</a:t>
            </a:r>
            <a:r>
              <a:rPr lang="en-CA" dirty="0">
                <a:solidFill>
                  <a:srgbClr val="533D34"/>
                </a:solidFill>
                <a:latin typeface="Cambria" panose="02040503050406030204" pitchFamily="18" charset="0"/>
              </a:rPr>
              <a:t> un </a:t>
            </a:r>
            <a:r>
              <a:rPr lang="en-CA" dirty="0" err="1">
                <a:solidFill>
                  <a:srgbClr val="533D34"/>
                </a:solidFill>
                <a:latin typeface="Cambria" panose="02040503050406030204" pitchFamily="18" charset="0"/>
              </a:rPr>
              <a:t>adapteur</a:t>
            </a:r>
            <a:r>
              <a:rPr lang="en-CA" dirty="0">
                <a:solidFill>
                  <a:srgbClr val="533D34"/>
                </a:solidFill>
                <a:latin typeface="Cambria" panose="02040503050406030204" pitchFamily="18" charset="0"/>
              </a:rPr>
              <a:t> </a:t>
            </a:r>
            <a:r>
              <a:rPr lang="en-CA" dirty="0" err="1">
                <a:solidFill>
                  <a:srgbClr val="533D34"/>
                </a:solidFill>
                <a:latin typeface="Cambria" panose="02040503050406030204" pitchFamily="18" charset="0"/>
              </a:rPr>
              <a:t>en</a:t>
            </a:r>
            <a:r>
              <a:rPr lang="en-CA" dirty="0">
                <a:solidFill>
                  <a:srgbClr val="533D34"/>
                </a:solidFill>
                <a:latin typeface="Cambria" panose="02040503050406030204" pitchFamily="18" charset="0"/>
              </a:rPr>
              <a:t> </a:t>
            </a:r>
            <a:r>
              <a:rPr lang="en-CA" dirty="0" err="1">
                <a:solidFill>
                  <a:srgbClr val="533D34"/>
                </a:solidFill>
                <a:latin typeface="Cambria" panose="02040503050406030204" pitchFamily="18" charset="0"/>
              </a:rPr>
              <a:t>forme</a:t>
            </a:r>
            <a:r>
              <a:rPr lang="en-CA" dirty="0">
                <a:solidFill>
                  <a:srgbClr val="533D34"/>
                </a:solidFill>
                <a:latin typeface="Cambria" panose="02040503050406030204" pitchFamily="18" charset="0"/>
              </a:rPr>
              <a:t> de </a:t>
            </a:r>
            <a:r>
              <a:rPr lang="en-CA" dirty="0" err="1">
                <a:solidFill>
                  <a:srgbClr val="533D34"/>
                </a:solidFill>
                <a:latin typeface="Cambria" panose="02040503050406030204" pitchFamily="18" charset="0"/>
              </a:rPr>
              <a:t>trépied</a:t>
            </a:r>
            <a:r>
              <a:rPr lang="en-CA" dirty="0">
                <a:solidFill>
                  <a:srgbClr val="533D34"/>
                </a:solidFill>
                <a:latin typeface="Cambria" panose="02040503050406030204" pitchFamily="18" charset="0"/>
              </a:rPr>
              <a:t> </a:t>
            </a:r>
            <a:r>
              <a:rPr lang="en-CA" dirty="0" err="1">
                <a:solidFill>
                  <a:srgbClr val="533D34"/>
                </a:solidFill>
                <a:latin typeface="Cambria" panose="02040503050406030204" pitchFamily="18" charset="0"/>
              </a:rPr>
              <a:t>permetant</a:t>
            </a:r>
            <a:r>
              <a:rPr lang="en-CA" dirty="0">
                <a:solidFill>
                  <a:srgbClr val="533D34"/>
                </a:solidFill>
                <a:latin typeface="Cambria" panose="02040503050406030204" pitchFamily="18" charset="0"/>
              </a:rPr>
              <a:t> la transmission de vibration du </a:t>
            </a:r>
            <a:r>
              <a:rPr lang="en-CA" dirty="0" err="1">
                <a:solidFill>
                  <a:srgbClr val="533D34"/>
                </a:solidFill>
                <a:latin typeface="Cambria" panose="02040503050406030204" pitchFamily="18" charset="0"/>
              </a:rPr>
              <a:t>moteurs</a:t>
            </a:r>
            <a:r>
              <a:rPr lang="en-CA" dirty="0">
                <a:solidFill>
                  <a:srgbClr val="533D34"/>
                </a:solidFill>
                <a:latin typeface="Cambria" panose="02040503050406030204" pitchFamily="18" charset="0"/>
              </a:rPr>
              <a:t> </a:t>
            </a:r>
            <a:r>
              <a:rPr lang="en-CA" dirty="0" err="1">
                <a:solidFill>
                  <a:srgbClr val="533D34"/>
                </a:solidFill>
                <a:latin typeface="Cambria" panose="02040503050406030204" pitchFamily="18" charset="0"/>
              </a:rPr>
              <a:t>à</a:t>
            </a:r>
            <a:r>
              <a:rPr lang="en-CA" dirty="0">
                <a:solidFill>
                  <a:srgbClr val="533D34"/>
                </a:solidFill>
                <a:latin typeface="Cambria" panose="02040503050406030204" pitchFamily="18" charset="0"/>
              </a:rPr>
              <a:t> </a:t>
            </a:r>
            <a:r>
              <a:rPr lang="en-CA" dirty="0" err="1">
                <a:solidFill>
                  <a:srgbClr val="533D34"/>
                </a:solidFill>
                <a:latin typeface="Cambria" panose="02040503050406030204" pitchFamily="18" charset="0"/>
              </a:rPr>
              <a:t>plusieurs</a:t>
            </a:r>
            <a:r>
              <a:rPr lang="en-CA" dirty="0">
                <a:solidFill>
                  <a:srgbClr val="533D34"/>
                </a:solidFill>
                <a:latin typeface="Cambria" panose="02040503050406030204" pitchFamily="18" charset="0"/>
              </a:rPr>
              <a:t> tiges.</a:t>
            </a:r>
          </a:p>
          <a:p>
            <a:pPr rtl="0" fontAlgn="base">
              <a:spcBef>
                <a:spcPts val="0"/>
              </a:spcBef>
              <a:spcAft>
                <a:spcPts val="0"/>
              </a:spcAft>
              <a:buFontTx/>
              <a:buChar char="-"/>
            </a:pPr>
            <a:endParaRPr lang="en-CA" dirty="0">
              <a:solidFill>
                <a:srgbClr val="533D34"/>
              </a:solidFill>
              <a:latin typeface="Cambria" panose="02040503050406030204" pitchFamily="18" charset="0"/>
            </a:endParaRPr>
          </a:p>
          <a:p>
            <a:pPr rtl="0" fontAlgn="base">
              <a:spcBef>
                <a:spcPts val="0"/>
              </a:spcBef>
              <a:spcAft>
                <a:spcPts val="0"/>
              </a:spcAft>
              <a:buFontTx/>
              <a:buChar char="-"/>
            </a:pPr>
            <a:endParaRPr lang="en-CA" sz="1800" b="0" i="0" u="none" strike="noStrike" dirty="0">
              <a:solidFill>
                <a:srgbClr val="533D34"/>
              </a:solidFill>
              <a:effectLst/>
              <a:latin typeface="Cambria" panose="02040503050406030204" pitchFamily="18" charset="0"/>
            </a:endParaRPr>
          </a:p>
          <a:p>
            <a:pPr marL="114300" indent="0" rtl="0" fontAlgn="base">
              <a:spcBef>
                <a:spcPts val="0"/>
              </a:spcBef>
              <a:spcAft>
                <a:spcPts val="0"/>
              </a:spcAft>
              <a:buNone/>
            </a:pPr>
            <a:endParaRPr lang="en-CA" sz="1800" b="0" i="0" u="none" strike="noStrike" dirty="0">
              <a:solidFill>
                <a:srgbClr val="533D34"/>
              </a:solidFill>
              <a:effectLst/>
              <a:latin typeface="Cambria" panose="02040503050406030204" pitchFamily="18" charset="0"/>
            </a:endParaRPr>
          </a:p>
          <a:p>
            <a:endParaRPr lang="fr-CA" dirty="0"/>
          </a:p>
        </p:txBody>
      </p:sp>
    </p:spTree>
    <p:extLst>
      <p:ext uri="{BB962C8B-B14F-4D97-AF65-F5344CB8AC3E}">
        <p14:creationId xmlns:p14="http://schemas.microsoft.com/office/powerpoint/2010/main" val="4048499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AFB0-B367-78AB-D72C-131AC5DD2697}"/>
              </a:ext>
            </a:extLst>
          </p:cNvPr>
          <p:cNvSpPr>
            <a:spLocks noGrp="1"/>
          </p:cNvSpPr>
          <p:nvPr>
            <p:ph type="title"/>
          </p:nvPr>
        </p:nvSpPr>
        <p:spPr/>
        <p:txBody>
          <a:bodyPr>
            <a:normAutofit/>
          </a:bodyPr>
          <a:lstStyle/>
          <a:p>
            <a:r>
              <a:rPr lang="fr-CA" dirty="0"/>
              <a:t>Aperçu du prototype II</a:t>
            </a:r>
          </a:p>
        </p:txBody>
      </p:sp>
      <p:sp>
        <p:nvSpPr>
          <p:cNvPr id="3" name="Text Placeholder 2">
            <a:extLst>
              <a:ext uri="{FF2B5EF4-FFF2-40B4-BE49-F238E27FC236}">
                <a16:creationId xmlns:a16="http://schemas.microsoft.com/office/drawing/2014/main" id="{B8E78B7E-89E6-C877-6452-AEC3C1A0CFCA}"/>
              </a:ext>
            </a:extLst>
          </p:cNvPr>
          <p:cNvSpPr>
            <a:spLocks noGrp="1"/>
          </p:cNvSpPr>
          <p:nvPr>
            <p:ph type="body" idx="1"/>
          </p:nvPr>
        </p:nvSpPr>
        <p:spPr/>
        <p:txBody>
          <a:bodyPr>
            <a:normAutofit lnSpcReduction="10000"/>
          </a:bodyPr>
          <a:lstStyle/>
          <a:p>
            <a:r>
              <a:rPr lang="fr-CA" dirty="0"/>
              <a:t>L’objectif principal de notre prototype II était de construire un système électrique pouvant alimenter plusieurs moteurs. Dans ce prototype, nous avons aussi implémenter nos améliorations suite aux rétroactions du prototype I. Nous avons donc créé un adapteur de moteur en forme de trépied pour premièrement, mieux soutenir les tiges, deuxièmement, augmenter le nombre de tiges par plantes et ainsi augmenter la surface de contact entres elles, et troisièmement, diminuer le nombre total de moteur. </a:t>
            </a:r>
          </a:p>
          <a:p>
            <a:r>
              <a:rPr lang="fr-CA" dirty="0"/>
              <a:t>Nous avons aussi trouvé que connecter trois moteurs de 3V en série allait nécessiter un </a:t>
            </a:r>
            <a:r>
              <a:rPr lang="fr-CA" dirty="0" err="1"/>
              <a:t>mosfet</a:t>
            </a:r>
            <a:r>
              <a:rPr lang="fr-CA" dirty="0"/>
              <a:t> de 1A, une résistance de 10Kohm et une diode. De plus, nous avons décidé d’alimenter notre circuit avec un bloc </a:t>
            </a:r>
            <a:r>
              <a:rPr lang="fr-CA" dirty="0" err="1"/>
              <a:t>BarrelJack</a:t>
            </a:r>
            <a:r>
              <a:rPr lang="fr-CA" dirty="0"/>
              <a:t> de 5V et 3A munit d’un adapteur qui permet de le connecter directement sur notre </a:t>
            </a:r>
            <a:r>
              <a:rPr lang="fr-CA" dirty="0" err="1"/>
              <a:t>ProtoBoard</a:t>
            </a:r>
            <a:r>
              <a:rPr lang="fr-CA" dirty="0"/>
              <a:t>.</a:t>
            </a:r>
          </a:p>
          <a:p>
            <a:r>
              <a:rPr lang="fr-CA" dirty="0"/>
              <a:t>Pour le principe du prototype II, nous allons utiliser des tiges de bois en l’attente de nos tiges d’</a:t>
            </a:r>
            <a:r>
              <a:rPr lang="fr-CA" dirty="0" err="1"/>
              <a:t>alluminium</a:t>
            </a:r>
            <a:r>
              <a:rPr lang="fr-CA" dirty="0"/>
              <a:t>.</a:t>
            </a:r>
          </a:p>
        </p:txBody>
      </p:sp>
    </p:spTree>
    <p:extLst>
      <p:ext uri="{BB962C8B-B14F-4D97-AF65-F5344CB8AC3E}">
        <p14:creationId xmlns:p14="http://schemas.microsoft.com/office/powerpoint/2010/main" val="15730454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F236-5604-198A-6D7C-1274BD3523D7}"/>
              </a:ext>
            </a:extLst>
          </p:cNvPr>
          <p:cNvSpPr>
            <a:spLocks noGrp="1"/>
          </p:cNvSpPr>
          <p:nvPr>
            <p:ph type="title"/>
          </p:nvPr>
        </p:nvSpPr>
        <p:spPr/>
        <p:txBody>
          <a:bodyPr>
            <a:normAutofit/>
          </a:bodyPr>
          <a:lstStyle/>
          <a:p>
            <a:r>
              <a:rPr lang="fr-CA" dirty="0"/>
              <a:t>Prototype II:</a:t>
            </a:r>
          </a:p>
        </p:txBody>
      </p:sp>
      <p:pic>
        <p:nvPicPr>
          <p:cNvPr id="4" name="Picture 3" descr="A pair of sticks on a table&#10;&#10;Description automatically generated">
            <a:extLst>
              <a:ext uri="{FF2B5EF4-FFF2-40B4-BE49-F238E27FC236}">
                <a16:creationId xmlns:a16="http://schemas.microsoft.com/office/drawing/2014/main" id="{3BDCB395-8E58-CE20-95FB-B69D4B4230BB}"/>
              </a:ext>
            </a:extLst>
          </p:cNvPr>
          <p:cNvPicPr>
            <a:picLocks noChangeAspect="1"/>
          </p:cNvPicPr>
          <p:nvPr/>
        </p:nvPicPr>
        <p:blipFill>
          <a:blip r:embed="rId2"/>
          <a:stretch>
            <a:fillRect/>
          </a:stretch>
        </p:blipFill>
        <p:spPr>
          <a:xfrm>
            <a:off x="4689913" y="496062"/>
            <a:ext cx="3035401" cy="1745862"/>
          </a:xfrm>
          <a:prstGeom prst="rect">
            <a:avLst/>
          </a:prstGeom>
        </p:spPr>
      </p:pic>
      <p:pic>
        <p:nvPicPr>
          <p:cNvPr id="6" name="Picture 5" descr="A red object with a screw in it&#10;&#10;Description automatically generated">
            <a:extLst>
              <a:ext uri="{FF2B5EF4-FFF2-40B4-BE49-F238E27FC236}">
                <a16:creationId xmlns:a16="http://schemas.microsoft.com/office/drawing/2014/main" id="{7DA9A862-9121-6566-CDBE-1B547AA066D8}"/>
              </a:ext>
            </a:extLst>
          </p:cNvPr>
          <p:cNvPicPr>
            <a:picLocks noChangeAspect="1"/>
          </p:cNvPicPr>
          <p:nvPr/>
        </p:nvPicPr>
        <p:blipFill>
          <a:blip r:embed="rId3"/>
          <a:stretch>
            <a:fillRect/>
          </a:stretch>
        </p:blipFill>
        <p:spPr>
          <a:xfrm>
            <a:off x="1616304" y="1135171"/>
            <a:ext cx="2308294" cy="2618014"/>
          </a:xfrm>
          <a:prstGeom prst="rect">
            <a:avLst/>
          </a:prstGeom>
        </p:spPr>
      </p:pic>
      <p:pic>
        <p:nvPicPr>
          <p:cNvPr id="1028" name="Picture 4">
            <a:extLst>
              <a:ext uri="{FF2B5EF4-FFF2-40B4-BE49-F238E27FC236}">
                <a16:creationId xmlns:a16="http://schemas.microsoft.com/office/drawing/2014/main" id="{1ED37CD4-4AC6-28D0-49C3-D090A5BCF0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9627" y="2349252"/>
            <a:ext cx="3951514" cy="2167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001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B14C1-FE49-473B-81E4-F82ACB34B5CE}"/>
              </a:ext>
            </a:extLst>
          </p:cNvPr>
          <p:cNvSpPr>
            <a:spLocks noGrp="1"/>
          </p:cNvSpPr>
          <p:nvPr>
            <p:ph type="title"/>
          </p:nvPr>
        </p:nvSpPr>
        <p:spPr/>
        <p:txBody>
          <a:bodyPr>
            <a:normAutofit/>
          </a:bodyPr>
          <a:lstStyle/>
          <a:p>
            <a:r>
              <a:rPr lang="fr-CA" dirty="0"/>
              <a:t>Spécifications et résultats des tests du prototype II:</a:t>
            </a:r>
          </a:p>
        </p:txBody>
      </p:sp>
      <p:pic>
        <p:nvPicPr>
          <p:cNvPr id="3074" name="Picture 2">
            <a:extLst>
              <a:ext uri="{FF2B5EF4-FFF2-40B4-BE49-F238E27FC236}">
                <a16:creationId xmlns:a16="http://schemas.microsoft.com/office/drawing/2014/main" id="{E613C16F-D919-C7C7-F5F6-20D5F4337B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859" y="1262492"/>
            <a:ext cx="7939668" cy="3024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526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D6728-FF3B-89E7-1B2F-D88234EFD07D}"/>
              </a:ext>
            </a:extLst>
          </p:cNvPr>
          <p:cNvSpPr>
            <a:spLocks noGrp="1"/>
          </p:cNvSpPr>
          <p:nvPr>
            <p:ph type="title"/>
          </p:nvPr>
        </p:nvSpPr>
        <p:spPr/>
        <p:txBody>
          <a:bodyPr>
            <a:normAutofit/>
          </a:bodyPr>
          <a:lstStyle/>
          <a:p>
            <a:r>
              <a:rPr lang="fr-CA" dirty="0"/>
              <a:t>Rétroactions et décisions prise:</a:t>
            </a:r>
          </a:p>
        </p:txBody>
      </p:sp>
      <p:sp>
        <p:nvSpPr>
          <p:cNvPr id="3" name="Text Placeholder 2">
            <a:extLst>
              <a:ext uri="{FF2B5EF4-FFF2-40B4-BE49-F238E27FC236}">
                <a16:creationId xmlns:a16="http://schemas.microsoft.com/office/drawing/2014/main" id="{A35E2CD4-4CFC-FDDC-9BE1-6F4B3CE95732}"/>
              </a:ext>
            </a:extLst>
          </p:cNvPr>
          <p:cNvSpPr>
            <a:spLocks noGrp="1"/>
          </p:cNvSpPr>
          <p:nvPr>
            <p:ph type="body" idx="1"/>
          </p:nvPr>
        </p:nvSpPr>
        <p:spPr/>
        <p:txBody>
          <a:bodyPr/>
          <a:lstStyle/>
          <a:p>
            <a:pPr>
              <a:buFont typeface="Courier New" panose="02070309020205020404" pitchFamily="49" charset="0"/>
              <a:buChar char="o"/>
            </a:pPr>
            <a:r>
              <a:rPr lang="fr-CA" dirty="0"/>
              <a:t>Rétroactions:</a:t>
            </a:r>
          </a:p>
          <a:p>
            <a:pPr>
              <a:buFontTx/>
              <a:buChar char="-"/>
            </a:pPr>
            <a:r>
              <a:rPr lang="fr-CA" dirty="0"/>
              <a:t>Ajouter un système qui facilite la plantation des tiges</a:t>
            </a:r>
          </a:p>
          <a:p>
            <a:pPr>
              <a:buFontTx/>
              <a:buChar char="-"/>
            </a:pPr>
            <a:r>
              <a:rPr lang="fr-CA" dirty="0"/>
              <a:t>Construire un logiciel et un code permettant d’ajuster et de contrôler le </a:t>
            </a:r>
            <a:r>
              <a:rPr lang="fr-CA" dirty="0" err="1"/>
              <a:t>sytème</a:t>
            </a:r>
            <a:r>
              <a:rPr lang="fr-CA" dirty="0"/>
              <a:t>.</a:t>
            </a:r>
          </a:p>
          <a:p>
            <a:pPr>
              <a:buFontTx/>
              <a:buChar char="-"/>
            </a:pPr>
            <a:endParaRPr lang="fr-CA" dirty="0"/>
          </a:p>
          <a:p>
            <a:pPr>
              <a:buFont typeface="Courier New" panose="02070309020205020404" pitchFamily="49" charset="0"/>
              <a:buChar char="o"/>
            </a:pPr>
            <a:r>
              <a:rPr lang="fr-CA" dirty="0" err="1"/>
              <a:t>Décisons</a:t>
            </a:r>
            <a:r>
              <a:rPr lang="fr-CA" dirty="0"/>
              <a:t>:</a:t>
            </a:r>
          </a:p>
          <a:p>
            <a:pPr>
              <a:buFontTx/>
              <a:buChar char="-"/>
            </a:pPr>
            <a:r>
              <a:rPr lang="fr-CA" dirty="0"/>
              <a:t>Tailler le bout de nos tiges pour permettre une meilleure stabilité dans le sol. </a:t>
            </a:r>
          </a:p>
          <a:p>
            <a:pPr>
              <a:buFontTx/>
              <a:buChar char="-"/>
            </a:pPr>
            <a:r>
              <a:rPr lang="fr-CA" dirty="0"/>
              <a:t>Créer un code sur </a:t>
            </a:r>
            <a:r>
              <a:rPr lang="fr-CA" dirty="0" err="1"/>
              <a:t>ArduinoIDE</a:t>
            </a:r>
            <a:r>
              <a:rPr lang="fr-CA" dirty="0"/>
              <a:t> capable de se connecter à notre </a:t>
            </a:r>
            <a:r>
              <a:rPr lang="fr-CA" dirty="0" err="1"/>
              <a:t>NodeMCU</a:t>
            </a:r>
            <a:r>
              <a:rPr lang="fr-CA" dirty="0"/>
              <a:t> ESP8266 permettant le contrôle de la solution à travers une application.</a:t>
            </a:r>
          </a:p>
          <a:p>
            <a:pPr>
              <a:buFontTx/>
              <a:buChar char="-"/>
            </a:pPr>
            <a:endParaRPr lang="fr-CA" dirty="0"/>
          </a:p>
          <a:p>
            <a:pPr>
              <a:buFontTx/>
              <a:buChar char="-"/>
            </a:pPr>
            <a:endParaRPr lang="fr-CA" dirty="0"/>
          </a:p>
        </p:txBody>
      </p:sp>
    </p:spTree>
    <p:extLst>
      <p:ext uri="{BB962C8B-B14F-4D97-AF65-F5344CB8AC3E}">
        <p14:creationId xmlns:p14="http://schemas.microsoft.com/office/powerpoint/2010/main" val="3720399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9AFAD-0F5C-2213-02BE-C49E0998E335}"/>
              </a:ext>
            </a:extLst>
          </p:cNvPr>
          <p:cNvSpPr>
            <a:spLocks noGrp="1"/>
          </p:cNvSpPr>
          <p:nvPr>
            <p:ph type="title"/>
          </p:nvPr>
        </p:nvSpPr>
        <p:spPr/>
        <p:txBody>
          <a:bodyPr>
            <a:normAutofit/>
          </a:bodyPr>
          <a:lstStyle/>
          <a:p>
            <a:r>
              <a:rPr lang="fr-CA" dirty="0"/>
              <a:t>Prototype Final (III):</a:t>
            </a:r>
          </a:p>
        </p:txBody>
      </p:sp>
      <p:sp>
        <p:nvSpPr>
          <p:cNvPr id="3" name="Text Placeholder 2">
            <a:extLst>
              <a:ext uri="{FF2B5EF4-FFF2-40B4-BE49-F238E27FC236}">
                <a16:creationId xmlns:a16="http://schemas.microsoft.com/office/drawing/2014/main" id="{D411A815-6449-37BE-63FC-A1EAB6B30EE7}"/>
              </a:ext>
            </a:extLst>
          </p:cNvPr>
          <p:cNvSpPr>
            <a:spLocks noGrp="1"/>
          </p:cNvSpPr>
          <p:nvPr>
            <p:ph type="body" idx="1"/>
          </p:nvPr>
        </p:nvSpPr>
        <p:spPr/>
        <p:txBody>
          <a:bodyPr/>
          <a:lstStyle/>
          <a:p>
            <a:r>
              <a:rPr lang="fr-CA" dirty="0"/>
              <a:t>Le prototype final est une combinaison de nos deux premiers prototypes avec l’implémentation d’amélioration suite aux rétroactions et aux réalisations que nous avons effectuées. Nous pouvons apercevoir nos tiges d’aluminium taillées, nos adapteurs parfaitement conçus pour accommoder nos moteurs et permettre une transmission parfaite de vibration et notre boitier contenant notre circuit électrique et ses nombreuses autres composantes. </a:t>
            </a:r>
          </a:p>
        </p:txBody>
      </p:sp>
    </p:spTree>
    <p:extLst>
      <p:ext uri="{BB962C8B-B14F-4D97-AF65-F5344CB8AC3E}">
        <p14:creationId xmlns:p14="http://schemas.microsoft.com/office/powerpoint/2010/main" val="1891116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5A2A6-BB0B-6721-F05C-D69B31FC977A}"/>
              </a:ext>
            </a:extLst>
          </p:cNvPr>
          <p:cNvSpPr>
            <a:spLocks noGrp="1"/>
          </p:cNvSpPr>
          <p:nvPr>
            <p:ph type="title"/>
          </p:nvPr>
        </p:nvSpPr>
        <p:spPr/>
        <p:txBody>
          <a:bodyPr>
            <a:normAutofit/>
          </a:bodyPr>
          <a:lstStyle/>
          <a:p>
            <a:r>
              <a:rPr lang="fr-CA" dirty="0"/>
              <a:t>Aperçu du produit final:</a:t>
            </a:r>
            <a:br>
              <a:rPr lang="fr-CA" dirty="0"/>
            </a:br>
            <a:endParaRPr lang="fr-CA" dirty="0"/>
          </a:p>
        </p:txBody>
      </p:sp>
      <p:pic>
        <p:nvPicPr>
          <p:cNvPr id="4" name="Picture 3" descr="A group of metal rods on a table&#10;&#10;Description automatically generated">
            <a:extLst>
              <a:ext uri="{FF2B5EF4-FFF2-40B4-BE49-F238E27FC236}">
                <a16:creationId xmlns:a16="http://schemas.microsoft.com/office/drawing/2014/main" id="{E9CFDAAC-E543-DC2D-476C-79F169F43E10}"/>
              </a:ext>
            </a:extLst>
          </p:cNvPr>
          <p:cNvPicPr>
            <a:picLocks noChangeAspect="1"/>
          </p:cNvPicPr>
          <p:nvPr/>
        </p:nvPicPr>
        <p:blipFill>
          <a:blip r:embed="rId2"/>
          <a:stretch>
            <a:fillRect/>
          </a:stretch>
        </p:blipFill>
        <p:spPr>
          <a:xfrm>
            <a:off x="1088685" y="1049277"/>
            <a:ext cx="2476150" cy="3361180"/>
          </a:xfrm>
          <a:prstGeom prst="rect">
            <a:avLst/>
          </a:prstGeom>
        </p:spPr>
      </p:pic>
      <p:pic>
        <p:nvPicPr>
          <p:cNvPr id="6" name="Picture 5" descr="A group of white objects on a wooden surface&#10;&#10;Description automatically generated">
            <a:extLst>
              <a:ext uri="{FF2B5EF4-FFF2-40B4-BE49-F238E27FC236}">
                <a16:creationId xmlns:a16="http://schemas.microsoft.com/office/drawing/2014/main" id="{385B0B43-767D-23F3-2DEE-C990102881A5}"/>
              </a:ext>
            </a:extLst>
          </p:cNvPr>
          <p:cNvPicPr>
            <a:picLocks noChangeAspect="1"/>
          </p:cNvPicPr>
          <p:nvPr/>
        </p:nvPicPr>
        <p:blipFill>
          <a:blip r:embed="rId3"/>
          <a:stretch>
            <a:fillRect/>
          </a:stretch>
        </p:blipFill>
        <p:spPr>
          <a:xfrm>
            <a:off x="4844105" y="1049277"/>
            <a:ext cx="3447036" cy="3252614"/>
          </a:xfrm>
          <a:prstGeom prst="rect">
            <a:avLst/>
          </a:prstGeom>
        </p:spPr>
      </p:pic>
    </p:spTree>
    <p:extLst>
      <p:ext uri="{BB962C8B-B14F-4D97-AF65-F5344CB8AC3E}">
        <p14:creationId xmlns:p14="http://schemas.microsoft.com/office/powerpoint/2010/main" val="901396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1"/>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CA" dirty="0"/>
              <a:t>C</a:t>
            </a:r>
            <a:r>
              <a:rPr lang="fr" dirty="0" err="1"/>
              <a:t>omposante</a:t>
            </a:r>
            <a:r>
              <a:rPr lang="fr" dirty="0"/>
              <a:t> électrique et logiciel du prototype final</a:t>
            </a:r>
            <a:endParaRPr dirty="0"/>
          </a:p>
        </p:txBody>
      </p:sp>
      <p:pic>
        <p:nvPicPr>
          <p:cNvPr id="114" name="Google Shape;114;p21"/>
          <p:cNvPicPr preferRelativeResize="0"/>
          <p:nvPr/>
        </p:nvPicPr>
        <p:blipFill>
          <a:blip r:embed="rId3">
            <a:alphaModFix/>
          </a:blip>
          <a:stretch>
            <a:fillRect/>
          </a:stretch>
        </p:blipFill>
        <p:spPr>
          <a:xfrm>
            <a:off x="4423649" y="1163436"/>
            <a:ext cx="3362916" cy="1662043"/>
          </a:xfrm>
          <a:prstGeom prst="rect">
            <a:avLst/>
          </a:prstGeom>
          <a:noFill/>
          <a:ln>
            <a:noFill/>
          </a:ln>
        </p:spPr>
      </p:pic>
      <p:pic>
        <p:nvPicPr>
          <p:cNvPr id="115" name="Google Shape;115;p21"/>
          <p:cNvPicPr preferRelativeResize="0"/>
          <p:nvPr/>
        </p:nvPicPr>
        <p:blipFill>
          <a:blip r:embed="rId4">
            <a:alphaModFix/>
          </a:blip>
          <a:stretch>
            <a:fillRect/>
          </a:stretch>
        </p:blipFill>
        <p:spPr>
          <a:xfrm>
            <a:off x="4603735" y="2971190"/>
            <a:ext cx="2666794" cy="1728805"/>
          </a:xfrm>
          <a:prstGeom prst="rect">
            <a:avLst/>
          </a:prstGeom>
          <a:noFill/>
          <a:ln>
            <a:noFill/>
          </a:ln>
        </p:spPr>
      </p:pic>
      <p:pic>
        <p:nvPicPr>
          <p:cNvPr id="3" name="Picture 2" descr="A diagram of a diagram&#10;&#10;Description automatically generated">
            <a:extLst>
              <a:ext uri="{FF2B5EF4-FFF2-40B4-BE49-F238E27FC236}">
                <a16:creationId xmlns:a16="http://schemas.microsoft.com/office/drawing/2014/main" id="{B2135CAF-EE4C-8888-8914-D467F812F8BC}"/>
              </a:ext>
            </a:extLst>
          </p:cNvPr>
          <p:cNvPicPr>
            <a:picLocks noChangeAspect="1"/>
          </p:cNvPicPr>
          <p:nvPr/>
        </p:nvPicPr>
        <p:blipFill>
          <a:blip r:embed="rId5"/>
          <a:stretch>
            <a:fillRect/>
          </a:stretch>
        </p:blipFill>
        <p:spPr>
          <a:xfrm>
            <a:off x="1357435" y="1545499"/>
            <a:ext cx="2378224" cy="237822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74CE0-7025-CBD6-3789-DC858E14BB2C}"/>
              </a:ext>
            </a:extLst>
          </p:cNvPr>
          <p:cNvSpPr>
            <a:spLocks noGrp="1"/>
          </p:cNvSpPr>
          <p:nvPr>
            <p:ph type="title"/>
          </p:nvPr>
        </p:nvSpPr>
        <p:spPr/>
        <p:txBody>
          <a:bodyPr>
            <a:normAutofit/>
          </a:bodyPr>
          <a:lstStyle/>
          <a:p>
            <a:r>
              <a:rPr lang="fr-CA" dirty="0"/>
              <a:t>Conclusion:</a:t>
            </a:r>
          </a:p>
        </p:txBody>
      </p:sp>
      <p:sp>
        <p:nvSpPr>
          <p:cNvPr id="3" name="Text Placeholder 2">
            <a:extLst>
              <a:ext uri="{FF2B5EF4-FFF2-40B4-BE49-F238E27FC236}">
                <a16:creationId xmlns:a16="http://schemas.microsoft.com/office/drawing/2014/main" id="{837123DC-D947-E6A6-E143-1B381019BC19}"/>
              </a:ext>
            </a:extLst>
          </p:cNvPr>
          <p:cNvSpPr>
            <a:spLocks noGrp="1"/>
          </p:cNvSpPr>
          <p:nvPr>
            <p:ph type="body" idx="1"/>
          </p:nvPr>
        </p:nvSpPr>
        <p:spPr/>
        <p:txBody>
          <a:bodyPr/>
          <a:lstStyle/>
          <a:p>
            <a:pPr rtl="0">
              <a:spcBef>
                <a:spcPts val="0"/>
              </a:spcBef>
              <a:spcAft>
                <a:spcPts val="0"/>
              </a:spcAft>
            </a:pPr>
            <a:r>
              <a:rPr lang="en-CA" sz="1800" b="0" i="0" u="none" strike="noStrike" dirty="0">
                <a:solidFill>
                  <a:srgbClr val="533D34"/>
                </a:solidFill>
                <a:effectLst/>
                <a:latin typeface="Cambria" panose="02040503050406030204" pitchFamily="18" charset="0"/>
              </a:rPr>
              <a:t>Notre conception </a:t>
            </a:r>
            <a:r>
              <a:rPr lang="en-CA" sz="1800" b="0" i="0" u="none" strike="noStrike" dirty="0" err="1">
                <a:solidFill>
                  <a:srgbClr val="533D34"/>
                </a:solidFill>
                <a:effectLst/>
                <a:latin typeface="Cambria" panose="02040503050406030204" pitchFamily="18" charset="0"/>
              </a:rPr>
              <a:t>mécanique</a:t>
            </a:r>
            <a:r>
              <a:rPr lang="en-CA" sz="1800" b="0" i="0" u="none" strike="noStrike" dirty="0">
                <a:solidFill>
                  <a:srgbClr val="533D34"/>
                </a:solidFill>
                <a:effectLst/>
                <a:latin typeface="Cambria" panose="02040503050406030204" pitchFamily="18" charset="0"/>
              </a:rPr>
              <a:t> a </a:t>
            </a:r>
            <a:r>
              <a:rPr lang="en-CA" sz="1800" b="0" i="0" u="none" strike="noStrike" dirty="0" err="1">
                <a:solidFill>
                  <a:srgbClr val="533D34"/>
                </a:solidFill>
                <a:effectLst/>
                <a:latin typeface="Cambria" panose="02040503050406030204" pitchFamily="18" charset="0"/>
              </a:rPr>
              <a:t>évolué</a:t>
            </a:r>
            <a:r>
              <a:rPr lang="en-CA" sz="1800" b="0" i="0" u="none" strike="noStrike" dirty="0">
                <a:solidFill>
                  <a:srgbClr val="533D34"/>
                </a:solidFill>
                <a:effectLst/>
                <a:latin typeface="Cambria" panose="02040503050406030204" pitchFamily="18" charset="0"/>
              </a:rPr>
              <a:t> </a:t>
            </a:r>
            <a:r>
              <a:rPr lang="en-CA" sz="1800" b="0" i="0" u="none" strike="noStrike" dirty="0" err="1">
                <a:solidFill>
                  <a:srgbClr val="533D34"/>
                </a:solidFill>
                <a:effectLst/>
                <a:latin typeface="Cambria" panose="02040503050406030204" pitchFamily="18" charset="0"/>
              </a:rPr>
              <a:t>continuellement</a:t>
            </a:r>
            <a:r>
              <a:rPr lang="en-CA" sz="1800" b="0" i="0" u="none" strike="noStrike" dirty="0">
                <a:solidFill>
                  <a:srgbClr val="533D34"/>
                </a:solidFill>
                <a:effectLst/>
                <a:latin typeface="Cambria" panose="02040503050406030204" pitchFamily="18" charset="0"/>
              </a:rPr>
              <a:t> pour </a:t>
            </a:r>
            <a:r>
              <a:rPr lang="en-CA" sz="1800" b="0" i="0" u="none" strike="noStrike" dirty="0" err="1">
                <a:solidFill>
                  <a:srgbClr val="533D34"/>
                </a:solidFill>
                <a:effectLst/>
                <a:latin typeface="Cambria" panose="02040503050406030204" pitchFamily="18" charset="0"/>
              </a:rPr>
              <a:t>répondre</a:t>
            </a:r>
            <a:r>
              <a:rPr lang="en-CA" sz="1800" b="0" i="0" u="none" strike="noStrike" dirty="0">
                <a:solidFill>
                  <a:srgbClr val="533D34"/>
                </a:solidFill>
                <a:effectLst/>
                <a:latin typeface="Cambria" panose="02040503050406030204" pitchFamily="18" charset="0"/>
              </a:rPr>
              <a:t> aux exigences de </a:t>
            </a:r>
            <a:r>
              <a:rPr lang="en-CA" sz="1800" b="0" i="0" u="none" strike="noStrike" dirty="0" err="1">
                <a:solidFill>
                  <a:srgbClr val="533D34"/>
                </a:solidFill>
                <a:effectLst/>
                <a:latin typeface="Cambria" panose="02040503050406030204" pitchFamily="18" charset="0"/>
              </a:rPr>
              <a:t>l'énoncé</a:t>
            </a:r>
            <a:r>
              <a:rPr lang="en-CA" sz="1800" b="0" i="0" u="none" strike="noStrike" dirty="0">
                <a:solidFill>
                  <a:srgbClr val="533D34"/>
                </a:solidFill>
                <a:effectLst/>
                <a:latin typeface="Cambria" panose="02040503050406030204" pitchFamily="18" charset="0"/>
              </a:rPr>
              <a:t>. Les </a:t>
            </a:r>
            <a:r>
              <a:rPr lang="en-CA" sz="1800" b="0" i="0" u="none" strike="noStrike" dirty="0" err="1">
                <a:solidFill>
                  <a:srgbClr val="533D34"/>
                </a:solidFill>
                <a:effectLst/>
                <a:latin typeface="Cambria" panose="02040503050406030204" pitchFamily="18" charset="0"/>
              </a:rPr>
              <a:t>principaux</a:t>
            </a:r>
            <a:r>
              <a:rPr lang="en-CA" sz="1800" b="0" i="0" u="none" strike="noStrike" dirty="0">
                <a:solidFill>
                  <a:srgbClr val="533D34"/>
                </a:solidFill>
                <a:effectLst/>
                <a:latin typeface="Cambria" panose="02040503050406030204" pitchFamily="18" charset="0"/>
              </a:rPr>
              <a:t> </a:t>
            </a:r>
            <a:r>
              <a:rPr lang="en-CA" sz="1800" b="0" i="0" u="none" strike="noStrike" dirty="0" err="1">
                <a:solidFill>
                  <a:srgbClr val="533D34"/>
                </a:solidFill>
                <a:effectLst/>
                <a:latin typeface="Cambria" panose="02040503050406030204" pitchFamily="18" charset="0"/>
              </a:rPr>
              <a:t>défis</a:t>
            </a:r>
            <a:r>
              <a:rPr lang="en-CA" sz="1800" b="0" i="0" u="none" strike="noStrike" dirty="0">
                <a:solidFill>
                  <a:srgbClr val="533D34"/>
                </a:solidFill>
                <a:effectLst/>
                <a:latin typeface="Cambria" panose="02040503050406030204" pitchFamily="18" charset="0"/>
              </a:rPr>
              <a:t> </a:t>
            </a:r>
            <a:r>
              <a:rPr lang="en-CA" sz="1800" b="0" i="0" u="none" strike="noStrike" dirty="0" err="1">
                <a:solidFill>
                  <a:srgbClr val="533D34"/>
                </a:solidFill>
                <a:effectLst/>
                <a:latin typeface="Cambria" panose="02040503050406030204" pitchFamily="18" charset="0"/>
              </a:rPr>
              <a:t>incluaient</a:t>
            </a:r>
            <a:r>
              <a:rPr lang="en-CA" sz="1800" b="0" i="0" u="none" strike="noStrike" dirty="0">
                <a:solidFill>
                  <a:srgbClr val="533D34"/>
                </a:solidFill>
                <a:effectLst/>
                <a:latin typeface="Cambria" panose="02040503050406030204" pitchFamily="18" charset="0"/>
              </a:rPr>
              <a:t> le </a:t>
            </a:r>
            <a:r>
              <a:rPr lang="en-CA" sz="1800" b="0" i="0" u="none" strike="noStrike" dirty="0" err="1">
                <a:solidFill>
                  <a:srgbClr val="533D34"/>
                </a:solidFill>
                <a:effectLst/>
                <a:latin typeface="Cambria" panose="02040503050406030204" pitchFamily="18" charset="0"/>
              </a:rPr>
              <a:t>coût</a:t>
            </a:r>
            <a:r>
              <a:rPr lang="en-CA" sz="1800" b="0" i="0" u="none" strike="noStrike" dirty="0">
                <a:solidFill>
                  <a:srgbClr val="533D34"/>
                </a:solidFill>
                <a:effectLst/>
                <a:latin typeface="Cambria" panose="02040503050406030204" pitchFamily="18" charset="0"/>
              </a:rPr>
              <a:t> des </a:t>
            </a:r>
            <a:r>
              <a:rPr lang="en-CA" sz="1800" b="0" i="0" u="none" strike="noStrike" dirty="0" err="1">
                <a:solidFill>
                  <a:srgbClr val="533D34"/>
                </a:solidFill>
                <a:effectLst/>
                <a:latin typeface="Cambria" panose="02040503050406030204" pitchFamily="18" charset="0"/>
              </a:rPr>
              <a:t>matériaux</a:t>
            </a:r>
            <a:r>
              <a:rPr lang="en-CA" sz="1800" b="0" i="0" u="none" strike="noStrike" dirty="0">
                <a:solidFill>
                  <a:srgbClr val="533D34"/>
                </a:solidFill>
                <a:effectLst/>
                <a:latin typeface="Cambria" panose="02040503050406030204" pitchFamily="18" charset="0"/>
              </a:rPr>
              <a:t> et le </a:t>
            </a:r>
            <a:r>
              <a:rPr lang="en-CA" sz="1800" b="0" i="0" u="none" strike="noStrike" dirty="0" err="1">
                <a:solidFill>
                  <a:srgbClr val="533D34"/>
                </a:solidFill>
                <a:effectLst/>
                <a:latin typeface="Cambria" panose="02040503050406030204" pitchFamily="18" charset="0"/>
              </a:rPr>
              <a:t>nombre</a:t>
            </a:r>
            <a:r>
              <a:rPr lang="en-CA" sz="1800" b="0" i="0" u="none" strike="noStrike" dirty="0">
                <a:solidFill>
                  <a:srgbClr val="533D34"/>
                </a:solidFill>
                <a:effectLst/>
                <a:latin typeface="Cambria" panose="02040503050406030204" pitchFamily="18" charset="0"/>
              </a:rPr>
              <a:t> de </a:t>
            </a:r>
            <a:r>
              <a:rPr lang="en-CA" sz="1800" b="0" i="0" u="none" strike="noStrike" dirty="0" err="1">
                <a:solidFill>
                  <a:srgbClr val="533D34"/>
                </a:solidFill>
                <a:effectLst/>
                <a:latin typeface="Cambria" panose="02040503050406030204" pitchFamily="18" charset="0"/>
              </a:rPr>
              <a:t>moteurs</a:t>
            </a:r>
            <a:r>
              <a:rPr lang="en-CA" sz="1800" b="0" i="0" u="none" strike="noStrike" dirty="0">
                <a:solidFill>
                  <a:srgbClr val="533D34"/>
                </a:solidFill>
                <a:effectLst/>
                <a:latin typeface="Cambria" panose="02040503050406030204" pitchFamily="18" charset="0"/>
              </a:rPr>
              <a:t> </a:t>
            </a:r>
            <a:r>
              <a:rPr lang="en-CA" sz="1800" b="0" i="0" u="none" strike="noStrike" dirty="0" err="1">
                <a:solidFill>
                  <a:srgbClr val="533D34"/>
                </a:solidFill>
                <a:effectLst/>
                <a:latin typeface="Cambria" panose="02040503050406030204" pitchFamily="18" charset="0"/>
              </a:rPr>
              <a:t>nécessaires</a:t>
            </a:r>
            <a:r>
              <a:rPr lang="en-CA" sz="1800" b="0" i="0" u="none" strike="noStrike" dirty="0">
                <a:solidFill>
                  <a:srgbClr val="533D34"/>
                </a:solidFill>
                <a:effectLst/>
                <a:latin typeface="Cambria" panose="02040503050406030204" pitchFamily="18" charset="0"/>
              </a:rPr>
              <a:t>. Pour respecter le budget, nous avions </a:t>
            </a:r>
            <a:r>
              <a:rPr lang="en-CA" sz="1800" b="0" i="0" u="none" strike="noStrike" dirty="0" err="1">
                <a:solidFill>
                  <a:srgbClr val="533D34"/>
                </a:solidFill>
                <a:effectLst/>
                <a:latin typeface="Cambria" panose="02040503050406030204" pitchFamily="18" charset="0"/>
              </a:rPr>
              <a:t>choisi</a:t>
            </a:r>
            <a:r>
              <a:rPr lang="en-CA" sz="1800" b="0" i="0" u="none" strike="noStrike" dirty="0">
                <a:solidFill>
                  <a:srgbClr val="533D34"/>
                </a:solidFill>
                <a:effectLst/>
                <a:latin typeface="Cambria" panose="02040503050406030204" pitchFamily="18" charset="0"/>
              </a:rPr>
              <a:t> </a:t>
            </a:r>
            <a:r>
              <a:rPr lang="en-CA" sz="1800" b="0" i="0" u="none" strike="noStrike" dirty="0" err="1">
                <a:solidFill>
                  <a:srgbClr val="533D34"/>
                </a:solidFill>
                <a:effectLst/>
                <a:latin typeface="Cambria" panose="02040503050406030204" pitchFamily="18" charset="0"/>
              </a:rPr>
              <a:t>d'utiliser</a:t>
            </a:r>
            <a:r>
              <a:rPr lang="en-CA" sz="1800" b="0" i="0" u="none" strike="noStrike" dirty="0">
                <a:solidFill>
                  <a:srgbClr val="533D34"/>
                </a:solidFill>
                <a:effectLst/>
                <a:latin typeface="Cambria" panose="02040503050406030204" pitchFamily="18" charset="0"/>
              </a:rPr>
              <a:t> des tiges </a:t>
            </a:r>
            <a:r>
              <a:rPr lang="en-CA" sz="1800" b="0" i="0" u="none" strike="noStrike" dirty="0" err="1">
                <a:solidFill>
                  <a:srgbClr val="533D34"/>
                </a:solidFill>
                <a:effectLst/>
                <a:latin typeface="Cambria" panose="02040503050406030204" pitchFamily="18" charset="0"/>
              </a:rPr>
              <a:t>d'aluminium</a:t>
            </a:r>
            <a:r>
              <a:rPr lang="en-CA" sz="1800" b="0" i="0" u="none" strike="noStrike" dirty="0">
                <a:solidFill>
                  <a:srgbClr val="533D34"/>
                </a:solidFill>
                <a:effectLst/>
                <a:latin typeface="Cambria" panose="02040503050406030204" pitchFamily="18" charset="0"/>
              </a:rPr>
              <a:t> . De plus, </a:t>
            </a:r>
            <a:r>
              <a:rPr lang="en-CA" sz="1800" b="0" i="0" u="none" strike="noStrike" dirty="0" err="1">
                <a:solidFill>
                  <a:srgbClr val="533D34"/>
                </a:solidFill>
                <a:effectLst/>
                <a:latin typeface="Cambria" panose="02040503050406030204" pitchFamily="18" charset="0"/>
              </a:rPr>
              <a:t>afin</a:t>
            </a:r>
            <a:r>
              <a:rPr lang="en-CA" sz="1800" b="0" i="0" u="none" strike="noStrike" dirty="0">
                <a:solidFill>
                  <a:srgbClr val="533D34"/>
                </a:solidFill>
                <a:effectLst/>
                <a:latin typeface="Cambria" panose="02040503050406030204" pitchFamily="18" charset="0"/>
              </a:rPr>
              <a:t> de </a:t>
            </a:r>
            <a:r>
              <a:rPr lang="en-CA" sz="1800" b="0" i="0" u="none" strike="noStrike" dirty="0" err="1">
                <a:solidFill>
                  <a:srgbClr val="533D34"/>
                </a:solidFill>
                <a:effectLst/>
                <a:latin typeface="Cambria" panose="02040503050406030204" pitchFamily="18" charset="0"/>
              </a:rPr>
              <a:t>réduire</a:t>
            </a:r>
            <a:r>
              <a:rPr lang="en-CA" sz="1800" b="0" i="0" u="none" strike="noStrike" dirty="0">
                <a:solidFill>
                  <a:srgbClr val="533D34"/>
                </a:solidFill>
                <a:effectLst/>
                <a:latin typeface="Cambria" panose="02040503050406030204" pitchFamily="18" charset="0"/>
              </a:rPr>
              <a:t> le </a:t>
            </a:r>
            <a:r>
              <a:rPr lang="en-CA" sz="1800" b="0" i="0" u="none" strike="noStrike" dirty="0" err="1">
                <a:solidFill>
                  <a:srgbClr val="533D34"/>
                </a:solidFill>
                <a:effectLst/>
                <a:latin typeface="Cambria" panose="02040503050406030204" pitchFamily="18" charset="0"/>
              </a:rPr>
              <a:t>nombre</a:t>
            </a:r>
            <a:r>
              <a:rPr lang="en-CA" sz="1800" b="0" i="0" u="none" strike="noStrike" dirty="0">
                <a:solidFill>
                  <a:srgbClr val="533D34"/>
                </a:solidFill>
                <a:effectLst/>
                <a:latin typeface="Cambria" panose="02040503050406030204" pitchFamily="18" charset="0"/>
              </a:rPr>
              <a:t> de </a:t>
            </a:r>
            <a:r>
              <a:rPr lang="en-CA" sz="1800" b="0" i="0" u="none" strike="noStrike" dirty="0" err="1">
                <a:solidFill>
                  <a:srgbClr val="533D34"/>
                </a:solidFill>
                <a:effectLst/>
                <a:latin typeface="Cambria" panose="02040503050406030204" pitchFamily="18" charset="0"/>
              </a:rPr>
              <a:t>moteurs</a:t>
            </a:r>
            <a:r>
              <a:rPr lang="en-CA" sz="1800" b="0" i="0" u="none" strike="noStrike" dirty="0">
                <a:solidFill>
                  <a:srgbClr val="533D34"/>
                </a:solidFill>
                <a:effectLst/>
                <a:latin typeface="Cambria" panose="02040503050406030204" pitchFamily="18" charset="0"/>
              </a:rPr>
              <a:t>, nous </a:t>
            </a:r>
            <a:r>
              <a:rPr lang="en-CA" sz="1800" b="0" i="0" u="none" strike="noStrike" dirty="0" err="1">
                <a:solidFill>
                  <a:srgbClr val="533D34"/>
                </a:solidFill>
                <a:effectLst/>
                <a:latin typeface="Cambria" panose="02040503050406030204" pitchFamily="18" charset="0"/>
              </a:rPr>
              <a:t>avons</a:t>
            </a:r>
            <a:r>
              <a:rPr lang="en-CA" sz="1800" b="0" i="0" u="none" strike="noStrike" dirty="0">
                <a:solidFill>
                  <a:srgbClr val="533D34"/>
                </a:solidFill>
                <a:effectLst/>
                <a:latin typeface="Cambria" panose="02040503050406030204" pitchFamily="18" charset="0"/>
              </a:rPr>
              <a:t> </a:t>
            </a:r>
            <a:r>
              <a:rPr lang="en-CA" sz="1800" b="0" i="0" u="none" strike="noStrike" dirty="0" err="1">
                <a:solidFill>
                  <a:srgbClr val="533D34"/>
                </a:solidFill>
                <a:effectLst/>
                <a:latin typeface="Cambria" panose="02040503050406030204" pitchFamily="18" charset="0"/>
              </a:rPr>
              <a:t>décider</a:t>
            </a:r>
            <a:r>
              <a:rPr lang="en-CA" sz="1800" b="0" i="0" u="none" strike="noStrike" dirty="0">
                <a:solidFill>
                  <a:srgbClr val="533D34"/>
                </a:solidFill>
                <a:effectLst/>
                <a:latin typeface="Cambria" panose="02040503050406030204" pitchFamily="18" charset="0"/>
              </a:rPr>
              <a:t> </a:t>
            </a:r>
            <a:r>
              <a:rPr lang="en-CA" sz="1800" b="0" i="0" u="none" strike="noStrike" dirty="0" err="1">
                <a:solidFill>
                  <a:srgbClr val="533D34"/>
                </a:solidFill>
                <a:effectLst/>
                <a:latin typeface="Cambria" panose="02040503050406030204" pitchFamily="18" charset="0"/>
              </a:rPr>
              <a:t>d'alimenter</a:t>
            </a:r>
            <a:r>
              <a:rPr lang="en-CA" sz="1800" b="0" i="0" u="none" strike="noStrike" dirty="0">
                <a:solidFill>
                  <a:srgbClr val="533D34"/>
                </a:solidFill>
                <a:effectLst/>
                <a:latin typeface="Cambria" panose="02040503050406030204" pitchFamily="18" charset="0"/>
              </a:rPr>
              <a:t> trois tiges </a:t>
            </a:r>
            <a:r>
              <a:rPr lang="en-CA" sz="1800" b="0" i="0" u="none" strike="noStrike" dirty="0" err="1">
                <a:solidFill>
                  <a:srgbClr val="533D34"/>
                </a:solidFill>
                <a:effectLst/>
                <a:latin typeface="Cambria" panose="02040503050406030204" pitchFamily="18" charset="0"/>
              </a:rPr>
              <a:t>à</a:t>
            </a:r>
            <a:r>
              <a:rPr lang="en-CA" sz="1800" b="0" i="0" u="none" strike="noStrike" dirty="0">
                <a:solidFill>
                  <a:srgbClr val="533D34"/>
                </a:solidFill>
                <a:effectLst/>
                <a:latin typeface="Cambria" panose="02040503050406030204" pitchFamily="18" charset="0"/>
              </a:rPr>
              <a:t> </a:t>
            </a:r>
            <a:r>
              <a:rPr lang="en-CA" sz="1800" b="0" i="0" u="none" strike="noStrike" dirty="0" err="1">
                <a:solidFill>
                  <a:srgbClr val="533D34"/>
                </a:solidFill>
                <a:effectLst/>
                <a:latin typeface="Cambria" panose="02040503050406030204" pitchFamily="18" charset="0"/>
              </a:rPr>
              <a:t>partir</a:t>
            </a:r>
            <a:r>
              <a:rPr lang="en-CA" sz="1800" b="0" i="0" u="none" strike="noStrike" dirty="0">
                <a:solidFill>
                  <a:srgbClr val="533D34"/>
                </a:solidFill>
                <a:effectLst/>
                <a:latin typeface="Cambria" panose="02040503050406030204" pitchFamily="18" charset="0"/>
              </a:rPr>
              <a:t> d'un </a:t>
            </a:r>
            <a:r>
              <a:rPr lang="en-CA" sz="1800" b="0" i="0" u="none" strike="noStrike" dirty="0" err="1">
                <a:solidFill>
                  <a:srgbClr val="533D34"/>
                </a:solidFill>
                <a:effectLst/>
                <a:latin typeface="Cambria" panose="02040503050406030204" pitchFamily="18" charset="0"/>
              </a:rPr>
              <a:t>seul</a:t>
            </a:r>
            <a:r>
              <a:rPr lang="en-CA" sz="1800" b="0" i="0" u="none" strike="noStrike" dirty="0">
                <a:solidFill>
                  <a:srgbClr val="533D34"/>
                </a:solidFill>
                <a:effectLst/>
                <a:latin typeface="Cambria" panose="02040503050406030204" pitchFamily="18" charset="0"/>
              </a:rPr>
              <a:t> </a:t>
            </a:r>
            <a:r>
              <a:rPr lang="en-CA" sz="1800" b="0" i="0" u="none" strike="noStrike" dirty="0" err="1">
                <a:solidFill>
                  <a:srgbClr val="533D34"/>
                </a:solidFill>
                <a:effectLst/>
                <a:latin typeface="Cambria" panose="02040503050406030204" pitchFamily="18" charset="0"/>
              </a:rPr>
              <a:t>moteur</a:t>
            </a:r>
            <a:r>
              <a:rPr lang="en-CA" sz="1800" b="0" i="0" u="none" strike="noStrike" dirty="0">
                <a:solidFill>
                  <a:srgbClr val="533D34"/>
                </a:solidFill>
                <a:effectLst/>
                <a:latin typeface="Cambria" panose="02040503050406030204" pitchFamily="18" charset="0"/>
              </a:rPr>
              <a:t>. Un </a:t>
            </a:r>
            <a:r>
              <a:rPr lang="en-CA" sz="1800" b="0" i="0" u="none" strike="noStrike" dirty="0" err="1">
                <a:solidFill>
                  <a:srgbClr val="533D34"/>
                </a:solidFill>
                <a:effectLst/>
                <a:latin typeface="Cambria" panose="02040503050406030204" pitchFamily="18" charset="0"/>
              </a:rPr>
              <a:t>modèle</a:t>
            </a:r>
            <a:r>
              <a:rPr lang="en-CA" sz="1800" b="0" i="0" u="none" strike="noStrike" dirty="0">
                <a:solidFill>
                  <a:srgbClr val="533D34"/>
                </a:solidFill>
                <a:effectLst/>
                <a:latin typeface="Cambria" panose="02040503050406030204" pitchFamily="18" charset="0"/>
              </a:rPr>
              <a:t> sur </a:t>
            </a:r>
            <a:r>
              <a:rPr lang="en-CA" sz="1800" b="0" i="0" u="none" strike="noStrike" dirty="0" err="1">
                <a:solidFill>
                  <a:srgbClr val="533D34"/>
                </a:solidFill>
                <a:effectLst/>
                <a:latin typeface="Cambria" panose="02040503050406030204" pitchFamily="18" charset="0"/>
              </a:rPr>
              <a:t>Onshape</a:t>
            </a:r>
            <a:r>
              <a:rPr lang="en-CA" sz="1800" b="0" i="0" u="none" strike="noStrike" dirty="0">
                <a:solidFill>
                  <a:srgbClr val="533D34"/>
                </a:solidFill>
                <a:effectLst/>
                <a:latin typeface="Cambria" panose="02040503050406030204" pitchFamily="18" charset="0"/>
              </a:rPr>
              <a:t> </a:t>
            </a:r>
            <a:r>
              <a:rPr lang="en-CA" sz="1800" b="0" i="0" u="none" strike="noStrike" dirty="0" err="1">
                <a:solidFill>
                  <a:srgbClr val="533D34"/>
                </a:solidFill>
                <a:effectLst/>
                <a:latin typeface="Cambria" panose="02040503050406030204" pitchFamily="18" charset="0"/>
              </a:rPr>
              <a:t>facilitera</a:t>
            </a:r>
            <a:r>
              <a:rPr lang="en-CA" sz="1800" b="0" i="0" u="none" strike="noStrike" dirty="0">
                <a:solidFill>
                  <a:srgbClr val="533D34"/>
                </a:solidFill>
                <a:effectLst/>
                <a:latin typeface="Cambria" panose="02040503050406030204" pitchFamily="18" charset="0"/>
              </a:rPr>
              <a:t> la connexion du </a:t>
            </a:r>
            <a:r>
              <a:rPr lang="en-CA" sz="1800" b="0" i="0" u="none" strike="noStrike" dirty="0" err="1">
                <a:solidFill>
                  <a:srgbClr val="533D34"/>
                </a:solidFill>
                <a:effectLst/>
                <a:latin typeface="Cambria" panose="02040503050406030204" pitchFamily="18" charset="0"/>
              </a:rPr>
              <a:t>moteur</a:t>
            </a:r>
            <a:r>
              <a:rPr lang="en-CA" sz="1800" b="0" i="0" u="none" strike="noStrike" dirty="0">
                <a:solidFill>
                  <a:srgbClr val="533D34"/>
                </a:solidFill>
                <a:effectLst/>
                <a:latin typeface="Cambria" panose="02040503050406030204" pitchFamily="18" charset="0"/>
              </a:rPr>
              <a:t> et des 3 tiges.</a:t>
            </a:r>
            <a:endParaRPr lang="en-CA" b="0" dirty="0">
              <a:effectLst/>
            </a:endParaRPr>
          </a:p>
          <a:p>
            <a:pPr marL="114300" indent="0">
              <a:buNone/>
            </a:pPr>
            <a:endParaRPr lang="fr-CA" dirty="0"/>
          </a:p>
        </p:txBody>
      </p:sp>
    </p:spTree>
    <p:extLst>
      <p:ext uri="{BB962C8B-B14F-4D97-AF65-F5344CB8AC3E}">
        <p14:creationId xmlns:p14="http://schemas.microsoft.com/office/powerpoint/2010/main" val="30312873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AAEBF-82BF-BF0C-4578-629F6F856D3C}"/>
              </a:ext>
            </a:extLst>
          </p:cNvPr>
          <p:cNvSpPr>
            <a:spLocks noGrp="1"/>
          </p:cNvSpPr>
          <p:nvPr>
            <p:ph type="title"/>
          </p:nvPr>
        </p:nvSpPr>
        <p:spPr/>
        <p:txBody>
          <a:bodyPr>
            <a:normAutofit/>
          </a:bodyPr>
          <a:lstStyle/>
          <a:p>
            <a:r>
              <a:rPr lang="fr-CA" dirty="0"/>
              <a:t>Merci beaucoup!</a:t>
            </a:r>
          </a:p>
        </p:txBody>
      </p:sp>
      <p:sp>
        <p:nvSpPr>
          <p:cNvPr id="3" name="Text Placeholder 2">
            <a:extLst>
              <a:ext uri="{FF2B5EF4-FFF2-40B4-BE49-F238E27FC236}">
                <a16:creationId xmlns:a16="http://schemas.microsoft.com/office/drawing/2014/main" id="{D67B2CD2-E7C0-1535-5D5D-4FD385D10435}"/>
              </a:ext>
            </a:extLst>
          </p:cNvPr>
          <p:cNvSpPr>
            <a:spLocks noGrp="1"/>
          </p:cNvSpPr>
          <p:nvPr>
            <p:ph type="body" idx="1"/>
          </p:nvPr>
        </p:nvSpPr>
        <p:spPr/>
        <p:txBody>
          <a:bodyPr>
            <a:normAutofit/>
          </a:bodyPr>
          <a:lstStyle/>
          <a:p>
            <a:r>
              <a:rPr lang="fr-CA" sz="2000" dirty="0"/>
              <a:t>Séances de questions et discussion</a:t>
            </a:r>
          </a:p>
        </p:txBody>
      </p:sp>
    </p:spTree>
    <p:extLst>
      <p:ext uri="{BB962C8B-B14F-4D97-AF65-F5344CB8AC3E}">
        <p14:creationId xmlns:p14="http://schemas.microsoft.com/office/powerpoint/2010/main" val="1625000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p:nvPr/>
        </p:nvSpPr>
        <p:spPr>
          <a:xfrm>
            <a:off x="22800" y="28775"/>
            <a:ext cx="9275100" cy="514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800" dirty="0">
                <a:solidFill>
                  <a:schemeClr val="dk2"/>
                </a:solidFill>
              </a:rPr>
              <a:t> </a:t>
            </a:r>
            <a:r>
              <a:rPr lang="fr" sz="1800" b="1" dirty="0">
                <a:solidFill>
                  <a:schemeClr val="dk2"/>
                </a:solidFill>
              </a:rPr>
              <a:t> Agenda:</a:t>
            </a:r>
            <a:endParaRPr sz="1800" b="1" dirty="0">
              <a:solidFill>
                <a:schemeClr val="dk2"/>
              </a:solidFill>
            </a:endParaRPr>
          </a:p>
          <a:p>
            <a:pPr marL="0" lvl="0" indent="0" algn="l" rtl="0">
              <a:spcBef>
                <a:spcPts val="0"/>
              </a:spcBef>
              <a:spcAft>
                <a:spcPts val="0"/>
              </a:spcAft>
              <a:buNone/>
            </a:pPr>
            <a:endParaRPr sz="1800" dirty="0">
              <a:solidFill>
                <a:schemeClr val="dk2"/>
              </a:solidFill>
            </a:endParaRPr>
          </a:p>
          <a:p>
            <a:pPr marL="457200" lvl="0" indent="-342900" algn="l" rtl="0">
              <a:spcBef>
                <a:spcPts val="0"/>
              </a:spcBef>
              <a:spcAft>
                <a:spcPts val="0"/>
              </a:spcAft>
              <a:buClr>
                <a:schemeClr val="dk2"/>
              </a:buClr>
              <a:buSzPts val="1800"/>
              <a:buFont typeface="+mj-lt"/>
              <a:buAutoNum type="arabicPeriod"/>
            </a:pPr>
            <a:r>
              <a:rPr lang="fr" sz="1800" dirty="0">
                <a:solidFill>
                  <a:schemeClr val="dk2"/>
                </a:solidFill>
              </a:rPr>
              <a:t>Introduction &amp; Énoncé du problème de conception</a:t>
            </a:r>
          </a:p>
          <a:p>
            <a:pPr marL="457200" lvl="0" indent="-342900" algn="l" rtl="0">
              <a:spcBef>
                <a:spcPts val="0"/>
              </a:spcBef>
              <a:spcAft>
                <a:spcPts val="0"/>
              </a:spcAft>
              <a:buClr>
                <a:schemeClr val="dk2"/>
              </a:buClr>
              <a:buSzPts val="1800"/>
              <a:buFont typeface="+mj-lt"/>
              <a:buAutoNum type="arabicPeriod"/>
            </a:pPr>
            <a:endParaRPr lang="fr" sz="1800" dirty="0">
              <a:solidFill>
                <a:schemeClr val="dk2"/>
              </a:solidFill>
            </a:endParaRPr>
          </a:p>
          <a:p>
            <a:pPr marL="457200" lvl="0" indent="-342900" algn="l" rtl="0">
              <a:spcBef>
                <a:spcPts val="0"/>
              </a:spcBef>
              <a:spcAft>
                <a:spcPts val="0"/>
              </a:spcAft>
              <a:buClr>
                <a:schemeClr val="dk2"/>
              </a:buClr>
              <a:buSzPts val="1800"/>
              <a:buFont typeface="+mj-lt"/>
              <a:buAutoNum type="arabicPeriod"/>
            </a:pPr>
            <a:r>
              <a:rPr lang="fr" sz="1800" dirty="0">
                <a:solidFill>
                  <a:schemeClr val="dk2"/>
                </a:solidFill>
              </a:rPr>
              <a:t>Plan du projet</a:t>
            </a:r>
            <a:endParaRPr sz="1800" dirty="0">
              <a:solidFill>
                <a:schemeClr val="dk2"/>
              </a:solidFill>
            </a:endParaRPr>
          </a:p>
          <a:p>
            <a:pPr marL="800100" lvl="0" indent="-342900" algn="l" rtl="0">
              <a:spcBef>
                <a:spcPts val="0"/>
              </a:spcBef>
              <a:spcAft>
                <a:spcPts val="0"/>
              </a:spcAft>
              <a:buFont typeface="+mj-lt"/>
              <a:buAutoNum type="arabicPeriod"/>
            </a:pPr>
            <a:endParaRPr sz="1800" dirty="0">
              <a:solidFill>
                <a:schemeClr val="dk2"/>
              </a:solidFill>
            </a:endParaRPr>
          </a:p>
          <a:p>
            <a:pPr marL="457200" lvl="0" indent="-342900" algn="l" rtl="0">
              <a:spcBef>
                <a:spcPts val="0"/>
              </a:spcBef>
              <a:spcAft>
                <a:spcPts val="0"/>
              </a:spcAft>
              <a:buClr>
                <a:schemeClr val="dk2"/>
              </a:buClr>
              <a:buSzPts val="1800"/>
              <a:buFont typeface="+mj-lt"/>
              <a:buAutoNum type="arabicPeriod"/>
            </a:pPr>
            <a:r>
              <a:rPr lang="fr" sz="1800" dirty="0">
                <a:solidFill>
                  <a:schemeClr val="dk2"/>
                </a:solidFill>
              </a:rPr>
              <a:t>Présentation et aperçu de notre premier prototype</a:t>
            </a:r>
          </a:p>
          <a:p>
            <a:pPr marL="457200" lvl="0" indent="-342900" algn="l" rtl="0">
              <a:spcBef>
                <a:spcPts val="0"/>
              </a:spcBef>
              <a:spcAft>
                <a:spcPts val="0"/>
              </a:spcAft>
              <a:buClr>
                <a:schemeClr val="dk2"/>
              </a:buClr>
              <a:buSzPts val="1800"/>
              <a:buFont typeface="+mj-lt"/>
              <a:buAutoNum type="arabicPeriod"/>
            </a:pPr>
            <a:endParaRPr lang="fr" sz="1800" dirty="0">
              <a:solidFill>
                <a:schemeClr val="dk2"/>
              </a:solidFill>
            </a:endParaRPr>
          </a:p>
          <a:p>
            <a:pPr marL="457200" indent="-342900">
              <a:buClr>
                <a:schemeClr val="dk2"/>
              </a:buClr>
              <a:buSzPts val="1800"/>
              <a:buFont typeface="+mj-lt"/>
              <a:buAutoNum type="arabicPeriod"/>
            </a:pPr>
            <a:r>
              <a:rPr lang="fr" sz="1800" dirty="0">
                <a:solidFill>
                  <a:schemeClr val="dk2"/>
                </a:solidFill>
              </a:rPr>
              <a:t>Présentation et aperçu de notre second prototype</a:t>
            </a:r>
          </a:p>
          <a:p>
            <a:pPr marL="457200" indent="-342900">
              <a:buClr>
                <a:schemeClr val="dk2"/>
              </a:buClr>
              <a:buSzPts val="1800"/>
              <a:buFont typeface="+mj-lt"/>
              <a:buAutoNum type="arabicPeriod"/>
            </a:pPr>
            <a:endParaRPr lang="fr" sz="1800" dirty="0">
              <a:solidFill>
                <a:schemeClr val="dk2"/>
              </a:solidFill>
            </a:endParaRPr>
          </a:p>
          <a:p>
            <a:pPr marL="457200" indent="-342900">
              <a:buClr>
                <a:schemeClr val="dk2"/>
              </a:buClr>
              <a:buSzPts val="1800"/>
              <a:buFont typeface="+mj-lt"/>
              <a:buAutoNum type="arabicPeriod"/>
            </a:pPr>
            <a:r>
              <a:rPr lang="fr" sz="1800" dirty="0">
                <a:solidFill>
                  <a:schemeClr val="dk2"/>
                </a:solidFill>
              </a:rPr>
              <a:t>Présentation et aperçu de notre prototype final</a:t>
            </a:r>
          </a:p>
          <a:p>
            <a:pPr marL="457200" indent="-342900">
              <a:buClr>
                <a:schemeClr val="dk2"/>
              </a:buClr>
              <a:buSzPts val="1800"/>
              <a:buFont typeface="+mj-lt"/>
              <a:buAutoNum type="arabicPeriod"/>
            </a:pPr>
            <a:endParaRPr lang="fr" sz="1800" dirty="0">
              <a:solidFill>
                <a:schemeClr val="dk2"/>
              </a:solidFill>
            </a:endParaRPr>
          </a:p>
          <a:p>
            <a:pPr marL="457200" indent="-342900">
              <a:buClr>
                <a:schemeClr val="dk2"/>
              </a:buClr>
              <a:buSzPts val="1800"/>
              <a:buFont typeface="+mj-lt"/>
              <a:buAutoNum type="arabicPeriod"/>
            </a:pPr>
            <a:r>
              <a:rPr lang="fr" sz="1800" dirty="0">
                <a:solidFill>
                  <a:schemeClr val="dk2"/>
                </a:solidFill>
              </a:rPr>
              <a:t>Conclusion</a:t>
            </a:r>
          </a:p>
          <a:p>
            <a:pPr marL="457200" indent="-342900">
              <a:buClr>
                <a:schemeClr val="dk2"/>
              </a:buClr>
              <a:buSzPts val="1800"/>
              <a:buFont typeface="+mj-lt"/>
              <a:buAutoNum type="arabicPeriod"/>
            </a:pPr>
            <a:endParaRPr lang="fr" sz="1800" dirty="0">
              <a:solidFill>
                <a:schemeClr val="dk2"/>
              </a:solidFill>
            </a:endParaRPr>
          </a:p>
          <a:p>
            <a:pPr marL="457200" indent="-342900">
              <a:buClr>
                <a:schemeClr val="dk2"/>
              </a:buClr>
              <a:buSzPts val="1800"/>
              <a:buFont typeface="+mj-lt"/>
              <a:buAutoNum type="arabicPeriod"/>
            </a:pPr>
            <a:r>
              <a:rPr lang="fr" sz="1800" dirty="0">
                <a:solidFill>
                  <a:schemeClr val="dk2"/>
                </a:solidFill>
              </a:rPr>
              <a:t>Discussion et Question</a:t>
            </a:r>
            <a:endParaRPr sz="1800" dirty="0">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a:t>Énoncé du problème de conception</a:t>
            </a:r>
            <a:endParaRPr/>
          </a:p>
        </p:txBody>
      </p:sp>
      <p:sp>
        <p:nvSpPr>
          <p:cNvPr id="68" name="Google Shape;68;p15"/>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fr" sz="1800"/>
              <a:t>Construire un produit automatisé et ouvert au marché qui permet au client et à ces utilisateurs de produire efficacement et de manière soutenable des fraises à l’année longue.</a:t>
            </a:r>
            <a:endParaRPr sz="1800"/>
          </a:p>
        </p:txBody>
      </p:sp>
      <p:pic>
        <p:nvPicPr>
          <p:cNvPr id="69" name="Google Shape;69;p15"/>
          <p:cNvPicPr preferRelativeResize="0"/>
          <p:nvPr/>
        </p:nvPicPr>
        <p:blipFill>
          <a:blip r:embed="rId3">
            <a:alphaModFix/>
          </a:blip>
          <a:stretch>
            <a:fillRect/>
          </a:stretch>
        </p:blipFill>
        <p:spPr>
          <a:xfrm>
            <a:off x="5113926" y="1587875"/>
            <a:ext cx="3153100" cy="2365924"/>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a:t>Source d’inspiration derrière l’idée de conception</a:t>
            </a:r>
            <a:endParaRPr/>
          </a:p>
        </p:txBody>
      </p:sp>
      <p:sp>
        <p:nvSpPr>
          <p:cNvPr id="75" name="Google Shape;75;p16"/>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fr"/>
              <a:t>L’image suivante représente un support à plantes, ce support est fait de tige et a comme but de guider la croissance de la plante. Nous avons donc pensé à envoyer une fréquence de vibration dans ces tige pour répliquer la vibration des bourdons et ainsi augmenter les chances que les stigmates de la plante soient pollinisées. </a:t>
            </a:r>
            <a:endParaRPr/>
          </a:p>
        </p:txBody>
      </p:sp>
      <p:pic>
        <p:nvPicPr>
          <p:cNvPr id="76" name="Google Shape;76;p16"/>
          <p:cNvPicPr preferRelativeResize="0"/>
          <p:nvPr/>
        </p:nvPicPr>
        <p:blipFill>
          <a:blip r:embed="rId3">
            <a:alphaModFix/>
          </a:blip>
          <a:stretch>
            <a:fillRect/>
          </a:stretch>
        </p:blipFill>
        <p:spPr>
          <a:xfrm>
            <a:off x="5134050" y="1372350"/>
            <a:ext cx="2955650" cy="29766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63F97-80F6-92B5-9405-7A887C1460F5}"/>
              </a:ext>
            </a:extLst>
          </p:cNvPr>
          <p:cNvSpPr>
            <a:spLocks noGrp="1"/>
          </p:cNvSpPr>
          <p:nvPr>
            <p:ph type="title"/>
          </p:nvPr>
        </p:nvSpPr>
        <p:spPr/>
        <p:txBody>
          <a:bodyPr>
            <a:normAutofit/>
          </a:bodyPr>
          <a:lstStyle/>
          <a:p>
            <a:r>
              <a:rPr lang="fr-CA" dirty="0"/>
              <a:t>Plan du projet:</a:t>
            </a:r>
          </a:p>
        </p:txBody>
      </p:sp>
      <p:pic>
        <p:nvPicPr>
          <p:cNvPr id="2050" name="Picture 2">
            <a:extLst>
              <a:ext uri="{FF2B5EF4-FFF2-40B4-BE49-F238E27FC236}">
                <a16:creationId xmlns:a16="http://schemas.microsoft.com/office/drawing/2014/main" id="{3E86E90D-8D1C-CD56-7CEF-926A17C277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2626" y="1505147"/>
            <a:ext cx="5073012" cy="293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288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7"/>
          <p:cNvSpPr txBox="1"/>
          <p:nvPr/>
        </p:nvSpPr>
        <p:spPr>
          <a:xfrm>
            <a:off x="157350" y="522250"/>
            <a:ext cx="6621900" cy="42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2500">
                <a:solidFill>
                  <a:schemeClr val="dk1"/>
                </a:solidFill>
              </a:rPr>
              <a:t>Aperçu du prototype I  </a:t>
            </a:r>
            <a:endParaRPr sz="2500">
              <a:solidFill>
                <a:schemeClr val="dk1"/>
              </a:solidFill>
            </a:endParaRPr>
          </a:p>
        </p:txBody>
      </p:sp>
      <p:sp>
        <p:nvSpPr>
          <p:cNvPr id="82" name="Google Shape;82;p17"/>
          <p:cNvSpPr txBox="1"/>
          <p:nvPr/>
        </p:nvSpPr>
        <p:spPr>
          <a:xfrm>
            <a:off x="-15450" y="1074025"/>
            <a:ext cx="9174900" cy="397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800" dirty="0">
                <a:solidFill>
                  <a:schemeClr val="dk2"/>
                </a:solidFill>
                <a:highlight>
                  <a:srgbClr val="FFFFFF"/>
                </a:highlight>
              </a:rPr>
              <a:t>Le prototype I a pour objectif d'assister le processus de pollinisation naturelle des fraises en fournissant des vibrations contrôlées aux fleurs. Les vibrations induites par la tige améliorent la dispersion du pollen, augmentant ainsi le rendement des cultures de fraises. </a:t>
            </a:r>
            <a:endParaRPr sz="1800" dirty="0">
              <a:solidFill>
                <a:schemeClr val="dk2"/>
              </a:solidFill>
              <a:highlight>
                <a:srgbClr val="FFFFFF"/>
              </a:highlight>
            </a:endParaRPr>
          </a:p>
          <a:p>
            <a:pPr marL="0" lvl="0" indent="0" algn="l" rtl="0">
              <a:spcBef>
                <a:spcPts val="0"/>
              </a:spcBef>
              <a:spcAft>
                <a:spcPts val="0"/>
              </a:spcAft>
              <a:buNone/>
            </a:pPr>
            <a:endParaRPr sz="1800" dirty="0">
              <a:solidFill>
                <a:schemeClr val="dk2"/>
              </a:solidFill>
              <a:highlight>
                <a:srgbClr val="FFFFFF"/>
              </a:highlight>
            </a:endParaRPr>
          </a:p>
          <a:p>
            <a:pPr marL="0" lvl="0" indent="0" algn="l" rtl="0">
              <a:spcBef>
                <a:spcPts val="0"/>
              </a:spcBef>
              <a:spcAft>
                <a:spcPts val="0"/>
              </a:spcAft>
              <a:buNone/>
            </a:pPr>
            <a:r>
              <a:rPr lang="fr" sz="1800" dirty="0">
                <a:solidFill>
                  <a:schemeClr val="dk2"/>
                </a:solidFill>
                <a:highlight>
                  <a:srgbClr val="FFFFFF"/>
                </a:highlight>
              </a:rPr>
              <a:t>Pour contrôler notre solution, nous allons utiliser le </a:t>
            </a:r>
            <a:r>
              <a:rPr lang="fr" sz="1800" dirty="0" err="1">
                <a:solidFill>
                  <a:schemeClr val="dk2"/>
                </a:solidFill>
                <a:highlight>
                  <a:srgbClr val="FFFFFF"/>
                </a:highlight>
              </a:rPr>
              <a:t>micro-contrôleur</a:t>
            </a:r>
            <a:r>
              <a:rPr lang="fr" sz="1800" dirty="0">
                <a:solidFill>
                  <a:schemeClr val="dk2"/>
                </a:solidFill>
                <a:highlight>
                  <a:srgbClr val="FFFFFF"/>
                </a:highlight>
              </a:rPr>
              <a:t> </a:t>
            </a:r>
            <a:r>
              <a:rPr lang="fr" sz="1800" dirty="0" err="1">
                <a:solidFill>
                  <a:schemeClr val="dk2"/>
                </a:solidFill>
                <a:highlight>
                  <a:srgbClr val="FFFFFF"/>
                </a:highlight>
              </a:rPr>
              <a:t>NodeMCU</a:t>
            </a:r>
            <a:r>
              <a:rPr lang="fr" sz="1800" dirty="0">
                <a:solidFill>
                  <a:schemeClr val="dk2"/>
                </a:solidFill>
                <a:highlight>
                  <a:srgbClr val="FFFFFF"/>
                </a:highlight>
              </a:rPr>
              <a:t>. Celui-ci permet d’adapter la fréquence de vibration pour qu’elle optimise la pollinisation naturelle de la plante. Le </a:t>
            </a:r>
            <a:r>
              <a:rPr lang="fr" sz="1800" dirty="0" err="1">
                <a:solidFill>
                  <a:schemeClr val="dk2"/>
                </a:solidFill>
                <a:highlight>
                  <a:srgbClr val="FFFFFF"/>
                </a:highlight>
              </a:rPr>
              <a:t>micro-contrôleur</a:t>
            </a:r>
            <a:r>
              <a:rPr lang="fr" sz="1800" dirty="0">
                <a:solidFill>
                  <a:schemeClr val="dk2"/>
                </a:solidFill>
                <a:highlight>
                  <a:srgbClr val="FFFFFF"/>
                </a:highlight>
              </a:rPr>
              <a:t>, doté d’un accès WIFI contient aussi la possibilité de se connecter à une application pour programmer la solution à distance.</a:t>
            </a:r>
            <a:endParaRPr sz="1800" dirty="0">
              <a:solidFill>
                <a:schemeClr val="dk2"/>
              </a:solidFill>
              <a:highlight>
                <a:srgbClr val="FFFFFF"/>
              </a:highlight>
            </a:endParaRPr>
          </a:p>
          <a:p>
            <a:pPr marL="0" lvl="0" indent="0" algn="l" rtl="0">
              <a:spcBef>
                <a:spcPts val="0"/>
              </a:spcBef>
              <a:spcAft>
                <a:spcPts val="0"/>
              </a:spcAft>
              <a:buNone/>
            </a:pPr>
            <a:endParaRPr sz="1800" dirty="0">
              <a:solidFill>
                <a:schemeClr val="dk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fr" sz="1800" dirty="0">
                <a:solidFill>
                  <a:schemeClr val="dk2"/>
                </a:solidFill>
                <a:highlight>
                  <a:srgbClr val="FFFFFF"/>
                </a:highlight>
              </a:rPr>
              <a:t>Le principe du premier prototype est une tige vibrante de plastique imprimée en 3D. La solution contient deux pièces, la tige elle même et le piquet qui sert d’installation à la solution ainsi que de base au moteur qui émet les vibrations.</a:t>
            </a:r>
            <a:endParaRPr sz="1800" dirty="0">
              <a:solidFill>
                <a:schemeClr val="dk2"/>
              </a:solidFill>
            </a:endParaRPr>
          </a:p>
        </p:txBody>
      </p:sp>
      <p:pic>
        <p:nvPicPr>
          <p:cNvPr id="83" name="Google Shape;83;p17"/>
          <p:cNvPicPr preferRelativeResize="0"/>
          <p:nvPr/>
        </p:nvPicPr>
        <p:blipFill>
          <a:blip r:embed="rId3">
            <a:alphaModFix/>
          </a:blip>
          <a:stretch>
            <a:fillRect/>
          </a:stretch>
        </p:blipFill>
        <p:spPr>
          <a:xfrm>
            <a:off x="4329753" y="62525"/>
            <a:ext cx="484500" cy="5010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8"/>
          <p:cNvSpPr txBox="1">
            <a:spLocks noGrp="1"/>
          </p:cNvSpPr>
          <p:nvPr>
            <p:ph type="title"/>
          </p:nvPr>
        </p:nvSpPr>
        <p:spPr>
          <a:xfrm>
            <a:off x="311700" y="223675"/>
            <a:ext cx="2808000" cy="755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fr"/>
              <a:t>Prototype I</a:t>
            </a:r>
            <a:endParaRPr/>
          </a:p>
        </p:txBody>
      </p:sp>
      <p:sp>
        <p:nvSpPr>
          <p:cNvPr id="89" name="Google Shape;89;p18"/>
          <p:cNvSpPr txBox="1">
            <a:spLocks noGrp="1"/>
          </p:cNvSpPr>
          <p:nvPr>
            <p:ph type="body" idx="1"/>
          </p:nvPr>
        </p:nvSpPr>
        <p:spPr>
          <a:xfrm>
            <a:off x="258175" y="768575"/>
            <a:ext cx="4677900" cy="3179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fr" sz="1800"/>
              <a:t>La tige et le piquet (système de plantation)</a:t>
            </a:r>
            <a:endParaRPr sz="1800"/>
          </a:p>
        </p:txBody>
      </p:sp>
      <p:pic>
        <p:nvPicPr>
          <p:cNvPr id="90" name="Google Shape;90;p18"/>
          <p:cNvPicPr preferRelativeResize="0"/>
          <p:nvPr/>
        </p:nvPicPr>
        <p:blipFill>
          <a:blip r:embed="rId3">
            <a:alphaModFix/>
          </a:blip>
          <a:stretch>
            <a:fillRect/>
          </a:stretch>
        </p:blipFill>
        <p:spPr>
          <a:xfrm rot="5400000">
            <a:off x="3065421" y="710014"/>
            <a:ext cx="3013157" cy="431666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311700" y="202275"/>
            <a:ext cx="2808000" cy="755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fr"/>
              <a:t>Prototype I</a:t>
            </a:r>
            <a:endParaRPr/>
          </a:p>
        </p:txBody>
      </p:sp>
      <p:sp>
        <p:nvSpPr>
          <p:cNvPr id="96" name="Google Shape;96;p19"/>
          <p:cNvSpPr txBox="1">
            <a:spLocks noGrp="1"/>
          </p:cNvSpPr>
          <p:nvPr>
            <p:ph type="body" idx="1"/>
          </p:nvPr>
        </p:nvSpPr>
        <p:spPr>
          <a:xfrm>
            <a:off x="311700" y="874975"/>
            <a:ext cx="2808000" cy="3179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fr" sz="1800"/>
              <a:t>Assemblage</a:t>
            </a:r>
            <a:r>
              <a:rPr lang="fr"/>
              <a:t> </a:t>
            </a:r>
            <a:endParaRPr/>
          </a:p>
        </p:txBody>
      </p:sp>
      <p:pic>
        <p:nvPicPr>
          <p:cNvPr id="97" name="Google Shape;97;p19"/>
          <p:cNvPicPr preferRelativeResize="0"/>
          <p:nvPr/>
        </p:nvPicPr>
        <p:blipFill>
          <a:blip r:embed="rId3">
            <a:alphaModFix/>
          </a:blip>
          <a:stretch>
            <a:fillRect/>
          </a:stretch>
        </p:blipFill>
        <p:spPr>
          <a:xfrm>
            <a:off x="1470991" y="1311966"/>
            <a:ext cx="2120348" cy="2938030"/>
          </a:xfrm>
          <a:prstGeom prst="rect">
            <a:avLst/>
          </a:prstGeom>
          <a:noFill/>
          <a:ln>
            <a:noFill/>
          </a:ln>
        </p:spPr>
      </p:pic>
      <p:pic>
        <p:nvPicPr>
          <p:cNvPr id="98" name="Google Shape;98;p19"/>
          <p:cNvPicPr preferRelativeResize="0"/>
          <p:nvPr/>
        </p:nvPicPr>
        <p:blipFill>
          <a:blip r:embed="rId4">
            <a:alphaModFix/>
          </a:blip>
          <a:stretch>
            <a:fillRect/>
          </a:stretch>
        </p:blipFill>
        <p:spPr>
          <a:xfrm>
            <a:off x="4757531" y="1104531"/>
            <a:ext cx="3454592" cy="314546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0"/>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a:t>Spécification et résultats des tests prototype I</a:t>
            </a:r>
            <a:endParaRPr/>
          </a:p>
        </p:txBody>
      </p:sp>
      <p:pic>
        <p:nvPicPr>
          <p:cNvPr id="104" name="Google Shape;104;p20"/>
          <p:cNvPicPr preferRelativeResize="0"/>
          <p:nvPr/>
        </p:nvPicPr>
        <p:blipFill>
          <a:blip r:embed="rId3">
            <a:alphaModFix/>
          </a:blip>
          <a:stretch>
            <a:fillRect/>
          </a:stretch>
        </p:blipFill>
        <p:spPr>
          <a:xfrm>
            <a:off x="311700" y="1195437"/>
            <a:ext cx="8520600" cy="2752625"/>
          </a:xfrm>
          <a:prstGeom prst="rect">
            <a:avLst/>
          </a:prstGeom>
          <a:noFill/>
          <a:ln>
            <a:noFill/>
          </a:ln>
        </p:spPr>
      </p:pic>
    </p:spTree>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Gallery</Template>
  <TotalTime>109</TotalTime>
  <Words>843</Words>
  <Application>Microsoft Macintosh PowerPoint</Application>
  <PresentationFormat>On-screen Show (16:9)</PresentationFormat>
  <Paragraphs>75</Paragraphs>
  <Slides>19</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Cambria</vt:lpstr>
      <vt:lpstr>Courier New</vt:lpstr>
      <vt:lpstr>Gill Sans MT</vt:lpstr>
      <vt:lpstr>Gallery</vt:lpstr>
      <vt:lpstr>PowerPoint Presentation</vt:lpstr>
      <vt:lpstr>PowerPoint Presentation</vt:lpstr>
      <vt:lpstr>Énoncé du problème de conception</vt:lpstr>
      <vt:lpstr>Source d’inspiration derrière l’idée de conception</vt:lpstr>
      <vt:lpstr>Plan du projet:</vt:lpstr>
      <vt:lpstr>PowerPoint Presentation</vt:lpstr>
      <vt:lpstr>Prototype I</vt:lpstr>
      <vt:lpstr>Prototype I</vt:lpstr>
      <vt:lpstr>Spécification et résultats des tests prototype I</vt:lpstr>
      <vt:lpstr>Rétroactions et décisions prises: </vt:lpstr>
      <vt:lpstr>Aperçu du prototype II</vt:lpstr>
      <vt:lpstr>Prototype II:</vt:lpstr>
      <vt:lpstr>Spécifications et résultats des tests du prototype II:</vt:lpstr>
      <vt:lpstr>Rétroactions et décisions prise:</vt:lpstr>
      <vt:lpstr>Prototype Final (III):</vt:lpstr>
      <vt:lpstr>Aperçu du produit final: </vt:lpstr>
      <vt:lpstr>Composante électrique et logiciel du prototype final</vt:lpstr>
      <vt:lpstr>Conclusion:</vt:lpstr>
      <vt:lpstr>Merci beaucoup!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Marc-Antoine Séguin</cp:lastModifiedBy>
  <cp:revision>2</cp:revision>
  <dcterms:modified xsi:type="dcterms:W3CDTF">2024-04-02T04:07:22Z</dcterms:modified>
</cp:coreProperties>
</file>