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70" r:id="rId13"/>
    <p:sldId id="27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2B03B-B4E7-4E04-80FB-9F3C665B9867}" v="100" dt="2023-11-12T03:43:25.464"/>
    <p1510:client id="{115D5A71-D601-4A3F-A5A2-78981F50123F}" v="501" dt="2023-11-10T23:49:33.645"/>
    <p1510:client id="{3E852B06-6DCB-48A0-8726-22F82746A59E}" v="68" dt="2023-11-14T01:57:32.763"/>
    <p1510:client id="{4A7BADDD-5F95-4BE8-BA83-E45796E41C66}" v="862" dt="2023-11-14T00:18:40.381"/>
    <p1510:client id="{50CAADA2-55BC-453E-8253-4E19B1FCD019}" v="13" dt="2023-11-14T04:13:36.833"/>
    <p1510:client id="{7D3358B6-5193-4FE4-9820-B3F9683E9DC3}" v="132" dt="2023-11-14T04:26:08.812"/>
    <p1510:client id="{AC838166-92B9-4CC7-BBFC-6B42BECCE58F}" v="1" dt="2023-11-14T00:16:16.208"/>
    <p1510:client id="{CE654659-8839-443C-B0F9-1D0E4695C5E0}" v="64" dt="2023-11-14T00:25:31.519"/>
    <p1510:client id="{D3DA7C0F-4584-4CBD-93EE-D068AF3A5B7B}" v="1" dt="2023-11-10T22:46:54.384"/>
    <p1510:client id="{DD1FDB0C-3171-4AB5-9507-CFF9D16ECE15}" v="96" dt="2023-11-13T18:35:00.147"/>
    <p1510:client id="{E21045D4-E4D0-4053-AD76-C91AADFDE30A}" v="416" dt="2023-11-14T00:50:44.546"/>
    <p1510:client id="{FF93FE04-7658-479D-994B-53C43EA0BF65}" v="19" dt="2023-11-14T02:49:4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38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Image 3" descr="Une image contenant capture d’écran, Jeu PC, Logiciel de jeu vidéo, Compositing numérique&#10;&#10;Description générée automatiquement">
            <a:extLst>
              <a:ext uri="{FF2B5EF4-FFF2-40B4-BE49-F238E27FC236}">
                <a16:creationId xmlns:a16="http://schemas.microsoft.com/office/drawing/2014/main" id="{72A3BF50-B6C6-6251-7294-F83CD345C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3" t="9091" r="7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GNG 1103-VR project (kindergarten Classroom after autonomous weapons)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4848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Group 7</a:t>
            </a:r>
          </a:p>
          <a:p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1591F-54B6-0DBE-129D-737BE4C8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Prototype 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9BCFFB-D355-6179-5DD4-85E71799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61" y="2424136"/>
            <a:ext cx="3262370" cy="3434663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/>
              <a:t>More details </a:t>
            </a:r>
            <a:endParaRPr lang="fr-FR" sz="2000"/>
          </a:p>
          <a:p>
            <a:pPr marL="305435" indent="-305435"/>
            <a:r>
              <a:rPr lang="en-US" sz="2000"/>
              <a:t>Using feedback generated to improve on our product</a:t>
            </a:r>
          </a:p>
          <a:p>
            <a:pPr marL="305435" indent="-305435"/>
            <a:r>
              <a:rPr lang="en-US" sz="2000"/>
              <a:t>Adding a ''backstory'</a:t>
            </a:r>
            <a:r>
              <a:rPr lang="en-US"/>
              <a:t>'</a:t>
            </a:r>
          </a:p>
          <a:p>
            <a:pPr marL="305435" indent="-305435"/>
            <a:endParaRPr lang="en-US"/>
          </a:p>
        </p:txBody>
      </p:sp>
      <p:pic>
        <p:nvPicPr>
          <p:cNvPr id="5" name="Image 4" descr="Une image contenant texte, journal, habits, Visage humain&#10;&#10;Description générée automatiquement">
            <a:extLst>
              <a:ext uri="{FF2B5EF4-FFF2-40B4-BE49-F238E27FC236}">
                <a16:creationId xmlns:a16="http://schemas.microsoft.com/office/drawing/2014/main" id="{C034BE17-7D9E-0900-10DD-F0E08281B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9" r="-2" b="-2"/>
          <a:stretch/>
        </p:blipFill>
        <p:spPr>
          <a:xfrm>
            <a:off x="4241761" y="1892627"/>
            <a:ext cx="3699935" cy="2203704"/>
          </a:xfrm>
          <a:prstGeom prst="rect">
            <a:avLst/>
          </a:prstGeom>
        </p:spPr>
      </p:pic>
      <p:pic>
        <p:nvPicPr>
          <p:cNvPr id="6" name="Image 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0905145-34CF-3DD7-0DA2-751AA676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9" r="1508" b="-2"/>
          <a:stretch/>
        </p:blipFill>
        <p:spPr>
          <a:xfrm>
            <a:off x="8042494" y="1892627"/>
            <a:ext cx="3699935" cy="2203704"/>
          </a:xfrm>
          <a:prstGeom prst="rect">
            <a:avLst/>
          </a:prstGeom>
        </p:spPr>
      </p:pic>
      <p:pic>
        <p:nvPicPr>
          <p:cNvPr id="7" name="Image 6" descr="Une image contenant texte, Logiciel multimédia, logiciel, capture d’écran&#10;&#10;Description générée automatiquement">
            <a:extLst>
              <a:ext uri="{FF2B5EF4-FFF2-40B4-BE49-F238E27FC236}">
                <a16:creationId xmlns:a16="http://schemas.microsoft.com/office/drawing/2014/main" id="{1A85F802-87AF-729F-4D4C-4C3062006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8370"/>
          <a:stretch/>
        </p:blipFill>
        <p:spPr>
          <a:xfrm>
            <a:off x="4241761" y="4186861"/>
            <a:ext cx="3699935" cy="2203704"/>
          </a:xfrm>
          <a:prstGeom prst="rect">
            <a:avLst/>
          </a:prstGeom>
        </p:spPr>
      </p:pic>
      <p:pic>
        <p:nvPicPr>
          <p:cNvPr id="4" name="Espace réservé du contenu 3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E9B51773-4DC5-D6A5-EF09-A65F452960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9" r="4507" b="-2"/>
          <a:stretch/>
        </p:blipFill>
        <p:spPr>
          <a:xfrm>
            <a:off x="8042494" y="4186861"/>
            <a:ext cx="3699935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D2012-8E41-599E-8882-EDBF6170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Prototype 3</a:t>
            </a:r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65B6CF95-1F59-D556-E7D1-8A0A5E7C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61" y="2424099"/>
            <a:ext cx="3296490" cy="3523411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/>
              <a:t>Increasing the amount of details</a:t>
            </a:r>
          </a:p>
          <a:p>
            <a:pPr marL="305435" indent="-305435"/>
            <a:r>
              <a:rPr lang="en-US" sz="2000"/>
              <a:t>Adding posters</a:t>
            </a:r>
          </a:p>
          <a:p>
            <a:pPr marL="305435" indent="-305435"/>
            <a:r>
              <a:rPr lang="en-US" sz="2000"/>
              <a:t>More kindergarten-like room</a:t>
            </a:r>
          </a:p>
          <a:p>
            <a:pPr marL="305435" indent="-305435"/>
            <a:endParaRPr lang="en-US"/>
          </a:p>
        </p:txBody>
      </p:sp>
      <p:pic>
        <p:nvPicPr>
          <p:cNvPr id="4" name="Espace réservé du contenu 3" descr="Une image contenant texte, conception&#10;&#10;Description générée automatiquement">
            <a:extLst>
              <a:ext uri="{FF2B5EF4-FFF2-40B4-BE49-F238E27FC236}">
                <a16:creationId xmlns:a16="http://schemas.microsoft.com/office/drawing/2014/main" id="{80207B2C-C865-F080-BD60-075059501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8"/>
          <a:stretch/>
        </p:blipFill>
        <p:spPr>
          <a:xfrm>
            <a:off x="4241761" y="1892627"/>
            <a:ext cx="3699935" cy="2203704"/>
          </a:xfrm>
          <a:prstGeom prst="rect">
            <a:avLst/>
          </a:prstGeom>
        </p:spPr>
      </p:pic>
      <p:pic>
        <p:nvPicPr>
          <p:cNvPr id="3" name="Espace réservé du contenu 2" descr="Une image contenant capture d’écran, Jeu PC, Logiciel de jeu vidéo, Compositing numérique&#10;&#10;Description générée automatiquement">
            <a:extLst>
              <a:ext uri="{FF2B5EF4-FFF2-40B4-BE49-F238E27FC236}">
                <a16:creationId xmlns:a16="http://schemas.microsoft.com/office/drawing/2014/main" id="{0D1F6EA8-A18D-6AB3-6E97-903697ACB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0" r="2780"/>
          <a:stretch/>
        </p:blipFill>
        <p:spPr>
          <a:xfrm>
            <a:off x="8042494" y="1892627"/>
            <a:ext cx="3699935" cy="2203704"/>
          </a:xfrm>
          <a:prstGeom prst="rect">
            <a:avLst/>
          </a:prstGeom>
        </p:spPr>
      </p:pic>
      <p:pic>
        <p:nvPicPr>
          <p:cNvPr id="5" name="Image 4" descr="Une image contenant Jeu PC, capture d’écran, Logiciel de jeu vidéo, Compositing numérique&#10;&#10;Description générée automatiquement">
            <a:extLst>
              <a:ext uri="{FF2B5EF4-FFF2-40B4-BE49-F238E27FC236}">
                <a16:creationId xmlns:a16="http://schemas.microsoft.com/office/drawing/2014/main" id="{55FA5FF3-5824-4789-1326-BDF30F77B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" r="5828"/>
          <a:stretch/>
        </p:blipFill>
        <p:spPr>
          <a:xfrm>
            <a:off x="4241761" y="4186861"/>
            <a:ext cx="3699935" cy="2203704"/>
          </a:xfrm>
          <a:prstGeom prst="rect">
            <a:avLst/>
          </a:prstGeom>
        </p:spPr>
      </p:pic>
      <p:pic>
        <p:nvPicPr>
          <p:cNvPr id="12" name="Content Placeholder 11" descr="A video game of a room with tables and chairs&#10;&#10;Description automatically generated">
            <a:extLst>
              <a:ext uri="{FF2B5EF4-FFF2-40B4-BE49-F238E27FC236}">
                <a16:creationId xmlns:a16="http://schemas.microsoft.com/office/drawing/2014/main" id="{43A9CDEF-4337-DF57-D18B-9C07B4CE6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7" r="4" b="4"/>
          <a:stretch/>
        </p:blipFill>
        <p:spPr>
          <a:xfrm>
            <a:off x="8042494" y="4186861"/>
            <a:ext cx="3699935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0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172EF-1A77-617F-C5E1-B1182882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tests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E01D5A-5F84-F6F2-6869-436A079E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6346" y="4279315"/>
            <a:ext cx="5398314" cy="546737"/>
          </a:xfrm>
        </p:spPr>
        <p:txBody>
          <a:bodyPr/>
          <a:lstStyle/>
          <a:p>
            <a:r>
              <a:rPr lang="fr-FR" err="1"/>
              <a:t>Recursive</a:t>
            </a:r>
            <a:r>
              <a:rPr lang="fr-FR"/>
              <a:t> tests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1F4FD1-DB21-C37F-193A-F28BB98AA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60" y="5169122"/>
            <a:ext cx="5393100" cy="2934999"/>
          </a:xfrm>
        </p:spPr>
        <p:txBody>
          <a:bodyPr/>
          <a:lstStyle/>
          <a:p>
            <a:pPr marL="305435" indent="-305435"/>
            <a:r>
              <a:rPr lang="en-CA"/>
              <a:t>Emersion in the environment</a:t>
            </a:r>
          </a:p>
          <a:p>
            <a:pPr marL="305435" indent="-305435"/>
            <a:r>
              <a:rPr lang="en-CA"/>
              <a:t>Convincing and drives to action</a:t>
            </a:r>
          </a:p>
          <a:p>
            <a:pPr marL="305435" indent="-305435"/>
            <a:r>
              <a:rPr lang="en-CA"/>
              <a:t>Time limit ?</a:t>
            </a:r>
          </a:p>
          <a:p>
            <a:pPr marL="305435" indent="-305435"/>
            <a:endParaRPr lang="en-CA"/>
          </a:p>
          <a:p>
            <a:pPr marL="305435" indent="-305435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E94BF0-F858-0EA9-940D-5734D38EA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8355" y="2250892"/>
            <a:ext cx="5312453" cy="553373"/>
          </a:xfrm>
        </p:spPr>
        <p:txBody>
          <a:bodyPr/>
          <a:lstStyle/>
          <a:p>
            <a:r>
              <a:rPr lang="fr-FR"/>
              <a:t>One-time tests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3077D4-0B45-82B3-394A-81C7EFFBB0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5435" indent="-305435"/>
            <a:r>
              <a:rPr lang="fr-FR"/>
              <a:t>Sound </a:t>
            </a:r>
            <a:r>
              <a:rPr lang="fr-FR" err="1"/>
              <a:t>quality</a:t>
            </a:r>
          </a:p>
          <a:p>
            <a:pPr marL="305435" indent="-305435"/>
            <a:r>
              <a:rPr lang="fr-FR" err="1"/>
              <a:t>Readibility</a:t>
            </a:r>
          </a:p>
          <a:p>
            <a:pPr marL="305435" indent="-305435"/>
            <a:endParaRPr lang="fr-FR"/>
          </a:p>
        </p:txBody>
      </p:sp>
      <p:pic>
        <p:nvPicPr>
          <p:cNvPr id="7" name="Image 6" descr="Hand drawn cute alarm clock. Doodle sketch style. Drawing line simple alarm  with face icon. Isolated vector illustration. Stock Vector | Adobe Stock">
            <a:extLst>
              <a:ext uri="{FF2B5EF4-FFF2-40B4-BE49-F238E27FC236}">
                <a16:creationId xmlns:a16="http://schemas.microsoft.com/office/drawing/2014/main" id="{AAA4DA5B-C057-739A-C293-D6E75662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7" t="18557" r="12565" b="19006"/>
          <a:stretch/>
        </p:blipFill>
        <p:spPr>
          <a:xfrm>
            <a:off x="10208653" y="4987344"/>
            <a:ext cx="1689607" cy="14797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4407840-B593-F756-1CAF-B18016C3CA08}"/>
              </a:ext>
            </a:extLst>
          </p:cNvPr>
          <p:cNvSpPr txBox="1"/>
          <p:nvPr/>
        </p:nvSpPr>
        <p:spPr>
          <a:xfrm>
            <a:off x="501739" y="2363810"/>
            <a:ext cx="3957570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>
                <a:solidFill>
                  <a:srgbClr val="903163"/>
                </a:solidFill>
              </a:rPr>
              <a:t>User </a:t>
            </a:r>
            <a:r>
              <a:rPr lang="fr-FR" sz="2200" err="1">
                <a:solidFill>
                  <a:srgbClr val="903163"/>
                </a:solidFill>
              </a:rPr>
              <a:t>personas</a:t>
            </a:r>
            <a:r>
              <a:rPr lang="fr-FR" sz="2200">
                <a:solidFill>
                  <a:srgbClr val="903163"/>
                </a:solidFill>
              </a:rPr>
              <a:t> </a:t>
            </a:r>
            <a:r>
              <a:rPr lang="fr-FR" sz="2200" err="1">
                <a:solidFill>
                  <a:srgbClr val="903163"/>
                </a:solidFill>
              </a:rPr>
              <a:t>used</a:t>
            </a:r>
            <a:r>
              <a:rPr lang="fr-FR" sz="2200">
                <a:solidFill>
                  <a:srgbClr val="903163"/>
                </a:solidFill>
              </a:rPr>
              <a:t> for </a:t>
            </a:r>
            <a:r>
              <a:rPr lang="fr-FR" sz="2200" err="1">
                <a:solidFill>
                  <a:srgbClr val="903163"/>
                </a:solidFill>
              </a:rPr>
              <a:t>testing</a:t>
            </a:r>
            <a:endParaRPr lang="fr-FR" err="1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fr-FR"/>
              <a:t>Regis (</a:t>
            </a:r>
            <a:r>
              <a:rPr lang="fr-FR" err="1"/>
              <a:t>regular</a:t>
            </a:r>
            <a:r>
              <a:rPr lang="fr-FR"/>
              <a:t> </a:t>
            </a:r>
            <a:r>
              <a:rPr lang="fr-FR" err="1"/>
              <a:t>person</a:t>
            </a:r>
            <a:r>
              <a:rPr lang="fr-FR"/>
              <a:t>)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fr-FR"/>
              <a:t>Edward (</a:t>
            </a:r>
            <a:r>
              <a:rPr lang="fr-FR" err="1"/>
              <a:t>decision</a:t>
            </a:r>
            <a:r>
              <a:rPr lang="fr-FR"/>
              <a:t> maker)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fr-FR"/>
              <a:t>Lola (</a:t>
            </a:r>
            <a:r>
              <a:rPr lang="fr-FR" err="1"/>
              <a:t>peace</a:t>
            </a:r>
            <a:r>
              <a:rPr lang="fr-FR"/>
              <a:t> and </a:t>
            </a:r>
            <a:r>
              <a:rPr lang="fr-FR" err="1"/>
              <a:t>carring</a:t>
            </a:r>
            <a:r>
              <a:rPr lang="fr-FR"/>
              <a:t>)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fr-FR" err="1"/>
              <a:t>Derrin</a:t>
            </a:r>
            <a:r>
              <a:rPr lang="fr-FR"/>
              <a:t> (Danger, </a:t>
            </a:r>
            <a:r>
              <a:rPr lang="fr-FR" err="1"/>
              <a:t>army</a:t>
            </a:r>
            <a:r>
              <a:rPr lang="fr-FR"/>
              <a:t>)</a:t>
            </a:r>
          </a:p>
          <a:p>
            <a:pPr marL="285750" indent="-285750">
              <a:buFont typeface="Wingdings"/>
              <a:buChar char="§"/>
            </a:pPr>
            <a:endParaRPr lang="fr-FR"/>
          </a:p>
        </p:txBody>
      </p:sp>
      <p:pic>
        <p:nvPicPr>
          <p:cNvPr id="9" name="Graphique 8" descr="Utilisateurs avec un remplissage uni">
            <a:extLst>
              <a:ext uri="{FF2B5EF4-FFF2-40B4-BE49-F238E27FC236}">
                <a16:creationId xmlns:a16="http://schemas.microsoft.com/office/drawing/2014/main" id="{014FB175-93BA-64C4-70AB-7051D931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59" y="4721180"/>
            <a:ext cx="1730061" cy="1751526"/>
          </a:xfrm>
          <a:prstGeom prst="rect">
            <a:avLst/>
          </a:prstGeom>
        </p:spPr>
      </p:pic>
      <p:pic>
        <p:nvPicPr>
          <p:cNvPr id="10" name="Image 9" descr="Fichier:Speaker Icon.svg — Wikipédia">
            <a:extLst>
              <a:ext uri="{FF2B5EF4-FFF2-40B4-BE49-F238E27FC236}">
                <a16:creationId xmlns:a16="http://schemas.microsoft.com/office/drawing/2014/main" id="{B269889A-8434-92B6-6AC8-2B8982FA2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358" y="1896414"/>
            <a:ext cx="1788017" cy="18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35EB-D952-8AD1-CE74-C7C53029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Trials and tribulations</a:t>
            </a:r>
          </a:p>
        </p:txBody>
      </p:sp>
      <p:pic>
        <p:nvPicPr>
          <p:cNvPr id="7" name="Picture 6" descr="A drawing of a city&#10;&#10;Description automatically generated">
            <a:extLst>
              <a:ext uri="{FF2B5EF4-FFF2-40B4-BE49-F238E27FC236}">
                <a16:creationId xmlns:a16="http://schemas.microsoft.com/office/drawing/2014/main" id="{959991BC-5BF8-2E3A-0CC5-D9B96DCB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550" y="2111474"/>
            <a:ext cx="2743200" cy="3632237"/>
          </a:xfrm>
          <a:prstGeom prst="rect">
            <a:avLst/>
          </a:prstGeom>
        </p:spPr>
      </p:pic>
      <p:sp>
        <p:nvSpPr>
          <p:cNvPr id="4" name="Content Placeholder 95">
            <a:extLst>
              <a:ext uri="{FF2B5EF4-FFF2-40B4-BE49-F238E27FC236}">
                <a16:creationId xmlns:a16="http://schemas.microsoft.com/office/drawing/2014/main" id="{688634E2-60C4-E361-4159-CB09D4BB7CFF}"/>
              </a:ext>
            </a:extLst>
          </p:cNvPr>
          <p:cNvSpPr txBox="1">
            <a:spLocks/>
          </p:cNvSpPr>
          <p:nvPr/>
        </p:nvSpPr>
        <p:spPr>
          <a:xfrm>
            <a:off x="3996491" y="2269490"/>
            <a:ext cx="3296490" cy="3523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endParaRPr lang="en-US" sz="2000">
              <a:solidFill>
                <a:schemeClr val="tx1"/>
              </a:solidFill>
            </a:endParaRPr>
          </a:p>
          <a:p>
            <a:pPr marL="305435" indent="-305435"/>
            <a:endParaRPr lang="en-US" sz="2000">
              <a:solidFill>
                <a:schemeClr val="tx1"/>
              </a:solidFill>
            </a:endParaRPr>
          </a:p>
          <a:p>
            <a:pPr marL="305435" indent="-305435"/>
            <a:endParaRPr lang="en-US"/>
          </a:p>
        </p:txBody>
      </p:sp>
      <p:sp>
        <p:nvSpPr>
          <p:cNvPr id="6" name="Content Placeholder 95">
            <a:extLst>
              <a:ext uri="{FF2B5EF4-FFF2-40B4-BE49-F238E27FC236}">
                <a16:creationId xmlns:a16="http://schemas.microsoft.com/office/drawing/2014/main" id="{AE837A03-CA93-CE0B-2A25-49ECA7D4FC4D}"/>
              </a:ext>
            </a:extLst>
          </p:cNvPr>
          <p:cNvSpPr txBox="1">
            <a:spLocks/>
          </p:cNvSpPr>
          <p:nvPr/>
        </p:nvSpPr>
        <p:spPr>
          <a:xfrm>
            <a:off x="771794" y="3362795"/>
            <a:ext cx="3296490" cy="255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000">
                <a:solidFill>
                  <a:schemeClr val="tx1"/>
                </a:solidFill>
              </a:rPr>
              <a:t>Trials</a:t>
            </a:r>
          </a:p>
          <a:p>
            <a:pPr marL="342900" indent="-342900">
              <a:buFont typeface="Arial" panose="05020102010507070707" pitchFamily="18" charset="2"/>
              <a:buChar char="•"/>
            </a:pPr>
            <a:r>
              <a:rPr lang="en-US" sz="2000">
                <a:solidFill>
                  <a:schemeClr val="tx1"/>
                </a:solidFill>
              </a:rPr>
              <a:t>Ideas/storylines created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 marL="305435" indent="-305435"/>
            <a:r>
              <a:rPr lang="en-US" sz="2000">
                <a:solidFill>
                  <a:schemeClr val="tx1"/>
                </a:solidFill>
              </a:rPr>
              <a:t>Tribulations</a:t>
            </a:r>
          </a:p>
          <a:p>
            <a:pPr marL="342900" indent="-342900">
              <a:buFont typeface="Arial" panose="05020102010507070707" pitchFamily="18" charset="2"/>
              <a:buChar char="•"/>
            </a:pPr>
            <a:r>
              <a:rPr lang="en-US" sz="2000">
                <a:solidFill>
                  <a:schemeClr val="tx1"/>
                </a:solidFill>
              </a:rPr>
              <a:t>Time</a:t>
            </a:r>
          </a:p>
          <a:p>
            <a:r>
              <a:rPr lang="en-US" sz="2000">
                <a:solidFill>
                  <a:schemeClr val="tx1"/>
                </a:solidFill>
              </a:rPr>
              <a:t>Many good ideas but needed to be reduced to a simple one</a:t>
            </a:r>
            <a:endParaRPr lang="en-US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 panose="05020102010507070707" pitchFamily="18" charset="2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05435" indent="-305435"/>
            <a:endParaRPr lang="en-US">
              <a:solidFill>
                <a:srgbClr val="903163"/>
              </a:solidFill>
            </a:endParaRPr>
          </a:p>
        </p:txBody>
      </p:sp>
      <p:pic>
        <p:nvPicPr>
          <p:cNvPr id="10" name="Picture 9" descr="The Problem with too many Ideas. I'm an ideas person. Give me a whiff of… |  by Mutsa Samuel | Medium">
            <a:extLst>
              <a:ext uri="{FF2B5EF4-FFF2-40B4-BE49-F238E27FC236}">
                <a16:creationId xmlns:a16="http://schemas.microsoft.com/office/drawing/2014/main" id="{CC82DFF2-DB3B-5525-451E-287BEA33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70" y="2112494"/>
            <a:ext cx="2483678" cy="1594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9CE2F-5372-F874-EAB4-5A385362D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369" y="3816335"/>
            <a:ext cx="2116585" cy="18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300A-CA4F-BC6A-0B9D-031B3467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 and future work</a:t>
            </a:r>
          </a:p>
        </p:txBody>
      </p:sp>
      <p:pic>
        <p:nvPicPr>
          <p:cNvPr id="4" name="Picture 3" descr="A light bulb with a black base&#10;&#10;Description automatically generated">
            <a:extLst>
              <a:ext uri="{FF2B5EF4-FFF2-40B4-BE49-F238E27FC236}">
                <a16:creationId xmlns:a16="http://schemas.microsoft.com/office/drawing/2014/main" id="{D17B030A-0803-9AE8-DFE1-723B2C60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55" y="1998745"/>
            <a:ext cx="2571248" cy="1352550"/>
          </a:xfrm>
          <a:prstGeom prst="rect">
            <a:avLst/>
          </a:prstGeom>
        </p:spPr>
      </p:pic>
      <p:pic>
        <p:nvPicPr>
          <p:cNvPr id="5" name="Picture 4" descr="A person holding a tape measure&#10;&#10;Description automatically generated">
            <a:extLst>
              <a:ext uri="{FF2B5EF4-FFF2-40B4-BE49-F238E27FC236}">
                <a16:creationId xmlns:a16="http://schemas.microsoft.com/office/drawing/2014/main" id="{54173D82-A44B-A31C-B135-387905E3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0" y="3613484"/>
            <a:ext cx="4617118" cy="2839452"/>
          </a:xfrm>
          <a:prstGeom prst="rect">
            <a:avLst/>
          </a:prstGeom>
        </p:spPr>
      </p:pic>
      <p:pic>
        <p:nvPicPr>
          <p:cNvPr id="6" name="Picture 5" descr="A black speaker icon with waves&#10;&#10;Description automatically generated">
            <a:extLst>
              <a:ext uri="{FF2B5EF4-FFF2-40B4-BE49-F238E27FC236}">
                <a16:creationId xmlns:a16="http://schemas.microsoft.com/office/drawing/2014/main" id="{3E4F4161-BB89-4F19-156A-78208368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692" y="4333374"/>
            <a:ext cx="3771900" cy="2113547"/>
          </a:xfrm>
          <a:prstGeom prst="rect">
            <a:avLst/>
          </a:prstGeom>
        </p:spPr>
      </p:pic>
      <p:pic>
        <p:nvPicPr>
          <p:cNvPr id="7" name="Picture 6" descr="A red broom and a red dustpan&#10;&#10;Description automatically generated">
            <a:extLst>
              <a:ext uri="{FF2B5EF4-FFF2-40B4-BE49-F238E27FC236}">
                <a16:creationId xmlns:a16="http://schemas.microsoft.com/office/drawing/2014/main" id="{7E90F73A-888B-D259-56B5-1B92926E7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095" y="4315326"/>
            <a:ext cx="2133600" cy="2133600"/>
          </a:xfrm>
          <a:prstGeom prst="rect">
            <a:avLst/>
          </a:prstGeom>
        </p:spPr>
      </p:pic>
      <p:pic>
        <p:nvPicPr>
          <p:cNvPr id="8" name="Picture 7" descr="A group of school supplies&#10;&#10;Description automatically generated">
            <a:extLst>
              <a:ext uri="{FF2B5EF4-FFF2-40B4-BE49-F238E27FC236}">
                <a16:creationId xmlns:a16="http://schemas.microsoft.com/office/drawing/2014/main" id="{9DECBFD3-2A37-953F-1171-0C442F45A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144" y="1830305"/>
            <a:ext cx="3303671" cy="23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AA2A4-AF09-29ED-2AB8-FCD5C426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Design process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ncil light bulb and a light bulb&#10;&#10;Description automatically generated">
            <a:extLst>
              <a:ext uri="{FF2B5EF4-FFF2-40B4-BE49-F238E27FC236}">
                <a16:creationId xmlns:a16="http://schemas.microsoft.com/office/drawing/2014/main" id="{5B249A35-BAFD-5511-E49F-62172FAC9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45" y="799026"/>
            <a:ext cx="8104913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bot with a sign&#10;&#10;Description automatically generated">
            <a:extLst>
              <a:ext uri="{FF2B5EF4-FFF2-40B4-BE49-F238E27FC236}">
                <a16:creationId xmlns:a16="http://schemas.microsoft.com/office/drawing/2014/main" id="{5910F76C-AA71-84EF-CAA7-DAD65537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5" y="755320"/>
            <a:ext cx="5158595" cy="4096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DE9D0-EE07-6BBC-8BCB-C9D3EEA2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56" y="5336073"/>
            <a:ext cx="1279586" cy="1279586"/>
          </a:xfrm>
          <a:prstGeom prst="rect">
            <a:avLst/>
          </a:prstGeom>
        </p:spPr>
      </p:pic>
      <p:pic>
        <p:nvPicPr>
          <p:cNvPr id="6" name="Picture 5" descr="A notepad with a pencil&#10;&#10;Description automatically generated">
            <a:extLst>
              <a:ext uri="{FF2B5EF4-FFF2-40B4-BE49-F238E27FC236}">
                <a16:creationId xmlns:a16="http://schemas.microsoft.com/office/drawing/2014/main" id="{7D824630-C14E-0DC7-A751-408EAECB8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75" y="4240160"/>
            <a:ext cx="2044461" cy="2044461"/>
          </a:xfrm>
          <a:prstGeom prst="rect">
            <a:avLst/>
          </a:prstGeom>
        </p:spPr>
      </p:pic>
      <p:pic>
        <p:nvPicPr>
          <p:cNvPr id="7" name="Picture 6" descr="A blurry hand behind a glass&#10;&#10;Description automatically generated">
            <a:extLst>
              <a:ext uri="{FF2B5EF4-FFF2-40B4-BE49-F238E27FC236}">
                <a16:creationId xmlns:a16="http://schemas.microsoft.com/office/drawing/2014/main" id="{6732CD30-0968-15D0-81C6-3312F286B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875" y="890621"/>
            <a:ext cx="4065198" cy="2232803"/>
          </a:xfrm>
          <a:prstGeom prst="rect">
            <a:avLst/>
          </a:prstGeom>
        </p:spPr>
      </p:pic>
      <p:pic>
        <p:nvPicPr>
          <p:cNvPr id="8" name="Picture 7" descr="A red and yellow maple leaf with black text&#10;&#10;Description automatically generated">
            <a:extLst>
              <a:ext uri="{FF2B5EF4-FFF2-40B4-BE49-F238E27FC236}">
                <a16:creationId xmlns:a16="http://schemas.microsoft.com/office/drawing/2014/main" id="{EFC773E6-0650-9EDB-A396-155B57532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047" y="3758125"/>
            <a:ext cx="2977011" cy="2977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F8D22-7B6C-44CF-3EA4-14A712762948}"/>
              </a:ext>
            </a:extLst>
          </p:cNvPr>
          <p:cNvSpPr txBox="1"/>
          <p:nvPr/>
        </p:nvSpPr>
        <p:spPr>
          <a:xfrm>
            <a:off x="-1" y="620904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955FE-8850-9078-3EEE-A9A81C6828C8}"/>
              </a:ext>
            </a:extLst>
          </p:cNvPr>
          <p:cNvSpPr txBox="1"/>
          <p:nvPr/>
        </p:nvSpPr>
        <p:spPr>
          <a:xfrm>
            <a:off x="238849" y="5750700"/>
            <a:ext cx="43530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cap="all">
                <a:solidFill>
                  <a:srgbClr val="4D1434"/>
                </a:solidFill>
              </a:rPr>
              <a:t>Empathize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7766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6E34E1-B02F-482E-89F3-EBE25579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CB569-04D1-48E8-B481-E5ED93232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903E36-6DF4-4139-9B9A-3E7B71025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39F387-8D08-4ACA-9F1D-F614E3A2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8DAC0EA-91CD-4017-A762-64A68A26A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D3D8CEEE-AB12-4026-9D82-DFCB6DDD4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7" r="10450"/>
          <a:stretch/>
        </p:blipFill>
        <p:spPr>
          <a:xfrm>
            <a:off x="446522" y="641102"/>
            <a:ext cx="3703322" cy="346590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3CD3480-DA05-4563-935E-B572B8A6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5936922"/>
            <a:chOff x="446534" y="453643"/>
            <a:chExt cx="11298933" cy="59369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31C5AC-46B8-4468-8E71-86196F4CB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199467"/>
              <a:ext cx="7497730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4C0DB6-513F-4A06-818E-BAF03302C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D5821E-FF65-417A-92E8-899683900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6EE177-E2B3-4BA7-80D0-9C363873E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157D6E-48E4-4F46-F851-5C2331F6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34837"/>
            <a:ext cx="7228412" cy="14427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Benchmarking</a:t>
            </a:r>
            <a:endParaRPr lang="en-US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BA14C0BA-932B-D80B-3A2A-A23043D10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81" r="22226" b="-2"/>
          <a:stretch/>
        </p:blipFill>
        <p:spPr>
          <a:xfrm>
            <a:off x="4240931" y="641102"/>
            <a:ext cx="3703322" cy="3465902"/>
          </a:xfrm>
          <a:prstGeom prst="rect">
            <a:avLst/>
          </a:prstGeom>
        </p:spPr>
      </p:pic>
      <p:pic>
        <p:nvPicPr>
          <p:cNvPr id="7" name="Picture 6" descr="A tombstone with a picture of a person on it&#10;&#10;Description automatically generated">
            <a:extLst>
              <a:ext uri="{FF2B5EF4-FFF2-40B4-BE49-F238E27FC236}">
                <a16:creationId xmlns:a16="http://schemas.microsoft.com/office/drawing/2014/main" id="{3E1DD6FA-4F67-6394-D775-D6EA2A082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96" r="6778" b="2"/>
          <a:stretch/>
        </p:blipFill>
        <p:spPr>
          <a:xfrm>
            <a:off x="8036251" y="641102"/>
            <a:ext cx="3702435" cy="3465902"/>
          </a:xfrm>
          <a:prstGeom prst="rect">
            <a:avLst/>
          </a:prstGeom>
        </p:spPr>
      </p:pic>
      <p:pic>
        <p:nvPicPr>
          <p:cNvPr id="6" name="Picture 5" descr="A screen shot of a television&#10;&#10;Description automatically generated">
            <a:extLst>
              <a:ext uri="{FF2B5EF4-FFF2-40B4-BE49-F238E27FC236}">
                <a16:creationId xmlns:a16="http://schemas.microsoft.com/office/drawing/2014/main" id="{9C233ED9-3FDF-B436-6C14-4A4A35A69B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7" r="13043" b="-2"/>
          <a:stretch/>
        </p:blipFill>
        <p:spPr>
          <a:xfrm>
            <a:off x="8035362" y="4195909"/>
            <a:ext cx="3702435" cy="2194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53AC8-54BF-0AA2-9A83-DFF73E9FDC5F}"/>
              </a:ext>
            </a:extLst>
          </p:cNvPr>
          <p:cNvSpPr txBox="1"/>
          <p:nvPr/>
        </p:nvSpPr>
        <p:spPr>
          <a:xfrm>
            <a:off x="305637" y="130628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AEB89-E6D9-8228-BD5C-E9BA1F625CAA}"/>
              </a:ext>
            </a:extLst>
          </p:cNvPr>
          <p:cNvSpPr txBox="1"/>
          <p:nvPr/>
        </p:nvSpPr>
        <p:spPr>
          <a:xfrm>
            <a:off x="5716438" y="376075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cap="all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6723-0727-F95E-E07C-EBF7F5CC3687}"/>
              </a:ext>
            </a:extLst>
          </p:cNvPr>
          <p:cNvSpPr txBox="1"/>
          <p:nvPr/>
        </p:nvSpPr>
        <p:spPr>
          <a:xfrm>
            <a:off x="497458" y="3486328"/>
            <a:ext cx="108834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Mines Action Canada needs a VR experience directed at decision makers that demonstrates the potential horrors of using automated weapons in order to prompt them to take action before it becomes helpful to mankind</a:t>
            </a:r>
            <a:endParaRPr lang="en-US" sz="2400" cap="all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B6265-87E5-0BD6-980F-7983886F2908}"/>
              </a:ext>
            </a:extLst>
          </p:cNvPr>
          <p:cNvSpPr txBox="1"/>
          <p:nvPr/>
        </p:nvSpPr>
        <p:spPr>
          <a:xfrm>
            <a:off x="496544" y="780776"/>
            <a:ext cx="93650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cap="all">
                <a:solidFill>
                  <a:srgbClr val="4D1434"/>
                </a:solidFill>
              </a:rPr>
              <a:t>Define : Problem Statement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12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661A-2F09-D9EE-8B38-9321D009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Solutions and chosen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D12A-DC3E-511D-FD14-46847DDF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42" y="2177291"/>
            <a:ext cx="4287095" cy="4293254"/>
          </a:xfrm>
        </p:spPr>
        <p:txBody>
          <a:bodyPr>
            <a:normAutofit/>
          </a:bodyPr>
          <a:lstStyle/>
          <a:p>
            <a:pPr marL="305435" indent="-305435">
              <a:lnSpc>
                <a:spcPct val="90000"/>
              </a:lnSpc>
            </a:pPr>
            <a:r>
              <a:rPr lang="en-US"/>
              <a:t>What environments can our users empathize with?</a:t>
            </a:r>
          </a:p>
          <a:p>
            <a:pPr marL="305435" indent="-305435">
              <a:lnSpc>
                <a:spcPct val="90000"/>
              </a:lnSpc>
            </a:pPr>
            <a:r>
              <a:rPr lang="en-US"/>
              <a:t>Most of our users will have an understanding of what a child's classroom should look like.</a:t>
            </a:r>
          </a:p>
          <a:p>
            <a:pPr marL="305435" indent="-305435">
              <a:lnSpc>
                <a:spcPct val="90000"/>
              </a:lnSpc>
            </a:pPr>
            <a:r>
              <a:rPr lang="en-US"/>
              <a:t>Must choose an environment that the user cares about (has had some sort of an emotional experience with).</a:t>
            </a:r>
          </a:p>
          <a:p>
            <a:pPr marL="305435" indent="-305435">
              <a:lnSpc>
                <a:spcPct val="90000"/>
              </a:lnSpc>
            </a:pPr>
            <a:r>
              <a:rPr lang="en-US"/>
              <a:t>Who cares about a grocery store?</a:t>
            </a:r>
          </a:p>
          <a:p>
            <a:pPr marL="305435" indent="-305435">
              <a:lnSpc>
                <a:spcPct val="90000"/>
              </a:lnSpc>
            </a:pPr>
            <a:endParaRPr lang="en-US"/>
          </a:p>
        </p:txBody>
      </p:sp>
      <p:pic>
        <p:nvPicPr>
          <p:cNvPr id="4" name="Picture 3" descr="A classroom with tables and chairs&#10;&#10;Description automatically generated">
            <a:extLst>
              <a:ext uri="{FF2B5EF4-FFF2-40B4-BE49-F238E27FC236}">
                <a16:creationId xmlns:a16="http://schemas.microsoft.com/office/drawing/2014/main" id="{780F55C1-8A20-4716-675B-7875FD674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7" r="9189" b="-1"/>
          <a:stretch/>
        </p:blipFill>
        <p:spPr>
          <a:xfrm>
            <a:off x="4244443" y="1892627"/>
            <a:ext cx="3699935" cy="4497938"/>
          </a:xfrm>
          <a:prstGeom prst="rect">
            <a:avLst/>
          </a:prstGeom>
        </p:spPr>
      </p:pic>
      <p:pic>
        <p:nvPicPr>
          <p:cNvPr id="5" name="Picture 4" descr="A store with shelves and signs&#10;&#10;Description automatically generated">
            <a:extLst>
              <a:ext uri="{FF2B5EF4-FFF2-40B4-BE49-F238E27FC236}">
                <a16:creationId xmlns:a16="http://schemas.microsoft.com/office/drawing/2014/main" id="{42589DF9-CAC4-7287-A19A-2003E04AD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4" r="26570" b="1"/>
          <a:stretch/>
        </p:blipFill>
        <p:spPr>
          <a:xfrm>
            <a:off x="8042494" y="1892627"/>
            <a:ext cx="3699935" cy="4497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8788F-03AA-4D6F-5988-5FA03BDF36B3}"/>
              </a:ext>
            </a:extLst>
          </p:cNvPr>
          <p:cNvSpPr txBox="1"/>
          <p:nvPr/>
        </p:nvSpPr>
        <p:spPr>
          <a:xfrm>
            <a:off x="359364" y="105363"/>
            <a:ext cx="46811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cap="all">
                <a:solidFill>
                  <a:srgbClr val="4D1434"/>
                </a:solidFill>
              </a:rPr>
              <a:t>ideate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7647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92BF-EB78-0ED9-63DD-0C82497A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Solutions and chosen concept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EE30-E1E6-D4C9-FBCB-7A56335C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61" y="2424136"/>
            <a:ext cx="3353378" cy="3434663"/>
          </a:xfrm>
        </p:spPr>
        <p:txBody>
          <a:bodyPr>
            <a:normAutofit/>
          </a:bodyPr>
          <a:lstStyle/>
          <a:p>
            <a:pPr marL="305435" indent="-305435"/>
            <a:r>
              <a:rPr lang="en-US"/>
              <a:t>Story Driven vs Sandbox User Experience?</a:t>
            </a:r>
          </a:p>
          <a:p>
            <a:pPr marL="305435" indent="-305435"/>
            <a:r>
              <a:rPr lang="en-US"/>
              <a:t>Story would take a </a:t>
            </a:r>
            <a:r>
              <a:rPr lang="en-US">
                <a:solidFill>
                  <a:schemeClr val="accent2"/>
                </a:solidFill>
              </a:rPr>
              <a:t>lot of time</a:t>
            </a:r>
            <a:r>
              <a:rPr lang="en-US"/>
              <a:t> to develop and implement.</a:t>
            </a:r>
          </a:p>
          <a:p>
            <a:pPr marL="305435" indent="-305435"/>
            <a:r>
              <a:rPr lang="en-US"/>
              <a:t>Sandbox allows for us to </a:t>
            </a:r>
            <a:r>
              <a:rPr lang="en-US">
                <a:solidFill>
                  <a:schemeClr val="accent2"/>
                </a:solidFill>
              </a:rPr>
              <a:t>spend more time detailing our environment.</a:t>
            </a:r>
          </a:p>
          <a:p>
            <a:pPr marL="305435" indent="-305435"/>
            <a:r>
              <a:rPr lang="en-US"/>
              <a:t>Client didn't seem too interested in there being a Story.</a:t>
            </a:r>
          </a:p>
        </p:txBody>
      </p:sp>
      <p:pic>
        <p:nvPicPr>
          <p:cNvPr id="7" name="Espace réservé du contenu 4" descr="Une image contenant texte, dessin, diagramme, croquis&#10;&#10;Description générée automatiquement">
            <a:extLst>
              <a:ext uri="{FF2B5EF4-FFF2-40B4-BE49-F238E27FC236}">
                <a16:creationId xmlns:a16="http://schemas.microsoft.com/office/drawing/2014/main" id="{60880BC1-5CAD-F02F-D6A9-CBF513E3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" r="7783" b="1"/>
          <a:stretch/>
        </p:blipFill>
        <p:spPr>
          <a:xfrm>
            <a:off x="4244443" y="1892627"/>
            <a:ext cx="3699935" cy="4497938"/>
          </a:xfrm>
          <a:prstGeom prst="rect">
            <a:avLst/>
          </a:prstGeom>
        </p:spPr>
      </p:pic>
      <p:pic>
        <p:nvPicPr>
          <p:cNvPr id="5" name="Espace réservé du contenu 5" descr="Une image contenant texte, dessin, croquis, diagramme&#10;&#10;Description générée automatiquement">
            <a:extLst>
              <a:ext uri="{FF2B5EF4-FFF2-40B4-BE49-F238E27FC236}">
                <a16:creationId xmlns:a16="http://schemas.microsoft.com/office/drawing/2014/main" id="{C6C9F02E-CF01-266F-6972-97AF1400E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8" r="17921" b="-1"/>
          <a:stretch/>
        </p:blipFill>
        <p:spPr>
          <a:xfrm>
            <a:off x="7945903" y="1892627"/>
            <a:ext cx="3936047" cy="4497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850BA-FECB-E965-35ED-8EF77D3B62E7}"/>
              </a:ext>
            </a:extLst>
          </p:cNvPr>
          <p:cNvSpPr txBox="1"/>
          <p:nvPr/>
        </p:nvSpPr>
        <p:spPr>
          <a:xfrm>
            <a:off x="368770" y="9595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cap="all">
                <a:solidFill>
                  <a:srgbClr val="4D1434"/>
                </a:solidFill>
              </a:rPr>
              <a:t>ideate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148C2-674A-AD7B-3A3C-7BB3E35E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Prototypes - decisions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B0200F-9E7E-AD6F-676F-CD4175276899}"/>
              </a:ext>
            </a:extLst>
          </p:cNvPr>
          <p:cNvSpPr txBox="1"/>
          <p:nvPr/>
        </p:nvSpPr>
        <p:spPr>
          <a:xfrm>
            <a:off x="4856408" y="2106232"/>
            <a:ext cx="598599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>
                <a:solidFill>
                  <a:schemeClr val="accent2"/>
                </a:solidFill>
              </a:rPr>
              <a:t>Initial idea :</a:t>
            </a:r>
            <a:r>
              <a:rPr lang="en-CA"/>
              <a:t> as many prototypes as possible </a:t>
            </a:r>
          </a:p>
          <a:p>
            <a:pPr marL="285750" indent="-285750">
              <a:buFont typeface="Calibri"/>
              <a:buChar char="-"/>
            </a:pPr>
            <a:endParaRPr lang="en-CA"/>
          </a:p>
          <a:p>
            <a:r>
              <a:rPr lang="en-CA">
                <a:solidFill>
                  <a:schemeClr val="accent2"/>
                </a:solidFill>
              </a:rPr>
              <a:t>Final decision </a:t>
            </a:r>
            <a:r>
              <a:rPr lang="en-CA"/>
              <a:t>: grouping them into 4 main prototypes</a:t>
            </a:r>
          </a:p>
          <a:p>
            <a:pPr marL="285750" indent="-285750">
              <a:buFont typeface="Calibri"/>
              <a:buChar char="-"/>
            </a:pPr>
            <a:endParaRPr lang="en-CA"/>
          </a:p>
          <a:p>
            <a:r>
              <a:rPr lang="en-CA">
                <a:solidFill>
                  <a:schemeClr val="accent2"/>
                </a:solidFill>
              </a:rPr>
              <a:t>Main prototypes :</a:t>
            </a:r>
          </a:p>
          <a:p>
            <a:pPr marL="285750" indent="-285750">
              <a:buFont typeface="Calibri"/>
              <a:buChar char="-"/>
            </a:pPr>
            <a:r>
              <a:rPr lang="fr-FR"/>
              <a:t>Basic room (main </a:t>
            </a:r>
            <a:r>
              <a:rPr lang="fr-FR" err="1"/>
              <a:t>idea</a:t>
            </a:r>
            <a:r>
              <a:rPr lang="fr-FR"/>
              <a:t>)</a:t>
            </a:r>
          </a:p>
          <a:p>
            <a:pPr marL="285750" indent="-285750">
              <a:buFont typeface="Calibri"/>
              <a:buChar char="-"/>
            </a:pPr>
            <a:endParaRPr lang="fr-FR"/>
          </a:p>
          <a:p>
            <a:pPr marL="285750" indent="-285750">
              <a:buFont typeface="Calibri"/>
              <a:buChar char="-"/>
            </a:pPr>
            <a:r>
              <a:rPr lang="fr-FR"/>
              <a:t>Classroom full of posters</a:t>
            </a:r>
          </a:p>
          <a:p>
            <a:pPr marL="285750" indent="-285750">
              <a:buFont typeface="Calibri"/>
              <a:buChar char="-"/>
            </a:pPr>
            <a:endParaRPr lang="fr-FR"/>
          </a:p>
          <a:p>
            <a:pPr marL="285750" indent="-285750">
              <a:buFont typeface="Calibri"/>
              <a:buChar char="-"/>
            </a:pPr>
            <a:r>
              <a:rPr lang="fr-FR" err="1"/>
              <a:t>Kindergarten</a:t>
            </a:r>
            <a:r>
              <a:rPr lang="fr-FR"/>
              <a:t> Classroom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child</a:t>
            </a:r>
            <a:r>
              <a:rPr lang="fr-FR"/>
              <a:t>-like posters</a:t>
            </a:r>
          </a:p>
          <a:p>
            <a:pPr marL="285750" indent="-285750">
              <a:buFont typeface="Calibri"/>
              <a:buChar char="-"/>
            </a:pPr>
            <a:endParaRPr lang="fr-FR"/>
          </a:p>
          <a:p>
            <a:pPr marL="285750" indent="-285750">
              <a:buFont typeface="Calibri"/>
              <a:buChar char="-"/>
            </a:pPr>
            <a:r>
              <a:rPr lang="fr-FR"/>
              <a:t>Final </a:t>
            </a:r>
            <a:r>
              <a:rPr lang="fr-FR" err="1"/>
              <a:t>Kindergarten</a:t>
            </a:r>
            <a:r>
              <a:rPr lang="fr-FR"/>
              <a:t> Classroom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sound</a:t>
            </a:r>
            <a:endParaRPr lang="fr-FR"/>
          </a:p>
          <a:p>
            <a:pPr marL="285750" indent="-285750">
              <a:buFont typeface="Calibri"/>
              <a:buChar char="-"/>
            </a:pPr>
            <a:endParaRPr lang="fr-FR"/>
          </a:p>
        </p:txBody>
      </p:sp>
      <p:pic>
        <p:nvPicPr>
          <p:cNvPr id="8" name="Image 7" descr="Une image contenant texte, Logiciel multimédia, logiciel, capture d’écran&#10;&#10;Description générée automatiquement">
            <a:extLst>
              <a:ext uri="{FF2B5EF4-FFF2-40B4-BE49-F238E27FC236}">
                <a16:creationId xmlns:a16="http://schemas.microsoft.com/office/drawing/2014/main" id="{F1AFA45E-7546-7C1A-F386-F04ED3D23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370"/>
          <a:stretch/>
        </p:blipFill>
        <p:spPr>
          <a:xfrm>
            <a:off x="303820" y="2023861"/>
            <a:ext cx="4472666" cy="41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D936F5-D47C-418E-957B-E67FE0AB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25E36C78-D2A7-412A-9321-3AC28893C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83D63D-AFF6-450E-9563-88C596AE6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1BE33D-0E67-4BB0-8A1B-581C9F3C4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16AD71-390C-4868-A5FB-5EB087437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28F49-D716-4BA1-9E15-BCC588E96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5" y="619432"/>
            <a:ext cx="3697570" cy="5771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E85645-AEC4-4A3F-CBA9-1F4E953C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61" y="790866"/>
            <a:ext cx="3296490" cy="129041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Prototype 1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0A58B80-2A46-6A57-7FF3-0A318A382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61" y="2424099"/>
            <a:ext cx="3296490" cy="3523411"/>
          </a:xfrm>
        </p:spPr>
        <p:txBody>
          <a:bodyPr>
            <a:normAutofit/>
          </a:bodyPr>
          <a:lstStyle/>
          <a:p>
            <a:pPr marL="285750" indent="-285750">
              <a:buFont typeface="Calibri" panose="05020102010507070707" pitchFamily="18" charset="2"/>
              <a:buChar char="-"/>
            </a:pPr>
            <a:r>
              <a:rPr lang="en-US">
                <a:solidFill>
                  <a:srgbClr val="FFFFFF"/>
                </a:solidFill>
              </a:rPr>
              <a:t>Basic ideas</a:t>
            </a:r>
          </a:p>
          <a:p>
            <a:pPr marL="285750" indent="-285750">
              <a:buFont typeface="Calibri" panose="05020102010507070707" pitchFamily="18" charset="2"/>
              <a:buChar char="-"/>
            </a:pPr>
            <a:r>
              <a:rPr lang="en-US">
                <a:solidFill>
                  <a:srgbClr val="FFFFFF"/>
                </a:solidFill>
              </a:rPr>
              <a:t>Adding only the most important parts</a:t>
            </a:r>
          </a:p>
          <a:p>
            <a:pPr marL="285750" indent="-285750">
              <a:buFont typeface="Calibri" panose="05020102010507070707" pitchFamily="18" charset="2"/>
              <a:buChar char="-"/>
            </a:pPr>
            <a:r>
              <a:rPr lang="en-US">
                <a:solidFill>
                  <a:srgbClr val="FFFFFF"/>
                </a:solidFill>
              </a:rPr>
              <a:t>Validating the dimensions of the room</a:t>
            </a:r>
          </a:p>
          <a:p>
            <a:pPr marL="285750" indent="-285750">
              <a:buFont typeface="Calibri" panose="05020102010507070707" pitchFamily="18" charset="2"/>
              <a:buChar char="-"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7" name="Image 6" descr="Une image contenant capture d’écran, Logiciel multimédia, texte, Logiciel de graphisme&#10;&#10;Description générée automatiquement">
            <a:extLst>
              <a:ext uri="{FF2B5EF4-FFF2-40B4-BE49-F238E27FC236}">
                <a16:creationId xmlns:a16="http://schemas.microsoft.com/office/drawing/2014/main" id="{48E3D351-922D-471E-6458-E5FC0516C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1" r="20162" b="3"/>
          <a:stretch/>
        </p:blipFill>
        <p:spPr>
          <a:xfrm>
            <a:off x="4381346" y="683827"/>
            <a:ext cx="3467206" cy="2675446"/>
          </a:xfrm>
          <a:prstGeom prst="rect">
            <a:avLst/>
          </a:prstGeom>
        </p:spPr>
      </p:pic>
      <p:pic>
        <p:nvPicPr>
          <p:cNvPr id="5" name="Image 4" descr="Une image contenant capture d’écran, Jeu PC, Logiciel de jeu vidéo, Modélisation 3D&#10;&#10;Description générée automatiquement">
            <a:extLst>
              <a:ext uri="{FF2B5EF4-FFF2-40B4-BE49-F238E27FC236}">
                <a16:creationId xmlns:a16="http://schemas.microsoft.com/office/drawing/2014/main" id="{3D48C771-F7E4-53DB-5573-397A7B834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3" r="21251" b="2"/>
          <a:stretch/>
        </p:blipFill>
        <p:spPr>
          <a:xfrm>
            <a:off x="8182026" y="683826"/>
            <a:ext cx="3563453" cy="2750574"/>
          </a:xfrm>
          <a:prstGeom prst="rect">
            <a:avLst/>
          </a:prstGeom>
        </p:spPr>
      </p:pic>
      <p:pic>
        <p:nvPicPr>
          <p:cNvPr id="6" name="Image 5" descr="Une image contenant capture d’écran, Jeu PC, Logiciel de jeu vidéo, Modélisation 3D&#10;&#10;Description générée automatiquement">
            <a:extLst>
              <a:ext uri="{FF2B5EF4-FFF2-40B4-BE49-F238E27FC236}">
                <a16:creationId xmlns:a16="http://schemas.microsoft.com/office/drawing/2014/main" id="{7A00499C-3DFE-EEA4-1589-91D3A447C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3" r="17284" b="-1"/>
          <a:stretch/>
        </p:blipFill>
        <p:spPr>
          <a:xfrm>
            <a:off x="4381338" y="3562350"/>
            <a:ext cx="3520870" cy="2707440"/>
          </a:xfrm>
          <a:prstGeom prst="rect">
            <a:avLst/>
          </a:prstGeom>
        </p:spPr>
      </p:pic>
      <p:pic>
        <p:nvPicPr>
          <p:cNvPr id="4" name="Espace réservé du contenu 3" descr="Une image contenant capture d’écran, Jeu PC, Logiciel de jeu vidéo, Compositing numérique&#10;&#10;Description générée automatiquement">
            <a:extLst>
              <a:ext uri="{FF2B5EF4-FFF2-40B4-BE49-F238E27FC236}">
                <a16:creationId xmlns:a16="http://schemas.microsoft.com/office/drawing/2014/main" id="{F2152887-C605-C03A-596F-F1EEF46D26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99" r="-3" b="-3"/>
          <a:stretch/>
        </p:blipFill>
        <p:spPr>
          <a:xfrm>
            <a:off x="8144442" y="3562351"/>
            <a:ext cx="3606382" cy="27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Dividend</vt:lpstr>
      <vt:lpstr>GNG 1103-VR project (kindergarten Classroom after autonomous weapons)</vt:lpstr>
      <vt:lpstr>Design process</vt:lpstr>
      <vt:lpstr>PowerPoint Presentation</vt:lpstr>
      <vt:lpstr>Benchmarking</vt:lpstr>
      <vt:lpstr>PowerPoint Presentation</vt:lpstr>
      <vt:lpstr>Solutions and chosen concept</vt:lpstr>
      <vt:lpstr>Solutions and chosen concept </vt:lpstr>
      <vt:lpstr>Prototypes - decisions</vt:lpstr>
      <vt:lpstr>Prototype 1</vt:lpstr>
      <vt:lpstr>Prototype 2</vt:lpstr>
      <vt:lpstr>Prototype 3</vt:lpstr>
      <vt:lpstr>tests</vt:lpstr>
      <vt:lpstr>Trials and tribulations</vt:lpstr>
      <vt:lpstr>Lessons learned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2023-11-10T19:46:33Z</dcterms:created>
  <dcterms:modified xsi:type="dcterms:W3CDTF">2023-11-14T04:30:23Z</dcterms:modified>
</cp:coreProperties>
</file>