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0"/>
  </p:normalViewPr>
  <p:slideViewPr>
    <p:cSldViewPr snapToGrid="0" snapToObjects="1">
      <p:cViewPr varScale="1">
        <p:scale>
          <a:sx n="62" d="100"/>
          <a:sy n="62" d="100"/>
        </p:scale>
        <p:origin x="80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B1A47-09DD-F84C-ACF8-483DC6D07A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726AB3-F713-384C-A99B-E8FF977A09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DC7F5-1EC2-224A-835F-2EFC5BA1D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1745-FF73-234E-88A6-EC40F608F9D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F9034-1E0B-2849-9EC5-6327AC811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7A66F-C413-EB4E-8158-5F343224B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294F-6ECB-A646-838C-398A00715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70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189F1-125D-E44E-81C5-0984F1DF1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EA6CB9-5EEB-2E42-9FC1-92409526AE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21B80-F317-F549-A5D2-71DC2492D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1745-FF73-234E-88A6-EC40F608F9D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3E7A4-1CAE-CA49-BC0B-4D0D3C31D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BA1D6-BC12-0D4F-9D43-A3AF81D34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294F-6ECB-A646-838C-398A00715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61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E3F9D1-5D6A-9846-87DB-766D662CAC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614F8C-9F9E-9C4D-B817-1C8CD2B822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A202F5-F21F-6D4E-AD1D-36A4F95F1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1745-FF73-234E-88A6-EC40F608F9D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C1B5C-D7F0-524B-84C8-605125666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A1860-0F55-7846-B124-AA1424B82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294F-6ECB-A646-838C-398A00715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8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2BDB4-7228-5F41-BAE0-77920C834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14334-6B27-7049-997E-4E36C130A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5A245-BC92-AC46-BC6A-7794BC158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1745-FF73-234E-88A6-EC40F608F9D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A8537-61CC-6F41-BA12-4B8D8576E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DBA47-FABE-E143-9668-492EE59CE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294F-6ECB-A646-838C-398A00715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261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B18F7-64C1-BE4A-A905-D418423BD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555E21-35E3-4A4B-AB2C-7D34BEE805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D680F5-C048-5248-92A2-3E4B93DBA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1745-FF73-234E-88A6-EC40F608F9D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F9482-D201-3842-ADFD-1ED2DF36D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CC578-2C0E-CD49-97FF-91A5A0991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294F-6ECB-A646-838C-398A00715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20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0ADC5-CF93-114E-A981-C107006A8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8FBAA-1578-7243-BF96-833FAF48C6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88D8EA-89B8-744A-A160-F3DD3D453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C12730-3857-C845-B622-292F8F36B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1745-FF73-234E-88A6-EC40F608F9D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BBBC31-44DC-B944-820B-074CFCDD4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DD227-D704-E64F-A733-DE5097FEA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294F-6ECB-A646-838C-398A00715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07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B4939-37CF-D343-A5F3-CFCCD72F6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68C111-EB2D-7C43-BADC-6D6E3B9DB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FC0725-4049-A349-9AB3-45DBCFA300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31F665-C1E9-A046-B962-705149530F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50F5C0-C77C-6447-8D6D-6C8B4BBAA6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91F188-98B3-AD4A-9A3A-E91F17309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1745-FF73-234E-88A6-EC40F608F9D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C86CBA-5BB4-254D-8832-2FD28CEC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412129-D1C1-9749-B8E4-8CF169478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294F-6ECB-A646-838C-398A00715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35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297B4-C36C-844E-9144-3FF94163C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D9E548-6593-3545-AFA1-76937C2D8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1745-FF73-234E-88A6-EC40F608F9D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E30DA6-B058-8E4B-BA11-8ADBBF0A8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5DEAD8-CF36-B94B-B218-399D6005A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294F-6ECB-A646-838C-398A00715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010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785239-5828-2249-AE47-8F7570F88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1745-FF73-234E-88A6-EC40F608F9D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9E071F-7E82-C949-BA57-21E7CA122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C83B4A-9651-3E4A-89DE-F57B3F23E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294F-6ECB-A646-838C-398A00715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22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A45F5-DF7E-7842-912A-1E927FACF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D2F3D-75A3-1D43-8DA8-DDACD2E0E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58B1B9-268E-4646-8DA0-1C367E4345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DBCC53-E9EB-2647-BD11-A9CE705A0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1745-FF73-234E-88A6-EC40F608F9D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8C7329-63E5-0B47-B86C-871E8E91E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71356E-E7CB-3C4E-A023-39FE81191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294F-6ECB-A646-838C-398A00715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8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60ECE-E298-284E-860E-3AD504752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A6AF5F-4A57-734E-B60E-0C5D0F2C6F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660C5-D3A2-8C46-BB10-938E9504B7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44DE15-EBB3-F144-8874-9135E7AFA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1745-FF73-234E-88A6-EC40F608F9D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3B036-CA42-6F4A-AB03-E75CA6912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1E7555-7E8D-B040-ABC2-35FEC722B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294F-6ECB-A646-838C-398A00715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82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E5797F-B081-F54C-BD3A-1C4E92FAC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A5F5F5-D158-C742-ADA2-1FEFD1730E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5ED1C-A1C3-F146-8932-360BCB6332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D1745-FF73-234E-88A6-EC40F608F9D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D2754-2FCC-D341-925E-4FFBD6126B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525ED-7E6A-A546-87A1-A467E77B8C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3294F-6ECB-A646-838C-398A00715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53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inkercad.com/things/awUTmh1eScl-prototype-1-essais-tinkercad" TargetMode="External"/><Relationship Id="rId2" Type="http://schemas.openxmlformats.org/officeDocument/2006/relationships/hyperlink" Target="https://drive.google.com/drive/folders/1fwUK9L8Yc_mEw7tO3BRNMcNB3RGw3Le4?usp=shar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C12A7-D414-144C-B514-AAD07F1A05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9675" y="1889806"/>
            <a:ext cx="9144000" cy="5164137"/>
          </a:xfrm>
        </p:spPr>
        <p:txBody>
          <a:bodyPr>
            <a:normAutofit fontScale="90000"/>
          </a:bodyPr>
          <a:lstStyle/>
          <a:p>
            <a:r>
              <a:rPr lang="en-CA" sz="5400" b="1" u="sng" dirty="0" err="1">
                <a:latin typeface="New Peninim MT" pitchFamily="2" charset="-79"/>
                <a:cs typeface="New Peninim MT" pitchFamily="2" charset="-79"/>
              </a:rPr>
              <a:t>Matériels</a:t>
            </a:r>
            <a:r>
              <a:rPr lang="en-CA" sz="5400" b="1" u="sng" dirty="0">
                <a:latin typeface="New Peninim MT" pitchFamily="2" charset="-79"/>
                <a:cs typeface="New Peninim MT" pitchFamily="2" charset="-79"/>
              </a:rPr>
              <a:t> de </a:t>
            </a:r>
            <a:r>
              <a:rPr lang="en-CA" sz="5400" b="1" u="sng" dirty="0" err="1">
                <a:latin typeface="New Peninim MT" pitchFamily="2" charset="-79"/>
                <a:cs typeface="New Peninim MT" pitchFamily="2" charset="-79"/>
              </a:rPr>
              <a:t>Présentation</a:t>
            </a:r>
            <a:r>
              <a:rPr lang="en-CA" sz="5400" b="1" u="sng" dirty="0">
                <a:latin typeface="New Peninim MT" pitchFamily="2" charset="-79"/>
                <a:cs typeface="New Peninim MT" pitchFamily="2" charset="-79"/>
              </a:rPr>
              <a:t> de la </a:t>
            </a:r>
            <a:r>
              <a:rPr lang="en-CA" sz="5400" b="1" u="sng" dirty="0" err="1">
                <a:latin typeface="New Peninim MT" pitchFamily="2" charset="-79"/>
                <a:cs typeface="New Peninim MT" pitchFamily="2" charset="-79"/>
              </a:rPr>
              <a:t>Journée</a:t>
            </a:r>
            <a:r>
              <a:rPr lang="en-CA" sz="5400" b="1" u="sng" dirty="0">
                <a:latin typeface="New Peninim MT" pitchFamily="2" charset="-79"/>
                <a:cs typeface="New Peninim MT" pitchFamily="2" charset="-79"/>
              </a:rPr>
              <a:t> de Conception</a:t>
            </a:r>
            <a:br>
              <a:rPr lang="en-CA" sz="5400" b="1" u="sng" dirty="0">
                <a:latin typeface="New Peninim MT" pitchFamily="2" charset="-79"/>
                <a:cs typeface="New Peninim MT" pitchFamily="2" charset="-79"/>
              </a:rPr>
            </a:br>
            <a:br>
              <a:rPr lang="en-CA" sz="5400" b="1" u="sng" dirty="0">
                <a:latin typeface="New Peninim MT" pitchFamily="2" charset="-79"/>
                <a:cs typeface="New Peninim MT" pitchFamily="2" charset="-79"/>
              </a:rPr>
            </a:br>
            <a:r>
              <a:rPr lang="en-CA" sz="2700" dirty="0" err="1">
                <a:latin typeface="Times" pitchFamily="2" charset="0"/>
              </a:rPr>
              <a:t>Abdelli</a:t>
            </a:r>
            <a:r>
              <a:rPr lang="en-CA" sz="2700" dirty="0">
                <a:latin typeface="Times" pitchFamily="2" charset="0"/>
              </a:rPr>
              <a:t>, Mohamed </a:t>
            </a:r>
            <a:r>
              <a:rPr lang="en-CA" sz="2700" dirty="0" err="1">
                <a:latin typeface="Times" pitchFamily="2" charset="0"/>
              </a:rPr>
              <a:t>Fadhel</a:t>
            </a:r>
            <a:br>
              <a:rPr lang="en-CA" sz="2700" b="0" dirty="0">
                <a:effectLst/>
                <a:latin typeface="Times" pitchFamily="2" charset="0"/>
              </a:rPr>
            </a:br>
            <a:r>
              <a:rPr lang="en-CA" sz="2700" dirty="0">
                <a:latin typeface="Times" pitchFamily="2" charset="0"/>
              </a:rPr>
              <a:t>Beaudoin, Nicolas</a:t>
            </a:r>
            <a:br>
              <a:rPr lang="en-CA" sz="2700" b="0" dirty="0">
                <a:effectLst/>
                <a:latin typeface="Times" pitchFamily="2" charset="0"/>
              </a:rPr>
            </a:br>
            <a:r>
              <a:rPr lang="en-CA" sz="2700" dirty="0">
                <a:latin typeface="Times" pitchFamily="2" charset="0"/>
              </a:rPr>
              <a:t>Clarke, Daniel</a:t>
            </a:r>
            <a:br>
              <a:rPr lang="en-CA" sz="2700" b="0" dirty="0">
                <a:effectLst/>
                <a:latin typeface="Times" pitchFamily="2" charset="0"/>
              </a:rPr>
            </a:br>
            <a:r>
              <a:rPr lang="en-CA" sz="2700" dirty="0">
                <a:latin typeface="Times" pitchFamily="2" charset="0"/>
              </a:rPr>
              <a:t>El </a:t>
            </a:r>
            <a:r>
              <a:rPr lang="en-CA" sz="2700" dirty="0" err="1">
                <a:latin typeface="Times" pitchFamily="2" charset="0"/>
              </a:rPr>
              <a:t>Bitar</a:t>
            </a:r>
            <a:r>
              <a:rPr lang="en-CA" sz="2700" dirty="0">
                <a:latin typeface="Times" pitchFamily="2" charset="0"/>
              </a:rPr>
              <a:t>, Rania</a:t>
            </a:r>
            <a:br>
              <a:rPr lang="en-CA" sz="2700" b="0" dirty="0">
                <a:effectLst/>
                <a:latin typeface="Times" pitchFamily="2" charset="0"/>
              </a:rPr>
            </a:br>
            <a:r>
              <a:rPr lang="en-CA" sz="2700" dirty="0" err="1">
                <a:latin typeface="Times" pitchFamily="2" charset="0"/>
              </a:rPr>
              <a:t>Mckay</a:t>
            </a:r>
            <a:r>
              <a:rPr lang="en-CA" sz="2700" dirty="0">
                <a:latin typeface="Times" pitchFamily="2" charset="0"/>
              </a:rPr>
              <a:t>, Gabrielle</a:t>
            </a:r>
            <a:br>
              <a:rPr lang="en-CA" sz="2700" b="0" dirty="0">
                <a:effectLst/>
                <a:latin typeface="Times" pitchFamily="2" charset="0"/>
              </a:rPr>
            </a:br>
            <a:br>
              <a:rPr lang="en-CA" sz="2700" b="0" dirty="0">
                <a:effectLst/>
                <a:latin typeface="Times" pitchFamily="2" charset="0"/>
              </a:rPr>
            </a:br>
            <a:br>
              <a:rPr lang="en-CA" sz="2700" b="0" dirty="0">
                <a:effectLst/>
                <a:latin typeface="Times" pitchFamily="2" charset="0"/>
              </a:rPr>
            </a:br>
            <a:r>
              <a:rPr lang="en-CA" sz="2700" dirty="0">
                <a:latin typeface="Times" pitchFamily="2" charset="0"/>
              </a:rPr>
              <a:t>Le 1 </a:t>
            </a:r>
            <a:r>
              <a:rPr lang="en-CA" sz="2700" dirty="0" err="1">
                <a:latin typeface="Times" pitchFamily="2" charset="0"/>
              </a:rPr>
              <a:t>Décembre</a:t>
            </a:r>
            <a:r>
              <a:rPr lang="en-CA" sz="2700" dirty="0">
                <a:latin typeface="Times" pitchFamily="2" charset="0"/>
              </a:rPr>
              <a:t> 2020</a:t>
            </a:r>
            <a:br>
              <a:rPr lang="en-CA" sz="5400" b="0" dirty="0">
                <a:effectLst/>
                <a:latin typeface="Times" pitchFamily="2" charset="0"/>
              </a:rPr>
            </a:br>
            <a:br>
              <a:rPr lang="en-CA" sz="5400" dirty="0"/>
            </a:br>
            <a:endParaRPr lang="en-US" sz="5400" b="1" u="sng" dirty="0">
              <a:latin typeface="New Peninim MT" pitchFamily="2" charset="-79"/>
              <a:cs typeface="New Peninim M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68000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47">
            <a:extLst>
              <a:ext uri="{FF2B5EF4-FFF2-40B4-BE49-F238E27FC236}">
                <a16:creationId xmlns:a16="http://schemas.microsoft.com/office/drawing/2014/main" id="{1787C549-66DE-4718-9D45-8165992511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49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592824" cy="32339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CE027F-F5B2-984C-97AE-FBFBE42CF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8" y="655591"/>
            <a:ext cx="4929352" cy="2315616"/>
          </a:xfrm>
        </p:spPr>
        <p:txBody>
          <a:bodyPr>
            <a:normAutofit/>
          </a:bodyPr>
          <a:lstStyle/>
          <a:p>
            <a:r>
              <a:rPr lang="en-US" sz="4600" u="sng">
                <a:latin typeface="Times" pitchFamily="2" charset="0"/>
              </a:rPr>
              <a:t>Introduction: 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F647E38-F93D-4661-8D77-CE13EEB65B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BAB21C4D-C8DB-45E4-8B45-1A73A1886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55" name="Rectangle 64">
              <a:extLst>
                <a:ext uri="{FF2B5EF4-FFF2-40B4-BE49-F238E27FC236}">
                  <a16:creationId xmlns:a16="http://schemas.microsoft.com/office/drawing/2014/main" id="{408C67FF-5706-4C08-9DF4-D3E2EF7F61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6">
              <a:extLst>
                <a:ext uri="{FF2B5EF4-FFF2-40B4-BE49-F238E27FC236}">
                  <a16:creationId xmlns:a16="http://schemas.microsoft.com/office/drawing/2014/main" id="{90AE6FAF-1DDD-40E6-8128-2B5DD1464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4">
              <a:extLst>
                <a:ext uri="{FF2B5EF4-FFF2-40B4-BE49-F238E27FC236}">
                  <a16:creationId xmlns:a16="http://schemas.microsoft.com/office/drawing/2014/main" id="{3E186F0A-23FB-4FB4-8C95-4C6A6F483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6">
              <a:extLst>
                <a:ext uri="{FF2B5EF4-FFF2-40B4-BE49-F238E27FC236}">
                  <a16:creationId xmlns:a16="http://schemas.microsoft.com/office/drawing/2014/main" id="{D183081B-2F31-48CC-A297-BA0C06A744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4">
              <a:extLst>
                <a:ext uri="{FF2B5EF4-FFF2-40B4-BE49-F238E27FC236}">
                  <a16:creationId xmlns:a16="http://schemas.microsoft.com/office/drawing/2014/main" id="{BC6A5254-D4C3-478C-B4E0-73D3642DBE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6">
              <a:extLst>
                <a:ext uri="{FF2B5EF4-FFF2-40B4-BE49-F238E27FC236}">
                  <a16:creationId xmlns:a16="http://schemas.microsoft.com/office/drawing/2014/main" id="{41974FE2-7080-4C99-A4E6-3E15D4B28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4">
              <a:extLst>
                <a:ext uri="{FF2B5EF4-FFF2-40B4-BE49-F238E27FC236}">
                  <a16:creationId xmlns:a16="http://schemas.microsoft.com/office/drawing/2014/main" id="{7C843590-9C15-4DFA-9178-8A943EF622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6">
              <a:extLst>
                <a:ext uri="{FF2B5EF4-FFF2-40B4-BE49-F238E27FC236}">
                  <a16:creationId xmlns:a16="http://schemas.microsoft.com/office/drawing/2014/main" id="{3506696A-3D1F-450D-96A0-B59B7BBE3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4">
              <a:extLst>
                <a:ext uri="{FF2B5EF4-FFF2-40B4-BE49-F238E27FC236}">
                  <a16:creationId xmlns:a16="http://schemas.microsoft.com/office/drawing/2014/main" id="{6D2546D9-69E1-4D75-8E64-8862078132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6">
              <a:extLst>
                <a:ext uri="{FF2B5EF4-FFF2-40B4-BE49-F238E27FC236}">
                  <a16:creationId xmlns:a16="http://schemas.microsoft.com/office/drawing/2014/main" id="{865383D5-D060-4DBD-82E9-14902BD82B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70242239-3409-460D-BA74-ADF2AFD4E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6">
              <a:extLst>
                <a:ext uri="{FF2B5EF4-FFF2-40B4-BE49-F238E27FC236}">
                  <a16:creationId xmlns:a16="http://schemas.microsoft.com/office/drawing/2014/main" id="{4F02255D-DBCA-4E02-8376-8A374688DE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4">
              <a:extLst>
                <a:ext uri="{FF2B5EF4-FFF2-40B4-BE49-F238E27FC236}">
                  <a16:creationId xmlns:a16="http://schemas.microsoft.com/office/drawing/2014/main" id="{343BABB3-0280-4F53-A4A9-54ED96AB29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6">
              <a:extLst>
                <a:ext uri="{FF2B5EF4-FFF2-40B4-BE49-F238E27FC236}">
                  <a16:creationId xmlns:a16="http://schemas.microsoft.com/office/drawing/2014/main" id="{2824031E-D05D-4B6C-A900-28D70C7374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4">
              <a:extLst>
                <a:ext uri="{FF2B5EF4-FFF2-40B4-BE49-F238E27FC236}">
                  <a16:creationId xmlns:a16="http://schemas.microsoft.com/office/drawing/2014/main" id="{96B0A62E-B7B0-475C-B1FF-989CDB45E3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6">
              <a:extLst>
                <a:ext uri="{FF2B5EF4-FFF2-40B4-BE49-F238E27FC236}">
                  <a16:creationId xmlns:a16="http://schemas.microsoft.com/office/drawing/2014/main" id="{D62DF221-DFF7-4614-8983-8B7C47034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64">
              <a:extLst>
                <a:ext uri="{FF2B5EF4-FFF2-40B4-BE49-F238E27FC236}">
                  <a16:creationId xmlns:a16="http://schemas.microsoft.com/office/drawing/2014/main" id="{4E544155-BC32-4013-9135-149E30150C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66">
              <a:extLst>
                <a:ext uri="{FF2B5EF4-FFF2-40B4-BE49-F238E27FC236}">
                  <a16:creationId xmlns:a16="http://schemas.microsoft.com/office/drawing/2014/main" id="{1DD4153E-E8EE-4D47-8FF6-926EBB23FE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64">
              <a:extLst>
                <a:ext uri="{FF2B5EF4-FFF2-40B4-BE49-F238E27FC236}">
                  <a16:creationId xmlns:a16="http://schemas.microsoft.com/office/drawing/2014/main" id="{6834F1B0-119E-4A62-A22F-79C5AEEE3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66">
              <a:extLst>
                <a:ext uri="{FF2B5EF4-FFF2-40B4-BE49-F238E27FC236}">
                  <a16:creationId xmlns:a16="http://schemas.microsoft.com/office/drawing/2014/main" id="{04C90783-5CC9-4855-A633-D3D3B900D0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5" descr="A picture containing diagram&#10;&#10;Description automatically generated">
            <a:extLst>
              <a:ext uri="{FF2B5EF4-FFF2-40B4-BE49-F238E27FC236}">
                <a16:creationId xmlns:a16="http://schemas.microsoft.com/office/drawing/2014/main" id="{AF13D9CF-5737-D347-9F0B-1348518F76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5" r="4035" b="3"/>
          <a:stretch/>
        </p:blipFill>
        <p:spPr>
          <a:xfrm>
            <a:off x="606971" y="3236355"/>
            <a:ext cx="5146312" cy="3233985"/>
          </a:xfrm>
          <a:prstGeom prst="rect">
            <a:avLst/>
          </a:prstGeom>
        </p:spPr>
      </p:pic>
      <p:sp>
        <p:nvSpPr>
          <p:cNvPr id="76" name="Rectangle 75">
            <a:extLst>
              <a:ext uri="{FF2B5EF4-FFF2-40B4-BE49-F238E27FC236}">
                <a16:creationId xmlns:a16="http://schemas.microsoft.com/office/drawing/2014/main" id="{D6C80E47-971C-437F-B030-191115B01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233984"/>
            <a:ext cx="606971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22442-CE44-1749-A0A8-F4CDB8CFF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2823" y="950002"/>
            <a:ext cx="5596128" cy="534802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" pitchFamily="2" charset="0"/>
              </a:rPr>
              <a:t>Le context:</a:t>
            </a:r>
          </a:p>
          <a:p>
            <a:pPr>
              <a:buFontTx/>
              <a:buChar char="-"/>
            </a:pPr>
            <a:r>
              <a:rPr lang="en-US" dirty="0" err="1">
                <a:latin typeface="Times" pitchFamily="2" charset="0"/>
              </a:rPr>
              <a:t>Pandémie</a:t>
            </a:r>
            <a:r>
              <a:rPr lang="en-US" dirty="0">
                <a:latin typeface="Times" pitchFamily="2" charset="0"/>
              </a:rPr>
              <a:t> du COVID-19</a:t>
            </a:r>
          </a:p>
          <a:p>
            <a:pPr>
              <a:buFontTx/>
              <a:buChar char="-"/>
            </a:pPr>
            <a:r>
              <a:rPr lang="en-US" dirty="0">
                <a:latin typeface="Times" pitchFamily="2" charset="0"/>
              </a:rPr>
              <a:t>Imposition de </a:t>
            </a:r>
            <a:r>
              <a:rPr lang="en-US" dirty="0" err="1">
                <a:latin typeface="Times" pitchFamily="2" charset="0"/>
              </a:rPr>
              <a:t>règles</a:t>
            </a:r>
            <a:r>
              <a:rPr lang="en-US" dirty="0">
                <a:latin typeface="Times" pitchFamily="2" charset="0"/>
              </a:rPr>
              <a:t> </a:t>
            </a:r>
            <a:r>
              <a:rPr lang="en-US" dirty="0" err="1">
                <a:latin typeface="Times" pitchFamily="2" charset="0"/>
              </a:rPr>
              <a:t>sanitaires</a:t>
            </a:r>
            <a:endParaRPr lang="en-US" dirty="0">
              <a:latin typeface="Times" pitchFamily="2" charset="0"/>
            </a:endParaRPr>
          </a:p>
          <a:p>
            <a:pPr>
              <a:buFontTx/>
              <a:buChar char="-"/>
            </a:pPr>
            <a:r>
              <a:rPr lang="en-US" dirty="0">
                <a:latin typeface="Times" pitchFamily="2" charset="0"/>
              </a:rPr>
              <a:t>Restrictions du </a:t>
            </a:r>
            <a:r>
              <a:rPr lang="en-US" dirty="0" err="1">
                <a:latin typeface="Times" pitchFamily="2" charset="0"/>
              </a:rPr>
              <a:t>nombre</a:t>
            </a:r>
            <a:r>
              <a:rPr lang="en-US" dirty="0">
                <a:latin typeface="Times" pitchFamily="2" charset="0"/>
              </a:rPr>
              <a:t> de </a:t>
            </a:r>
            <a:r>
              <a:rPr lang="en-US" dirty="0" err="1">
                <a:latin typeface="Times" pitchFamily="2" charset="0"/>
              </a:rPr>
              <a:t>personnes</a:t>
            </a:r>
            <a:r>
              <a:rPr lang="en-US" dirty="0">
                <a:latin typeface="Times" pitchFamily="2" charset="0"/>
              </a:rPr>
              <a:t> dans </a:t>
            </a:r>
            <a:r>
              <a:rPr lang="en-US" dirty="0" err="1">
                <a:latin typeface="Times" pitchFamily="2" charset="0"/>
              </a:rPr>
              <a:t>une</a:t>
            </a:r>
            <a:r>
              <a:rPr lang="en-US" dirty="0">
                <a:latin typeface="Times" pitchFamily="2" charset="0"/>
              </a:rPr>
              <a:t> salle</a:t>
            </a:r>
          </a:p>
          <a:p>
            <a:pPr>
              <a:buFontTx/>
              <a:buChar char="-"/>
            </a:pPr>
            <a:r>
              <a:rPr lang="en-US" dirty="0">
                <a:latin typeface="Times" pitchFamily="2" charset="0"/>
              </a:rPr>
              <a:t>Le but du </a:t>
            </a:r>
            <a:r>
              <a:rPr lang="en-US" dirty="0" err="1">
                <a:latin typeface="Times" pitchFamily="2" charset="0"/>
              </a:rPr>
              <a:t>projet</a:t>
            </a:r>
            <a:r>
              <a:rPr lang="en-US" dirty="0">
                <a:latin typeface="Times" pitchFamily="2" charset="0"/>
              </a:rPr>
              <a:t>: </a:t>
            </a:r>
          </a:p>
          <a:p>
            <a:pPr>
              <a:buFontTx/>
              <a:buChar char="-"/>
            </a:pPr>
            <a:r>
              <a:rPr lang="en-US" dirty="0" err="1">
                <a:latin typeface="Times" pitchFamily="2" charset="0"/>
              </a:rPr>
              <a:t>Facilite</a:t>
            </a:r>
            <a:r>
              <a:rPr lang="en-US" dirty="0">
                <a:latin typeface="Times" pitchFamily="2" charset="0"/>
              </a:rPr>
              <a:t> le </a:t>
            </a:r>
            <a:r>
              <a:rPr lang="en-US" dirty="0" err="1">
                <a:latin typeface="Times" pitchFamily="2" charset="0"/>
              </a:rPr>
              <a:t>décompte</a:t>
            </a:r>
            <a:r>
              <a:rPr lang="en-US" dirty="0">
                <a:latin typeface="Times" pitchFamily="2" charset="0"/>
              </a:rPr>
              <a:t> des </a:t>
            </a:r>
            <a:r>
              <a:rPr lang="en-US" dirty="0" err="1">
                <a:latin typeface="Times" pitchFamily="2" charset="0"/>
              </a:rPr>
              <a:t>personnes</a:t>
            </a:r>
            <a:r>
              <a:rPr lang="en-US" dirty="0">
                <a:latin typeface="Times" pitchFamily="2" charset="0"/>
              </a:rPr>
              <a:t> </a:t>
            </a:r>
          </a:p>
          <a:p>
            <a:pPr>
              <a:buFontTx/>
              <a:buChar char="-"/>
            </a:pPr>
            <a:r>
              <a:rPr lang="en-US" dirty="0">
                <a:latin typeface="Times" pitchFamily="2" charset="0"/>
              </a:rPr>
              <a:t>Solution </a:t>
            </a:r>
            <a:r>
              <a:rPr lang="en-US" dirty="0" err="1">
                <a:latin typeface="Times" pitchFamily="2" charset="0"/>
              </a:rPr>
              <a:t>fiable</a:t>
            </a:r>
            <a:r>
              <a:rPr lang="en-US" dirty="0">
                <a:latin typeface="Times" pitchFamily="2" charset="0"/>
              </a:rPr>
              <a:t> et </a:t>
            </a:r>
            <a:r>
              <a:rPr lang="en-US" dirty="0" err="1">
                <a:latin typeface="Times" pitchFamily="2" charset="0"/>
              </a:rPr>
              <a:t>abordable</a:t>
            </a:r>
            <a:r>
              <a:rPr lang="en-US" dirty="0">
                <a:latin typeface="Times" pitchFamily="2" charset="0"/>
              </a:rPr>
              <a:t> </a:t>
            </a:r>
          </a:p>
          <a:p>
            <a:pPr marL="0" indent="0">
              <a:buNone/>
            </a:pPr>
            <a:endParaRPr lang="en-US" sz="2200" dirty="0">
              <a:latin typeface="Times" pitchFamily="2" charset="0"/>
            </a:endParaRPr>
          </a:p>
          <a:p>
            <a:pPr>
              <a:buFontTx/>
              <a:buChar char="-"/>
            </a:pPr>
            <a:endParaRPr lang="en-US" sz="2200" dirty="0"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36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A2B13-59FD-4648-AFF6-DB7FE7644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6382"/>
            <a:ext cx="10515600" cy="1325563"/>
          </a:xfrm>
        </p:spPr>
        <p:txBody>
          <a:bodyPr/>
          <a:lstStyle/>
          <a:p>
            <a:r>
              <a:rPr lang="en-US" u="sng" dirty="0">
                <a:latin typeface="Times" pitchFamily="2" charset="0"/>
              </a:rPr>
              <a:t>Le but de </a:t>
            </a:r>
            <a:r>
              <a:rPr lang="en-US" u="sng" dirty="0" err="1">
                <a:latin typeface="Times" pitchFamily="2" charset="0"/>
              </a:rPr>
              <a:t>notre</a:t>
            </a:r>
            <a:r>
              <a:rPr lang="en-US" u="sng" dirty="0">
                <a:latin typeface="Times" pitchFamily="2" charset="0"/>
              </a:rPr>
              <a:t> solution: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ADFA9-B181-AF4B-A8C2-215EEE19C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8779" y="2453028"/>
            <a:ext cx="10872537" cy="4906055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 err="1">
                <a:latin typeface="Times" pitchFamily="2" charset="0"/>
              </a:rPr>
              <a:t>Optimiser</a:t>
            </a:r>
            <a:r>
              <a:rPr lang="en-US" dirty="0">
                <a:latin typeface="Times" pitchFamily="2" charset="0"/>
              </a:rPr>
              <a:t> du temps et de </a:t>
            </a:r>
            <a:r>
              <a:rPr lang="en-US" dirty="0" err="1">
                <a:latin typeface="Times" pitchFamily="2" charset="0"/>
              </a:rPr>
              <a:t>l’espace</a:t>
            </a:r>
            <a:r>
              <a:rPr lang="en-US" dirty="0">
                <a:latin typeface="Times" pitchFamily="2" charset="0"/>
              </a:rPr>
              <a:t>.</a:t>
            </a:r>
          </a:p>
          <a:p>
            <a:pPr>
              <a:buFontTx/>
              <a:buChar char="-"/>
            </a:pPr>
            <a:r>
              <a:rPr lang="en-US" dirty="0">
                <a:latin typeface="Times" pitchFamily="2" charset="0"/>
              </a:rPr>
              <a:t>Solution </a:t>
            </a:r>
            <a:r>
              <a:rPr lang="en-US" dirty="0" err="1">
                <a:latin typeface="Times" pitchFamily="2" charset="0"/>
              </a:rPr>
              <a:t>économique</a:t>
            </a:r>
            <a:r>
              <a:rPr lang="en-US" dirty="0">
                <a:latin typeface="Times" pitchFamily="2" charset="0"/>
              </a:rPr>
              <a:t> </a:t>
            </a:r>
          </a:p>
          <a:p>
            <a:pPr>
              <a:buFontTx/>
              <a:buChar char="-"/>
            </a:pPr>
            <a:r>
              <a:rPr lang="en-US" dirty="0">
                <a:latin typeface="Times" pitchFamily="2" charset="0"/>
              </a:rPr>
              <a:t>Solution </a:t>
            </a:r>
            <a:r>
              <a:rPr lang="en-US" dirty="0" err="1">
                <a:latin typeface="Times" pitchFamily="2" charset="0"/>
              </a:rPr>
              <a:t>efficace</a:t>
            </a:r>
            <a:endParaRPr lang="en-US" dirty="0">
              <a:latin typeface="Times" pitchFamily="2" charset="0"/>
            </a:endParaRPr>
          </a:p>
          <a:p>
            <a:pPr>
              <a:buFontTx/>
              <a:buChar char="-"/>
            </a:pPr>
            <a:r>
              <a:rPr lang="en-US" dirty="0" err="1">
                <a:latin typeface="Times" pitchFamily="2" charset="0"/>
              </a:rPr>
              <a:t>Alerte</a:t>
            </a:r>
            <a:r>
              <a:rPr lang="en-US" dirty="0">
                <a:latin typeface="Times" pitchFamily="2" charset="0"/>
              </a:rPr>
              <a:t> </a:t>
            </a:r>
            <a:r>
              <a:rPr lang="en-US" dirty="0" err="1">
                <a:latin typeface="Times" pitchFamily="2" charset="0"/>
              </a:rPr>
              <a:t>à</a:t>
            </a:r>
            <a:r>
              <a:rPr lang="en-US" dirty="0">
                <a:latin typeface="Times" pitchFamily="2" charset="0"/>
              </a:rPr>
              <a:t> </a:t>
            </a:r>
            <a:r>
              <a:rPr lang="en-US" dirty="0" err="1">
                <a:latin typeface="Times" pitchFamily="2" charset="0"/>
              </a:rPr>
              <a:t>l’atteinte</a:t>
            </a:r>
            <a:r>
              <a:rPr lang="en-US" dirty="0">
                <a:latin typeface="Times" pitchFamily="2" charset="0"/>
              </a:rPr>
              <a:t> de la </a:t>
            </a:r>
            <a:r>
              <a:rPr lang="en-US" dirty="0" err="1">
                <a:latin typeface="Times" pitchFamily="2" charset="0"/>
              </a:rPr>
              <a:t>limite</a:t>
            </a:r>
            <a:endParaRPr lang="en-US" dirty="0">
              <a:latin typeface="Times" pitchFamily="2" charset="0"/>
            </a:endParaRPr>
          </a:p>
          <a:p>
            <a:pPr>
              <a:buFontTx/>
              <a:buChar char="-"/>
            </a:pPr>
            <a:r>
              <a:rPr lang="en-US" dirty="0">
                <a:latin typeface="Times" pitchFamily="2" charset="0"/>
              </a:rPr>
              <a:t>Solution </a:t>
            </a:r>
            <a:r>
              <a:rPr lang="en-US" dirty="0" err="1">
                <a:latin typeface="Times" pitchFamily="2" charset="0"/>
              </a:rPr>
              <a:t>juste</a:t>
            </a:r>
            <a:r>
              <a:rPr lang="en-US" dirty="0">
                <a:latin typeface="Times" pitchFamily="2" charset="0"/>
              </a:rPr>
              <a:t> et precise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638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91F32EBA-ED97-466E-8CFA-838258415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504440-E89A-B445-BA30-874F1B07E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851517"/>
            <a:ext cx="5130795" cy="1461778"/>
          </a:xfrm>
        </p:spPr>
        <p:txBody>
          <a:bodyPr>
            <a:normAutofit/>
          </a:bodyPr>
          <a:lstStyle/>
          <a:p>
            <a:r>
              <a:rPr lang="en-US" sz="4000" u="sng">
                <a:latin typeface="Times" pitchFamily="2" charset="0"/>
              </a:rPr>
              <a:t>Les avantages de notre solution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EDFF954-3B7D-5744-A55D-F18C26D6E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125" y="2470248"/>
            <a:ext cx="6728347" cy="3536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Times" pitchFamily="2" charset="0"/>
              </a:rPr>
              <a:t>Les </a:t>
            </a:r>
            <a:r>
              <a:rPr lang="en-US" sz="2000" dirty="0" err="1">
                <a:latin typeface="Times" pitchFamily="2" charset="0"/>
              </a:rPr>
              <a:t>avantages</a:t>
            </a:r>
            <a:r>
              <a:rPr lang="en-US" sz="2000" dirty="0">
                <a:latin typeface="Times" pitchFamily="2" charset="0"/>
              </a:rPr>
              <a:t> que </a:t>
            </a:r>
            <a:r>
              <a:rPr lang="en-US" sz="2000" dirty="0" err="1">
                <a:latin typeface="Times" pitchFamily="2" charset="0"/>
              </a:rPr>
              <a:t>présentent</a:t>
            </a:r>
            <a:r>
              <a:rPr lang="en-US" sz="2000" dirty="0">
                <a:latin typeface="Times" pitchFamily="2" charset="0"/>
              </a:rPr>
              <a:t> </a:t>
            </a:r>
            <a:r>
              <a:rPr lang="en-US" sz="2000" dirty="0" err="1">
                <a:latin typeface="Times" pitchFamily="2" charset="0"/>
              </a:rPr>
              <a:t>notre</a:t>
            </a:r>
            <a:r>
              <a:rPr lang="en-US" sz="2000" dirty="0">
                <a:latin typeface="Times" pitchFamily="2" charset="0"/>
              </a:rPr>
              <a:t> solution </a:t>
            </a:r>
            <a:r>
              <a:rPr lang="en-US" sz="2000" dirty="0" err="1">
                <a:latin typeface="Times" pitchFamily="2" charset="0"/>
              </a:rPr>
              <a:t>sont</a:t>
            </a:r>
            <a:r>
              <a:rPr lang="en-US" sz="2000" dirty="0">
                <a:latin typeface="Times" pitchFamily="2" charset="0"/>
              </a:rPr>
              <a:t> les </a:t>
            </a:r>
            <a:r>
              <a:rPr lang="en-US" sz="2000" dirty="0" err="1">
                <a:latin typeface="Times" pitchFamily="2" charset="0"/>
              </a:rPr>
              <a:t>suivants</a:t>
            </a:r>
            <a:r>
              <a:rPr lang="en-US" sz="2000" dirty="0">
                <a:latin typeface="Times" pitchFamily="2" charset="0"/>
              </a:rPr>
              <a:t>: </a:t>
            </a:r>
          </a:p>
          <a:p>
            <a:pPr marL="0" indent="0">
              <a:buNone/>
            </a:pPr>
            <a:r>
              <a:rPr lang="en-US" sz="2000" dirty="0">
                <a:latin typeface="Times" pitchFamily="2" charset="0"/>
              </a:rPr>
              <a:t>- Solution </a:t>
            </a:r>
            <a:r>
              <a:rPr lang="en-CA" sz="2000" dirty="0">
                <a:latin typeface="Times" pitchFamily="2" charset="0"/>
              </a:rPr>
              <a:t>implementable et </a:t>
            </a:r>
            <a:r>
              <a:rPr lang="en-CA" sz="2000" dirty="0" err="1">
                <a:latin typeface="Times" pitchFamily="2" charset="0"/>
              </a:rPr>
              <a:t>prartique</a:t>
            </a:r>
            <a:endParaRPr lang="en-CA" sz="2000" dirty="0">
              <a:latin typeface="Times" pitchFamily="2" charset="0"/>
            </a:endParaRPr>
          </a:p>
          <a:p>
            <a:pPr>
              <a:buFontTx/>
              <a:buChar char="-"/>
            </a:pPr>
            <a:r>
              <a:rPr lang="en-CA" sz="2000" dirty="0">
                <a:latin typeface="Times" pitchFamily="2" charset="0"/>
              </a:rPr>
              <a:t>Haute </a:t>
            </a:r>
            <a:r>
              <a:rPr lang="en-CA" sz="2000" dirty="0" err="1">
                <a:latin typeface="Times" pitchFamily="2" charset="0"/>
              </a:rPr>
              <a:t>précision</a:t>
            </a:r>
            <a:r>
              <a:rPr lang="en-US" sz="2000" dirty="0">
                <a:latin typeface="Times" pitchFamily="2" charset="0"/>
              </a:rPr>
              <a:t> </a:t>
            </a:r>
          </a:p>
          <a:p>
            <a:pPr>
              <a:buFontTx/>
              <a:buChar char="-"/>
            </a:pPr>
            <a:r>
              <a:rPr lang="en-CA" sz="2000" dirty="0" err="1">
                <a:latin typeface="Times" pitchFamily="2" charset="0"/>
              </a:rPr>
              <a:t>Faible</a:t>
            </a:r>
            <a:r>
              <a:rPr lang="en-CA" sz="2000" dirty="0">
                <a:latin typeface="Times" pitchFamily="2" charset="0"/>
              </a:rPr>
              <a:t> </a:t>
            </a:r>
            <a:r>
              <a:rPr lang="en-CA" sz="2000" dirty="0" err="1">
                <a:latin typeface="Times" pitchFamily="2" charset="0"/>
              </a:rPr>
              <a:t>risque</a:t>
            </a:r>
            <a:r>
              <a:rPr lang="en-CA" sz="2000" dirty="0">
                <a:latin typeface="Times" pitchFamily="2" charset="0"/>
              </a:rPr>
              <a:t> de </a:t>
            </a:r>
            <a:r>
              <a:rPr lang="en-CA" sz="2000" dirty="0" err="1">
                <a:latin typeface="Times" pitchFamily="2" charset="0"/>
              </a:rPr>
              <a:t>compte</a:t>
            </a:r>
            <a:r>
              <a:rPr lang="en-CA" sz="2000" dirty="0">
                <a:latin typeface="Times" pitchFamily="2" charset="0"/>
              </a:rPr>
              <a:t> </a:t>
            </a:r>
            <a:r>
              <a:rPr lang="en-CA" sz="2000" dirty="0" err="1">
                <a:latin typeface="Times" pitchFamily="2" charset="0"/>
              </a:rPr>
              <a:t>accidentel</a:t>
            </a:r>
            <a:endParaRPr lang="en-CA" sz="2000" dirty="0">
              <a:latin typeface="Times" pitchFamily="2" charset="0"/>
            </a:endParaRPr>
          </a:p>
          <a:p>
            <a:pPr>
              <a:buFontTx/>
              <a:buChar char="-"/>
            </a:pPr>
            <a:r>
              <a:rPr lang="en-CA" sz="2000" dirty="0">
                <a:latin typeface="Times" pitchFamily="2" charset="0"/>
              </a:rPr>
              <a:t>Une </a:t>
            </a:r>
            <a:r>
              <a:rPr lang="en-CA" sz="2000" dirty="0" err="1">
                <a:latin typeface="Times" pitchFamily="2" charset="0"/>
              </a:rPr>
              <a:t>grande</a:t>
            </a:r>
            <a:r>
              <a:rPr lang="en-CA" sz="2000" dirty="0">
                <a:latin typeface="Times" pitchFamily="2" charset="0"/>
              </a:rPr>
              <a:t> </a:t>
            </a:r>
            <a:r>
              <a:rPr lang="en-CA" sz="2000" dirty="0" err="1">
                <a:latin typeface="Times" pitchFamily="2" charset="0"/>
              </a:rPr>
              <a:t>flexibilité</a:t>
            </a:r>
            <a:endParaRPr lang="en-CA" sz="2000" dirty="0">
              <a:latin typeface="Times" pitchFamily="2" charset="0"/>
            </a:endParaRPr>
          </a:p>
          <a:p>
            <a:pPr>
              <a:buFontTx/>
              <a:buChar char="-"/>
            </a:pPr>
            <a:r>
              <a:rPr lang="en-CA" sz="2000" dirty="0" err="1">
                <a:latin typeface="Times" pitchFamily="2" charset="0"/>
              </a:rPr>
              <a:t>Indépendante</a:t>
            </a:r>
            <a:r>
              <a:rPr lang="en-CA" sz="2000" dirty="0">
                <a:latin typeface="Times" pitchFamily="2" charset="0"/>
              </a:rPr>
              <a:t> du </a:t>
            </a:r>
            <a:r>
              <a:rPr lang="en-CA" sz="2000" dirty="0" err="1">
                <a:latin typeface="Times" pitchFamily="2" charset="0"/>
              </a:rPr>
              <a:t>boitier</a:t>
            </a:r>
            <a:r>
              <a:rPr lang="en-US" sz="2000" dirty="0">
                <a:latin typeface="Times" pitchFamily="2" charset="0"/>
              </a:rPr>
              <a:t> </a:t>
            </a:r>
            <a:r>
              <a:rPr lang="en-US" sz="2000" dirty="0" err="1">
                <a:latin typeface="Times" pitchFamily="2" charset="0"/>
              </a:rPr>
              <a:t>extérieur</a:t>
            </a:r>
            <a:endParaRPr lang="en-US" sz="2000" dirty="0">
              <a:latin typeface="Times" pitchFamily="2" charset="0"/>
            </a:endParaRPr>
          </a:p>
          <a:p>
            <a:pPr>
              <a:buFontTx/>
              <a:buChar char="-"/>
            </a:pPr>
            <a:r>
              <a:rPr lang="en-CA" sz="2000" dirty="0" err="1">
                <a:latin typeface="Times" pitchFamily="2" charset="0"/>
              </a:rPr>
              <a:t>Favorise</a:t>
            </a:r>
            <a:r>
              <a:rPr lang="en-CA" sz="2000" dirty="0">
                <a:latin typeface="Times" pitchFamily="2" charset="0"/>
              </a:rPr>
              <a:t> la </a:t>
            </a:r>
            <a:r>
              <a:rPr lang="en-CA" sz="2000" dirty="0" err="1">
                <a:latin typeface="Times" pitchFamily="2" charset="0"/>
              </a:rPr>
              <a:t>maintenir</a:t>
            </a:r>
            <a:r>
              <a:rPr lang="en-CA" sz="2000" dirty="0">
                <a:latin typeface="Times" pitchFamily="2" charset="0"/>
              </a:rPr>
              <a:t> des profits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2A38935-BB53-4DF7-A56E-48DD25B68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1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4 h 5154967"/>
              <a:gd name="connsiteX37" fmla="*/ 1625714 w 6184806"/>
              <a:gd name="connsiteY37" fmla="*/ 109244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1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1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4"/>
                  <a:pt x="2445216" y="109244"/>
                </a:cubicBezTo>
                <a:cubicBezTo>
                  <a:pt x="1625714" y="109244"/>
                  <a:pt x="1625714" y="109244"/>
                  <a:pt x="1625714" y="109244"/>
                </a:cubicBezTo>
                <a:cubicBezTo>
                  <a:pt x="1572615" y="109244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8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1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Questions">
            <a:extLst>
              <a:ext uri="{FF2B5EF4-FFF2-40B4-BE49-F238E27FC236}">
                <a16:creationId xmlns:a16="http://schemas.microsoft.com/office/drawing/2014/main" id="{80DD3E3A-31FF-4855-A585-3D5962769B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35330" y="2105470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256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325916-0C54-2446-A7BB-FD8CD0C5C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 u="sng">
                <a:solidFill>
                  <a:srgbClr val="FFFFFF"/>
                </a:solidFill>
                <a:latin typeface="Times" pitchFamily="2" charset="0"/>
              </a:rPr>
              <a:t>Les composantes utilisées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AD657-0B81-C546-BF6C-572A86AEC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 lnSpcReduction="10000"/>
          </a:bodyPr>
          <a:lstStyle/>
          <a:p>
            <a:r>
              <a:rPr lang="en-CA" sz="2400" dirty="0">
                <a:solidFill>
                  <a:srgbClr val="FEFFFF"/>
                </a:solidFill>
              </a:rPr>
              <a:t>2 </a:t>
            </a:r>
            <a:r>
              <a:rPr lang="fr-CA" sz="2400" dirty="0">
                <a:solidFill>
                  <a:srgbClr val="FEFFFF"/>
                </a:solidFill>
              </a:rPr>
              <a:t>capteur infrarouge passif</a:t>
            </a:r>
            <a:endParaRPr lang="en-CA" sz="2400" dirty="0">
              <a:solidFill>
                <a:srgbClr val="FEFFFF"/>
              </a:solidFill>
            </a:endParaRPr>
          </a:p>
          <a:p>
            <a:r>
              <a:rPr lang="en-CA" sz="2400" dirty="0">
                <a:solidFill>
                  <a:srgbClr val="FEFFFF"/>
                </a:solidFill>
              </a:rPr>
              <a:t>1 haut </a:t>
            </a:r>
            <a:r>
              <a:rPr lang="en-CA" sz="2400" dirty="0" err="1">
                <a:solidFill>
                  <a:srgbClr val="FEFFFF"/>
                </a:solidFill>
              </a:rPr>
              <a:t>parleur</a:t>
            </a:r>
            <a:r>
              <a:rPr lang="en-CA" sz="2400" dirty="0">
                <a:solidFill>
                  <a:srgbClr val="FEFFFF"/>
                </a:solidFill>
              </a:rPr>
              <a:t> </a:t>
            </a:r>
          </a:p>
          <a:p>
            <a:r>
              <a:rPr lang="en-CA" sz="2400" dirty="0">
                <a:solidFill>
                  <a:srgbClr val="FEFFFF"/>
                </a:solidFill>
              </a:rPr>
              <a:t>1 </a:t>
            </a:r>
            <a:r>
              <a:rPr lang="en-CA" sz="2400" dirty="0" err="1">
                <a:solidFill>
                  <a:srgbClr val="FEFFFF"/>
                </a:solidFill>
              </a:rPr>
              <a:t>arduino</a:t>
            </a:r>
            <a:r>
              <a:rPr lang="en-CA" sz="2400" dirty="0">
                <a:solidFill>
                  <a:srgbClr val="FEFFFF"/>
                </a:solidFill>
              </a:rPr>
              <a:t> et connecting cord </a:t>
            </a:r>
          </a:p>
          <a:p>
            <a:r>
              <a:rPr lang="en-CA" sz="2400" dirty="0">
                <a:solidFill>
                  <a:srgbClr val="FEFFFF"/>
                </a:solidFill>
              </a:rPr>
              <a:t> 1 20x4 </a:t>
            </a:r>
            <a:r>
              <a:rPr lang="en-CA" sz="2400" dirty="0" err="1">
                <a:solidFill>
                  <a:srgbClr val="FEFFFF"/>
                </a:solidFill>
              </a:rPr>
              <a:t>afficheur</a:t>
            </a:r>
            <a:r>
              <a:rPr lang="en-CA" sz="2400" dirty="0">
                <a:solidFill>
                  <a:srgbClr val="FEFFFF"/>
                </a:solidFill>
              </a:rPr>
              <a:t> lcd</a:t>
            </a:r>
          </a:p>
          <a:p>
            <a:r>
              <a:rPr lang="en-CA" sz="2400" dirty="0">
                <a:solidFill>
                  <a:srgbClr val="FEFFFF"/>
                </a:solidFill>
              </a:rPr>
              <a:t>1 </a:t>
            </a:r>
            <a:r>
              <a:rPr lang="en-CA" sz="2400" dirty="0" err="1">
                <a:solidFill>
                  <a:srgbClr val="FEFFFF"/>
                </a:solidFill>
              </a:rPr>
              <a:t>adapteur</a:t>
            </a:r>
            <a:r>
              <a:rPr lang="en-CA" sz="2400" dirty="0">
                <a:solidFill>
                  <a:srgbClr val="FEFFFF"/>
                </a:solidFill>
              </a:rPr>
              <a:t> i2c</a:t>
            </a:r>
          </a:p>
          <a:p>
            <a:r>
              <a:rPr lang="en-CA" sz="2400" dirty="0">
                <a:solidFill>
                  <a:srgbClr val="FEFFFF"/>
                </a:solidFill>
              </a:rPr>
              <a:t>11 </a:t>
            </a:r>
            <a:r>
              <a:rPr lang="en-CA" sz="2400" dirty="0" err="1">
                <a:solidFill>
                  <a:srgbClr val="FEFFFF"/>
                </a:solidFill>
              </a:rPr>
              <a:t>fils</a:t>
            </a:r>
            <a:r>
              <a:rPr lang="en-CA" sz="2400" dirty="0">
                <a:solidFill>
                  <a:srgbClr val="FEFFFF"/>
                </a:solidFill>
              </a:rPr>
              <a:t> </a:t>
            </a:r>
          </a:p>
          <a:p>
            <a:r>
              <a:rPr lang="en-CA" sz="2400" dirty="0">
                <a:solidFill>
                  <a:srgbClr val="FEFFFF"/>
                </a:solidFill>
              </a:rPr>
              <a:t>6 </a:t>
            </a:r>
            <a:r>
              <a:rPr lang="en-CA" sz="2400" dirty="0" err="1">
                <a:solidFill>
                  <a:srgbClr val="FEFFFF"/>
                </a:solidFill>
              </a:rPr>
              <a:t>fils</a:t>
            </a:r>
            <a:r>
              <a:rPr lang="en-CA" sz="2400" dirty="0">
                <a:solidFill>
                  <a:srgbClr val="FEFFFF"/>
                </a:solidFill>
              </a:rPr>
              <a:t> de cavalier</a:t>
            </a:r>
          </a:p>
          <a:p>
            <a:r>
              <a:rPr lang="en-CA" sz="2400" dirty="0">
                <a:solidFill>
                  <a:srgbClr val="FEFFFF"/>
                </a:solidFill>
              </a:rPr>
              <a:t>1 mini </a:t>
            </a:r>
            <a:r>
              <a:rPr lang="en-CA" sz="2400" dirty="0" err="1">
                <a:solidFill>
                  <a:srgbClr val="FEFFFF"/>
                </a:solidFill>
              </a:rPr>
              <a:t>planche</a:t>
            </a:r>
            <a:r>
              <a:rPr lang="en-CA" sz="2400" dirty="0">
                <a:solidFill>
                  <a:srgbClr val="FEFFFF"/>
                </a:solidFill>
              </a:rPr>
              <a:t> </a:t>
            </a:r>
            <a:r>
              <a:rPr lang="en-CA" sz="2400" dirty="0" err="1">
                <a:solidFill>
                  <a:srgbClr val="FEFFFF"/>
                </a:solidFill>
              </a:rPr>
              <a:t>à</a:t>
            </a:r>
            <a:r>
              <a:rPr lang="en-CA" sz="2400" dirty="0">
                <a:solidFill>
                  <a:srgbClr val="FEFFFF"/>
                </a:solidFill>
              </a:rPr>
              <a:t> pain</a:t>
            </a:r>
          </a:p>
          <a:p>
            <a:r>
              <a:rPr lang="en-CA" sz="2400" dirty="0">
                <a:solidFill>
                  <a:srgbClr val="FEFFFF"/>
                </a:solidFill>
              </a:rPr>
              <a:t>1 </a:t>
            </a:r>
            <a:r>
              <a:rPr lang="en-CA" sz="2400" dirty="0" err="1">
                <a:solidFill>
                  <a:srgbClr val="FEFFFF"/>
                </a:solidFill>
              </a:rPr>
              <a:t>enveloppe</a:t>
            </a:r>
            <a:endParaRPr lang="en-CA" sz="2400" dirty="0">
              <a:solidFill>
                <a:srgbClr val="FEFFFF"/>
              </a:solidFill>
            </a:endParaRPr>
          </a:p>
          <a:p>
            <a:r>
              <a:rPr lang="en-CA" sz="2400" dirty="0">
                <a:solidFill>
                  <a:srgbClr val="FEFFFF"/>
                </a:solidFill>
              </a:rPr>
              <a:t> 1 </a:t>
            </a:r>
            <a:r>
              <a:rPr lang="en-CA" sz="2400" dirty="0" err="1">
                <a:solidFill>
                  <a:srgbClr val="FEFFFF"/>
                </a:solidFill>
              </a:rPr>
              <a:t>programmeur</a:t>
            </a:r>
            <a:r>
              <a:rPr lang="en-CA" sz="2400" dirty="0">
                <a:solidFill>
                  <a:srgbClr val="FEFFFF"/>
                </a:solidFill>
              </a:rPr>
              <a:t> de code </a:t>
            </a:r>
            <a:r>
              <a:rPr lang="en-CA" sz="2400" dirty="0" err="1">
                <a:solidFill>
                  <a:srgbClr val="FEFFFF"/>
                </a:solidFill>
              </a:rPr>
              <a:t>arduino</a:t>
            </a:r>
            <a:endParaRPr lang="en-US" sz="24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673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62D31-94AC-8A4E-AEDF-ECC4E4167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Autofit/>
          </a:bodyPr>
          <a:lstStyle/>
          <a:p>
            <a:r>
              <a:rPr lang="en-CA" sz="3600" u="sng" dirty="0">
                <a:latin typeface="Times" pitchFamily="2" charset="0"/>
              </a:rPr>
              <a:t>Lien pour </a:t>
            </a:r>
            <a:r>
              <a:rPr lang="en-CA" sz="3600" u="sng" dirty="0" err="1">
                <a:latin typeface="Times" pitchFamily="2" charset="0"/>
              </a:rPr>
              <a:t>accéder</a:t>
            </a:r>
            <a:r>
              <a:rPr lang="en-CA" sz="3600" u="sng" dirty="0">
                <a:latin typeface="Times" pitchFamily="2" charset="0"/>
              </a:rPr>
              <a:t> aux tests </a:t>
            </a:r>
            <a:r>
              <a:rPr lang="en-CA" sz="3600" u="sng" dirty="0" err="1">
                <a:latin typeface="Times" pitchFamily="2" charset="0"/>
              </a:rPr>
              <a:t>vidéo</a:t>
            </a:r>
            <a:r>
              <a:rPr lang="en-CA" sz="3600" u="sng" dirty="0">
                <a:latin typeface="Times" pitchFamily="2" charset="0"/>
              </a:rPr>
              <a:t>:</a:t>
            </a:r>
            <a:br>
              <a:rPr lang="en-CA" sz="3600" u="sng" dirty="0">
                <a:latin typeface="Times" pitchFamily="2" charset="0"/>
              </a:rPr>
            </a:br>
            <a:br>
              <a:rPr lang="en-CA" sz="3600" u="sng" dirty="0">
                <a:latin typeface="Times" pitchFamily="2" charset="0"/>
              </a:rPr>
            </a:br>
            <a:br>
              <a:rPr lang="en-CA" sz="3600" u="sng" dirty="0">
                <a:latin typeface="Times" pitchFamily="2" charset="0"/>
              </a:rPr>
            </a:br>
            <a:endParaRPr lang="en-US" sz="3600" u="sng" dirty="0">
              <a:latin typeface="Times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C82C6-601C-7B44-B43B-F90DB928F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67454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u="sng" dirty="0">
                <a:hlinkClick r:id="rId2"/>
              </a:rPr>
              <a:t>https://drive.google.com/drive/folders/1fwUK9L8Yc_mEw7tO3BRNMcNB3RGw3Le4?usp=sharing</a:t>
            </a:r>
            <a:r>
              <a:rPr lang="en-CA" dirty="0"/>
              <a:t>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sz="3600" u="sng" dirty="0">
                <a:latin typeface="Times" pitchFamily="2" charset="0"/>
              </a:rPr>
              <a:t>Lien pour </a:t>
            </a:r>
            <a:r>
              <a:rPr lang="en-CA" sz="3600" u="sng" dirty="0" err="1">
                <a:latin typeface="Times" pitchFamily="2" charset="0"/>
              </a:rPr>
              <a:t>accéder</a:t>
            </a:r>
            <a:r>
              <a:rPr lang="en-CA" sz="3600" u="sng" dirty="0">
                <a:latin typeface="Times" pitchFamily="2" charset="0"/>
              </a:rPr>
              <a:t> au prototype </a:t>
            </a:r>
            <a:r>
              <a:rPr lang="en-CA" sz="3600" u="sng" dirty="0" err="1">
                <a:latin typeface="Times" pitchFamily="2" charset="0"/>
              </a:rPr>
              <a:t>virtuel</a:t>
            </a:r>
            <a:r>
              <a:rPr lang="en-CA" sz="3600" u="sng" dirty="0">
                <a:latin typeface="Times" pitchFamily="2" charset="0"/>
              </a:rPr>
              <a:t> sur </a:t>
            </a:r>
            <a:r>
              <a:rPr lang="en-CA" sz="3600" u="sng" dirty="0" err="1">
                <a:latin typeface="Times" pitchFamily="2" charset="0"/>
              </a:rPr>
              <a:t>TinkerCad</a:t>
            </a:r>
            <a:r>
              <a:rPr lang="en-CA" sz="3600" u="sng" dirty="0">
                <a:latin typeface="Times" pitchFamily="2" charset="0"/>
              </a:rPr>
              <a:t>:</a:t>
            </a:r>
            <a:br>
              <a:rPr lang="en-CA" sz="3600" u="sng" dirty="0">
                <a:latin typeface="Times" pitchFamily="2" charset="0"/>
              </a:rPr>
            </a:br>
            <a:br>
              <a:rPr lang="en-CA" sz="3600" u="sng" dirty="0">
                <a:latin typeface="Times" pitchFamily="2" charset="0"/>
              </a:rPr>
            </a:br>
            <a:r>
              <a:rPr lang="en-CA" u="sng" dirty="0">
                <a:hlinkClick r:id="rId3"/>
              </a:rPr>
              <a:t>https://www.tinkercad.com/things/awUTmh1eScl-prototype-1-essais-tinkercad</a:t>
            </a:r>
            <a:r>
              <a:rPr lang="en-CA" dirty="0"/>
              <a:t> </a:t>
            </a:r>
          </a:p>
          <a:p>
            <a:pPr marL="0" indent="0">
              <a:buNone/>
            </a:pPr>
            <a:br>
              <a:rPr lang="en-CA" sz="3600" dirty="0"/>
            </a:br>
            <a:br>
              <a:rPr lang="en-CA" sz="3600" dirty="0"/>
            </a:br>
            <a:br>
              <a:rPr lang="en-CA" sz="3600" u="sng" dirty="0">
                <a:latin typeface="Times" pitchFamily="2" charset="0"/>
              </a:rPr>
            </a:b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525165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236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New Peninim MT</vt:lpstr>
      <vt:lpstr>Times</vt:lpstr>
      <vt:lpstr>Office Theme</vt:lpstr>
      <vt:lpstr>Matériels de Présentation de la Journée de Conception  Abdelli, Mohamed Fadhel Beaudoin, Nicolas Clarke, Daniel El Bitar, Rania Mckay, Gabrielle   Le 1 Décembre 2020  </vt:lpstr>
      <vt:lpstr>Introduction: </vt:lpstr>
      <vt:lpstr>Le but de notre solution: </vt:lpstr>
      <vt:lpstr>Les avantages de notre solution</vt:lpstr>
      <vt:lpstr>Les composantes utilisées</vt:lpstr>
      <vt:lpstr>Lien pour accéder aux tests vidéo: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Matériels de Présentation de la Journée de Conception  Abdelli, Mohamed Fadhel Beaudoin, Nicolas Clarke, Daniel El Bitar, Rania Mckay, Gabrielle   Le 1 Décembre 2020  </dc:title>
  <dc:creator>Microsoft Office User</dc:creator>
  <cp:lastModifiedBy>Nic Beaud</cp:lastModifiedBy>
  <cp:revision>3</cp:revision>
  <dcterms:created xsi:type="dcterms:W3CDTF">2020-12-02T02:53:05Z</dcterms:created>
  <dcterms:modified xsi:type="dcterms:W3CDTF">2020-12-02T03:06:37Z</dcterms:modified>
</cp:coreProperties>
</file>