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79EFFC-BEC9-4B70-B94A-558B63DCEFE0}">
  <a:tblStyle styleId="{E279EFFC-BEC9-4B70-B94A-558B63DCEFE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Average-regular.fnt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Oswald-bold.fntdata"/><Relationship Id="rId12" Type="http://schemas.openxmlformats.org/officeDocument/2006/relationships/slide" Target="slides/slide6.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1b486a6b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1b486a6b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1b486a6b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1b486a6b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d2085839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d2085839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d208583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d208583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1e60c3b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1e60c3b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ceb1f2e6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ceb1f2e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ceb1f2e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ceb1f2e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ceb1f2e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ceb1f2e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CLIENT FEEDBACK: </a:t>
            </a:r>
            <a:r>
              <a:rPr lang="en" sz="1200">
                <a:solidFill>
                  <a:schemeClr val="dk1"/>
                </a:solidFill>
                <a:latin typeface="Times New Roman"/>
                <a:ea typeface="Times New Roman"/>
                <a:cs typeface="Times New Roman"/>
                <a:sym typeface="Times New Roman"/>
              </a:rPr>
              <a:t>The client meeting was a very good insight onto the everyday life of someone who lives with a disability. It allowed us to get more info on the everyday struggles living without vision such as low situational awareness, having trouble with locating doors, entrances and exits, lines of people, and many more. With the pandemic parameters still in effect, it has made life for those who are blind even more challenging. Not only have we been able to grasp the everyday hardships that our client may encounter, but we’ve also been able to better understand how we can help solve some of the issues aforementioned. Going into the client meeting, we had a very brief description of the product that we were meant to develop in order to meet the needs of the client. In fact, our only description was to develop a system to indicate directions without the need to hold or see it, with a proposed solution of a belt integrating vibrational technology. As a result, our questions heading into the meeting were very general and open but also providing insight into what technologies they think could be appropriate. The client seemed very keen on the idea of bone conduction transducers having attempted them in the past. As the meeting continued, it seemed to be more clear that although there were many different options provided by both us and the client, that the bone conduction technology might be the focal point for our solution. This has allowed us to focus very strongly on this concept of technological integration into the product that we now hope to develop for the client, and perhaps sideline some of the initial solutions that we came up with such as a vibrational cane. Overall, the client meeting allowed us to determine the needs of the client, the importance of each need as well as being able to compare our ideas with those of products that the client already uses or has used in the past.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d20858395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d20858395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d2085839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d2085839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d20858395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d2085839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d20858395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d20858395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ceb1f2e6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ceb1f2e6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1b486a6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1b486a6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6609000" cy="1684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0.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13708" y="84165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0000"/>
                </a:solidFill>
              </a:rPr>
              <a:t>Accessible</a:t>
            </a:r>
            <a:r>
              <a:rPr b="1" lang="en">
                <a:solidFill>
                  <a:srgbClr val="000000"/>
                </a:solidFill>
              </a:rPr>
              <a:t> Directions</a:t>
            </a:r>
            <a:endParaRPr b="1">
              <a:solidFill>
                <a:srgbClr val="000000"/>
              </a:solidFill>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GNG2101 Deliverable E</a:t>
            </a:r>
            <a:endParaRPr/>
          </a:p>
          <a:p>
            <a:pPr indent="0" lvl="0" marL="0" rtl="0" algn="ctr">
              <a:spcBef>
                <a:spcPts val="0"/>
              </a:spcBef>
              <a:spcAft>
                <a:spcPts val="0"/>
              </a:spcAft>
              <a:buNone/>
            </a:pPr>
            <a:r>
              <a:rPr lang="en"/>
              <a:t>Group B33</a:t>
            </a:r>
            <a:endParaRPr/>
          </a:p>
        </p:txBody>
      </p:sp>
      <p:sp>
        <p:nvSpPr>
          <p:cNvPr id="61" name="Google Shape;61;p13"/>
          <p:cNvSpPr txBox="1"/>
          <p:nvPr/>
        </p:nvSpPr>
        <p:spPr>
          <a:xfrm>
            <a:off x="1842775" y="1626925"/>
            <a:ext cx="5787300" cy="8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D0E0E3"/>
                </a:solidFill>
                <a:latin typeface="Oswald"/>
                <a:ea typeface="Oswald"/>
                <a:cs typeface="Oswald"/>
                <a:sym typeface="Oswald"/>
              </a:rPr>
              <a:t>Accessible Directions</a:t>
            </a:r>
            <a:endParaRPr b="1" sz="4800">
              <a:solidFill>
                <a:srgbClr val="D0E0E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Main Screen/Navigation</a:t>
            </a:r>
            <a:endParaRPr/>
          </a:p>
        </p:txBody>
      </p:sp>
      <p:sp>
        <p:nvSpPr>
          <p:cNvPr id="131" name="Google Shape;131;p22"/>
          <p:cNvSpPr txBox="1"/>
          <p:nvPr>
            <p:ph idx="1" type="body"/>
          </p:nvPr>
        </p:nvSpPr>
        <p:spPr>
          <a:xfrm>
            <a:off x="311700" y="1152475"/>
            <a:ext cx="25155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Scrollable View already </a:t>
            </a:r>
            <a:r>
              <a:rPr lang="en"/>
              <a:t>implemented</a:t>
            </a:r>
            <a:endParaRPr/>
          </a:p>
          <a:p>
            <a:pPr indent="-317500" lvl="0" marL="457200" rtl="0" algn="l">
              <a:spcBef>
                <a:spcPts val="0"/>
              </a:spcBef>
              <a:spcAft>
                <a:spcPts val="0"/>
              </a:spcAft>
              <a:buSzPts val="1400"/>
              <a:buChar char="●"/>
            </a:pPr>
            <a:r>
              <a:rPr lang="en"/>
              <a:t>Navigation icon links to google maps (future prototype will have maps built in)</a:t>
            </a:r>
            <a:endParaRPr/>
          </a:p>
          <a:p>
            <a:pPr indent="-317500" lvl="0" marL="457200" rtl="0" algn="l">
              <a:spcBef>
                <a:spcPts val="0"/>
              </a:spcBef>
              <a:spcAft>
                <a:spcPts val="0"/>
              </a:spcAft>
              <a:buSzPts val="1400"/>
              <a:buChar char="●"/>
            </a:pPr>
            <a:r>
              <a:rPr lang="en"/>
              <a:t>‘Settings’ icon sends user to iPhone settings screen</a:t>
            </a:r>
            <a:endParaRPr/>
          </a:p>
          <a:p>
            <a:pPr indent="-317500" lvl="0" marL="457200" rtl="0" algn="l">
              <a:spcBef>
                <a:spcPts val="0"/>
              </a:spcBef>
              <a:spcAft>
                <a:spcPts val="0"/>
              </a:spcAft>
              <a:buSzPts val="1400"/>
              <a:buChar char="●"/>
            </a:pPr>
            <a:r>
              <a:rPr lang="en"/>
              <a:t>‘Bluetooth’ icon sends user to Settings&gt;Bluetooth </a:t>
            </a:r>
            <a:endParaRPr/>
          </a:p>
        </p:txBody>
      </p:sp>
      <p:pic>
        <p:nvPicPr>
          <p:cNvPr id="132" name="Google Shape;132;p22"/>
          <p:cNvPicPr preferRelativeResize="0"/>
          <p:nvPr/>
        </p:nvPicPr>
        <p:blipFill>
          <a:blip r:embed="rId3">
            <a:alphaModFix/>
          </a:blip>
          <a:stretch>
            <a:fillRect/>
          </a:stretch>
        </p:blipFill>
        <p:spPr>
          <a:xfrm>
            <a:off x="2880550" y="1152475"/>
            <a:ext cx="1951850" cy="3470926"/>
          </a:xfrm>
          <a:prstGeom prst="rect">
            <a:avLst/>
          </a:prstGeom>
          <a:noFill/>
          <a:ln>
            <a:noFill/>
          </a:ln>
        </p:spPr>
      </p:pic>
      <p:pic>
        <p:nvPicPr>
          <p:cNvPr id="133" name="Google Shape;133;p22"/>
          <p:cNvPicPr preferRelativeResize="0"/>
          <p:nvPr/>
        </p:nvPicPr>
        <p:blipFill>
          <a:blip r:embed="rId4">
            <a:alphaModFix/>
          </a:blip>
          <a:stretch>
            <a:fillRect/>
          </a:stretch>
        </p:blipFill>
        <p:spPr>
          <a:xfrm>
            <a:off x="2880550" y="2679925"/>
            <a:ext cx="6052125" cy="195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Bug Fixing and Catching</a:t>
            </a:r>
            <a:endParaRPr/>
          </a:p>
        </p:txBody>
      </p:sp>
      <p:sp>
        <p:nvSpPr>
          <p:cNvPr id="139" name="Google Shape;139;p23"/>
          <p:cNvSpPr txBox="1"/>
          <p:nvPr>
            <p:ph idx="1" type="body"/>
          </p:nvPr>
        </p:nvSpPr>
        <p:spPr>
          <a:xfrm>
            <a:off x="252475" y="1152475"/>
            <a:ext cx="3428100" cy="3416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This code catches and prevents invalid URL’s to be open, instead alerting the user that something went wrong, and to try again later</a:t>
            </a:r>
            <a:endParaRPr/>
          </a:p>
          <a:p>
            <a:pPr indent="-317500" lvl="0" marL="457200" rtl="0" algn="l">
              <a:lnSpc>
                <a:spcPct val="115000"/>
              </a:lnSpc>
              <a:spcBef>
                <a:spcPts val="0"/>
              </a:spcBef>
              <a:spcAft>
                <a:spcPts val="0"/>
              </a:spcAft>
              <a:buSzPts val="1400"/>
              <a:buChar char="●"/>
            </a:pPr>
            <a:r>
              <a:rPr lang="en"/>
              <a:t>Small bug where keyboard slightly hides text bar (easy fix by implementing scrollable keyboard)</a:t>
            </a:r>
            <a:endParaRPr/>
          </a:p>
          <a:p>
            <a:pPr indent="-317500" lvl="0" marL="457200" rtl="0" algn="l">
              <a:lnSpc>
                <a:spcPct val="115000"/>
              </a:lnSpc>
              <a:spcBef>
                <a:spcPts val="0"/>
              </a:spcBef>
              <a:spcAft>
                <a:spcPts val="0"/>
              </a:spcAft>
              <a:buSzPts val="1400"/>
              <a:buChar char="●"/>
            </a:pPr>
            <a:r>
              <a:rPr lang="en"/>
              <a:t>In the near future, invalid </a:t>
            </a:r>
            <a:r>
              <a:rPr lang="en"/>
              <a:t>addresses</a:t>
            </a:r>
            <a:r>
              <a:rPr lang="en"/>
              <a:t> will not be accepted and user will be notified within the FreeSpace app (in the meantime, google maps algorithm checks this)</a:t>
            </a:r>
            <a:endParaRPr/>
          </a:p>
        </p:txBody>
      </p:sp>
      <p:sp>
        <p:nvSpPr>
          <p:cNvPr id="140" name="Google Shape;140;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1" name="Google Shape;141;p23"/>
          <p:cNvPicPr preferRelativeResize="0"/>
          <p:nvPr/>
        </p:nvPicPr>
        <p:blipFill>
          <a:blip r:embed="rId3">
            <a:alphaModFix/>
          </a:blip>
          <a:stretch>
            <a:fillRect/>
          </a:stretch>
        </p:blipFill>
        <p:spPr>
          <a:xfrm>
            <a:off x="3739673" y="1152475"/>
            <a:ext cx="5092624" cy="1029775"/>
          </a:xfrm>
          <a:prstGeom prst="rect">
            <a:avLst/>
          </a:prstGeom>
          <a:noFill/>
          <a:ln>
            <a:noFill/>
          </a:ln>
        </p:spPr>
      </p:pic>
      <p:pic>
        <p:nvPicPr>
          <p:cNvPr id="142" name="Google Shape;142;p23"/>
          <p:cNvPicPr preferRelativeResize="0"/>
          <p:nvPr/>
        </p:nvPicPr>
        <p:blipFill rotWithShape="1">
          <a:blip r:embed="rId4">
            <a:alphaModFix/>
          </a:blip>
          <a:srcRect b="6094" l="0" r="0" t="0"/>
          <a:stretch/>
        </p:blipFill>
        <p:spPr>
          <a:xfrm>
            <a:off x="7005950" y="1908800"/>
            <a:ext cx="1826350" cy="3049675"/>
          </a:xfrm>
          <a:prstGeom prst="rect">
            <a:avLst/>
          </a:prstGeom>
          <a:noFill/>
          <a:ln>
            <a:noFill/>
          </a:ln>
        </p:spPr>
      </p:pic>
      <p:pic>
        <p:nvPicPr>
          <p:cNvPr id="143" name="Google Shape;143;p23"/>
          <p:cNvPicPr preferRelativeResize="0"/>
          <p:nvPr/>
        </p:nvPicPr>
        <p:blipFill>
          <a:blip r:embed="rId5">
            <a:alphaModFix/>
          </a:blip>
          <a:stretch>
            <a:fillRect/>
          </a:stretch>
        </p:blipFill>
        <p:spPr>
          <a:xfrm>
            <a:off x="4712500" y="2182250"/>
            <a:ext cx="2293462" cy="2272466"/>
          </a:xfrm>
          <a:prstGeom prst="rect">
            <a:avLst/>
          </a:prstGeom>
          <a:noFill/>
          <a:ln>
            <a:noFill/>
          </a:ln>
        </p:spPr>
      </p:pic>
      <p:sp>
        <p:nvSpPr>
          <p:cNvPr id="144" name="Google Shape;144;p23"/>
          <p:cNvSpPr txBox="1"/>
          <p:nvPr/>
        </p:nvSpPr>
        <p:spPr>
          <a:xfrm>
            <a:off x="4717125" y="4454725"/>
            <a:ext cx="2284200" cy="3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CCCCC"/>
                </a:solidFill>
                <a:latin typeface="Average"/>
                <a:ea typeface="Average"/>
                <a:cs typeface="Average"/>
                <a:sym typeface="Average"/>
              </a:rPr>
              <a:t>Metro Bundler QR-Code for access (App Beta)</a:t>
            </a:r>
            <a:endParaRPr>
              <a:solidFill>
                <a:srgbClr val="CCCCCC"/>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Arduino Coding </a:t>
            </a:r>
            <a:endParaRPr/>
          </a:p>
        </p:txBody>
      </p:sp>
      <p:sp>
        <p:nvSpPr>
          <p:cNvPr id="150" name="Google Shape;150;p24"/>
          <p:cNvSpPr txBox="1"/>
          <p:nvPr>
            <p:ph idx="1" type="body"/>
          </p:nvPr>
        </p:nvSpPr>
        <p:spPr>
          <a:xfrm>
            <a:off x="311700" y="1152475"/>
            <a:ext cx="6609000" cy="168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Will allow for bluetooth connection from phone to glasses</a:t>
            </a:r>
            <a:endParaRPr/>
          </a:p>
          <a:p>
            <a:pPr indent="-342900" lvl="0" marL="457200" rtl="0" algn="l">
              <a:spcBef>
                <a:spcPts val="0"/>
              </a:spcBef>
              <a:spcAft>
                <a:spcPts val="0"/>
              </a:spcAft>
              <a:buSzPts val="1800"/>
              <a:buChar char="●"/>
            </a:pPr>
            <a:r>
              <a:rPr lang="en"/>
              <a:t>Will provide instructions to the glasses</a:t>
            </a:r>
            <a:endParaRPr/>
          </a:p>
          <a:p>
            <a:pPr indent="-342900" lvl="0" marL="457200" rtl="0" algn="l">
              <a:spcBef>
                <a:spcPts val="0"/>
              </a:spcBef>
              <a:spcAft>
                <a:spcPts val="0"/>
              </a:spcAft>
              <a:buSzPts val="1800"/>
              <a:buChar char="●"/>
            </a:pPr>
            <a:r>
              <a:rPr lang="en"/>
              <a:t>Those working from home on this part must become experts in C/C++ coding</a:t>
            </a:r>
            <a:endParaRPr/>
          </a:p>
        </p:txBody>
      </p:sp>
      <p:pic>
        <p:nvPicPr>
          <p:cNvPr id="151" name="Google Shape;151;p24"/>
          <p:cNvPicPr preferRelativeResize="0"/>
          <p:nvPr/>
        </p:nvPicPr>
        <p:blipFill>
          <a:blip r:embed="rId3">
            <a:alphaModFix/>
          </a:blip>
          <a:stretch>
            <a:fillRect/>
          </a:stretch>
        </p:blipFill>
        <p:spPr>
          <a:xfrm>
            <a:off x="3496588" y="2478963"/>
            <a:ext cx="1743075" cy="2619375"/>
          </a:xfrm>
          <a:prstGeom prst="rect">
            <a:avLst/>
          </a:prstGeom>
          <a:noFill/>
          <a:ln>
            <a:noFill/>
          </a:ln>
        </p:spPr>
      </p:pic>
      <p:pic>
        <p:nvPicPr>
          <p:cNvPr id="152" name="Google Shape;152;p24"/>
          <p:cNvPicPr preferRelativeResize="0"/>
          <p:nvPr/>
        </p:nvPicPr>
        <p:blipFill>
          <a:blip r:embed="rId4">
            <a:alphaModFix/>
          </a:blip>
          <a:stretch>
            <a:fillRect/>
          </a:stretch>
        </p:blipFill>
        <p:spPr>
          <a:xfrm>
            <a:off x="5935900" y="2892900"/>
            <a:ext cx="3053724" cy="1791525"/>
          </a:xfrm>
          <a:prstGeom prst="rect">
            <a:avLst/>
          </a:prstGeom>
          <a:noFill/>
          <a:ln>
            <a:noFill/>
          </a:ln>
        </p:spPr>
      </p:pic>
      <p:pic>
        <p:nvPicPr>
          <p:cNvPr id="153" name="Google Shape;153;p24"/>
          <p:cNvPicPr preferRelativeResize="0"/>
          <p:nvPr/>
        </p:nvPicPr>
        <p:blipFill>
          <a:blip r:embed="rId5">
            <a:alphaModFix/>
          </a:blip>
          <a:stretch>
            <a:fillRect/>
          </a:stretch>
        </p:blipFill>
        <p:spPr>
          <a:xfrm>
            <a:off x="372150" y="3043288"/>
            <a:ext cx="2236924" cy="149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Physical</a:t>
            </a:r>
            <a:r>
              <a:rPr lang="en"/>
              <a:t> Prototype</a:t>
            </a:r>
            <a:endParaRPr/>
          </a:p>
        </p:txBody>
      </p:sp>
      <p:sp>
        <p:nvSpPr>
          <p:cNvPr id="159" name="Google Shape;159;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lt2"/>
                </a:solidFill>
              </a:rPr>
              <a:t>Purpose</a:t>
            </a:r>
            <a:endParaRPr sz="1800" u="sng">
              <a:solidFill>
                <a:schemeClr val="lt2"/>
              </a:solidFill>
            </a:endParaRPr>
          </a:p>
          <a:p>
            <a:pPr indent="-330200" lvl="0" marL="457200" rtl="0" algn="l">
              <a:spcBef>
                <a:spcPts val="1600"/>
              </a:spcBef>
              <a:spcAft>
                <a:spcPts val="0"/>
              </a:spcAft>
              <a:buClr>
                <a:schemeClr val="lt2"/>
              </a:buClr>
              <a:buSzPts val="1600"/>
              <a:buChar char="●"/>
            </a:pPr>
            <a:r>
              <a:rPr lang="en" sz="1600">
                <a:solidFill>
                  <a:schemeClr val="lt2"/>
                </a:solidFill>
              </a:rPr>
              <a:t>Measurements</a:t>
            </a:r>
            <a:endParaRPr sz="1600">
              <a:solidFill>
                <a:schemeClr val="lt2"/>
              </a:solidFill>
            </a:endParaRPr>
          </a:p>
          <a:p>
            <a:pPr indent="-330200" lvl="0" marL="457200" rtl="0" algn="l">
              <a:spcBef>
                <a:spcPts val="0"/>
              </a:spcBef>
              <a:spcAft>
                <a:spcPts val="0"/>
              </a:spcAft>
              <a:buClr>
                <a:schemeClr val="lt2"/>
              </a:buClr>
              <a:buSzPts val="1600"/>
              <a:buChar char="●"/>
            </a:pPr>
            <a:r>
              <a:rPr lang="en" sz="1600">
                <a:solidFill>
                  <a:schemeClr val="lt2"/>
                </a:solidFill>
              </a:rPr>
              <a:t>Visual aid</a:t>
            </a:r>
            <a:endParaRPr sz="1600">
              <a:solidFill>
                <a:schemeClr val="lt2"/>
              </a:solidFill>
            </a:endParaRPr>
          </a:p>
          <a:p>
            <a:pPr indent="-330200" lvl="0" marL="457200" rtl="0" algn="l">
              <a:spcBef>
                <a:spcPts val="0"/>
              </a:spcBef>
              <a:spcAft>
                <a:spcPts val="0"/>
              </a:spcAft>
              <a:buClr>
                <a:schemeClr val="lt2"/>
              </a:buClr>
              <a:buSzPts val="1600"/>
              <a:buChar char="●"/>
            </a:pPr>
            <a:r>
              <a:rPr lang="en" sz="1600">
                <a:solidFill>
                  <a:schemeClr val="lt2"/>
                </a:solidFill>
              </a:rPr>
              <a:t>Comfort</a:t>
            </a:r>
            <a:endParaRPr sz="1600">
              <a:solidFill>
                <a:schemeClr val="lt2"/>
              </a:solidFill>
            </a:endParaRPr>
          </a:p>
          <a:p>
            <a:pPr indent="0" lvl="0" marL="0" rtl="0" algn="l">
              <a:spcBef>
                <a:spcPts val="1600"/>
              </a:spcBef>
              <a:spcAft>
                <a:spcPts val="0"/>
              </a:spcAft>
              <a:buNone/>
            </a:pPr>
            <a:r>
              <a:rPr lang="en" sz="1600">
                <a:solidFill>
                  <a:schemeClr val="lt2"/>
                </a:solidFill>
              </a:rPr>
              <a:t>Next Steps</a:t>
            </a:r>
            <a:endParaRPr sz="1600">
              <a:solidFill>
                <a:schemeClr val="lt2"/>
              </a:solidFill>
            </a:endParaRPr>
          </a:p>
          <a:p>
            <a:pPr indent="-330200" lvl="0" marL="457200" rtl="0" algn="l">
              <a:spcBef>
                <a:spcPts val="1600"/>
              </a:spcBef>
              <a:spcAft>
                <a:spcPts val="0"/>
              </a:spcAft>
              <a:buClr>
                <a:schemeClr val="lt2"/>
              </a:buClr>
              <a:buSzPts val="1600"/>
              <a:buAutoNum type="arabicPeriod"/>
            </a:pPr>
            <a:r>
              <a:rPr lang="en" sz="1600">
                <a:solidFill>
                  <a:schemeClr val="lt2"/>
                </a:solidFill>
              </a:rPr>
              <a:t>Create glasses </a:t>
            </a:r>
            <a:r>
              <a:rPr lang="en" sz="1600">
                <a:solidFill>
                  <a:schemeClr val="lt2"/>
                </a:solidFill>
              </a:rPr>
              <a:t>model</a:t>
            </a:r>
            <a:r>
              <a:rPr lang="en" sz="1600">
                <a:solidFill>
                  <a:schemeClr val="lt2"/>
                </a:solidFill>
              </a:rPr>
              <a:t> in CAD software</a:t>
            </a:r>
            <a:endParaRPr sz="1600">
              <a:solidFill>
                <a:schemeClr val="lt2"/>
              </a:solidFill>
            </a:endParaRPr>
          </a:p>
          <a:p>
            <a:pPr indent="-330200" lvl="0" marL="457200" rtl="0" algn="l">
              <a:spcBef>
                <a:spcPts val="0"/>
              </a:spcBef>
              <a:spcAft>
                <a:spcPts val="0"/>
              </a:spcAft>
              <a:buClr>
                <a:schemeClr val="lt2"/>
              </a:buClr>
              <a:buSzPts val="1600"/>
              <a:buAutoNum type="arabicPeriod"/>
            </a:pPr>
            <a:r>
              <a:rPr lang="en" sz="1600">
                <a:solidFill>
                  <a:schemeClr val="lt2"/>
                </a:solidFill>
              </a:rPr>
              <a:t>Test different </a:t>
            </a:r>
            <a:r>
              <a:rPr lang="en" sz="1600">
                <a:solidFill>
                  <a:schemeClr val="lt2"/>
                </a:solidFill>
              </a:rPr>
              <a:t>materials for strength and comfort</a:t>
            </a:r>
            <a:endParaRPr sz="1600">
              <a:solidFill>
                <a:schemeClr val="lt2"/>
              </a:solidFill>
            </a:endParaRPr>
          </a:p>
          <a:p>
            <a:pPr indent="-330200" lvl="0" marL="457200" rtl="0" algn="l">
              <a:spcBef>
                <a:spcPts val="0"/>
              </a:spcBef>
              <a:spcAft>
                <a:spcPts val="0"/>
              </a:spcAft>
              <a:buClr>
                <a:schemeClr val="lt2"/>
              </a:buClr>
              <a:buSzPts val="1600"/>
              <a:buAutoNum type="arabicPeriod"/>
            </a:pPr>
            <a:r>
              <a:rPr lang="en" sz="1600">
                <a:solidFill>
                  <a:schemeClr val="lt2"/>
                </a:solidFill>
              </a:rPr>
              <a:t>Implement software app into glasses</a:t>
            </a:r>
            <a:r>
              <a:rPr lang="en" sz="1600">
                <a:solidFill>
                  <a:schemeClr val="lt2"/>
                </a:solidFill>
              </a:rPr>
              <a:t> </a:t>
            </a:r>
            <a:endParaRPr sz="1600">
              <a:solidFill>
                <a:schemeClr val="lt2"/>
              </a:solidFill>
            </a:endParaRPr>
          </a:p>
          <a:p>
            <a:pPr indent="-330200" lvl="0" marL="457200" rtl="0" algn="l">
              <a:spcBef>
                <a:spcPts val="0"/>
              </a:spcBef>
              <a:spcAft>
                <a:spcPts val="0"/>
              </a:spcAft>
              <a:buClr>
                <a:schemeClr val="lt2"/>
              </a:buClr>
              <a:buSzPts val="1600"/>
              <a:buAutoNum type="arabicPeriod"/>
            </a:pPr>
            <a:r>
              <a:rPr lang="en" sz="1600">
                <a:solidFill>
                  <a:schemeClr val="lt2"/>
                </a:solidFill>
              </a:rPr>
              <a:t>Testing </a:t>
            </a:r>
            <a:r>
              <a:rPr lang="en" sz="1600">
                <a:solidFill>
                  <a:schemeClr val="lt2"/>
                </a:solidFill>
              </a:rPr>
              <a:t>glasses</a:t>
            </a:r>
            <a:r>
              <a:rPr lang="en" sz="1600">
                <a:solidFill>
                  <a:schemeClr val="lt2"/>
                </a:solidFill>
              </a:rPr>
              <a:t> with app</a:t>
            </a:r>
            <a:endParaRPr sz="1600">
              <a:solidFill>
                <a:schemeClr val="lt2"/>
              </a:solidFill>
            </a:endParaRPr>
          </a:p>
        </p:txBody>
      </p:sp>
      <p:pic>
        <p:nvPicPr>
          <p:cNvPr id="160" name="Google Shape;160;p25"/>
          <p:cNvPicPr preferRelativeResize="0"/>
          <p:nvPr/>
        </p:nvPicPr>
        <p:blipFill>
          <a:blip r:embed="rId3">
            <a:alphaModFix/>
          </a:blip>
          <a:stretch>
            <a:fillRect/>
          </a:stretch>
        </p:blipFill>
        <p:spPr>
          <a:xfrm>
            <a:off x="2404050" y="1275300"/>
            <a:ext cx="4335900" cy="1589125"/>
          </a:xfrm>
          <a:prstGeom prst="rect">
            <a:avLst/>
          </a:prstGeom>
          <a:noFill/>
          <a:ln>
            <a:noFill/>
          </a:ln>
        </p:spPr>
      </p:pic>
      <p:pic>
        <p:nvPicPr>
          <p:cNvPr id="161" name="Google Shape;161;p25"/>
          <p:cNvPicPr preferRelativeResize="0"/>
          <p:nvPr/>
        </p:nvPicPr>
        <p:blipFill>
          <a:blip r:embed="rId4">
            <a:alphaModFix/>
          </a:blip>
          <a:stretch>
            <a:fillRect/>
          </a:stretch>
        </p:blipFill>
        <p:spPr>
          <a:xfrm>
            <a:off x="6962875" y="2205463"/>
            <a:ext cx="1969225" cy="1310425"/>
          </a:xfrm>
          <a:prstGeom prst="rect">
            <a:avLst/>
          </a:prstGeom>
          <a:noFill/>
          <a:ln>
            <a:noFill/>
          </a:ln>
        </p:spPr>
      </p:pic>
      <p:pic>
        <p:nvPicPr>
          <p:cNvPr id="162" name="Google Shape;162;p25"/>
          <p:cNvPicPr preferRelativeResize="0"/>
          <p:nvPr/>
        </p:nvPicPr>
        <p:blipFill rotWithShape="1">
          <a:blip r:embed="rId5">
            <a:alphaModFix/>
          </a:blip>
          <a:srcRect b="26872" l="0" r="0" t="20125"/>
          <a:stretch/>
        </p:blipFill>
        <p:spPr>
          <a:xfrm>
            <a:off x="4618925" y="3230225"/>
            <a:ext cx="2305324" cy="1629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 UI: What’s Next?</a:t>
            </a:r>
            <a:endParaRPr/>
          </a:p>
        </p:txBody>
      </p:sp>
      <p:sp>
        <p:nvSpPr>
          <p:cNvPr id="168" name="Google Shape;168;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Implement in-app map to navigate (ease of use)</a:t>
            </a:r>
            <a:endParaRPr/>
          </a:p>
          <a:p>
            <a:pPr indent="-317500" lvl="0" marL="457200" rtl="0" algn="l">
              <a:spcBef>
                <a:spcPts val="0"/>
              </a:spcBef>
              <a:spcAft>
                <a:spcPts val="0"/>
              </a:spcAft>
              <a:buSzPts val="1400"/>
              <a:buChar char="●"/>
            </a:pPr>
            <a:r>
              <a:rPr lang="en"/>
              <a:t>Stabilize bluetooth connectivity</a:t>
            </a:r>
            <a:endParaRPr/>
          </a:p>
          <a:p>
            <a:pPr indent="-317500" lvl="0" marL="457200" rtl="0" algn="l">
              <a:spcBef>
                <a:spcPts val="0"/>
              </a:spcBef>
              <a:spcAft>
                <a:spcPts val="0"/>
              </a:spcAft>
              <a:buSzPts val="1400"/>
              <a:buChar char="●"/>
            </a:pPr>
            <a:r>
              <a:rPr lang="en"/>
              <a:t>Add in-app settings alongside the already implemented IOS settings</a:t>
            </a:r>
            <a:endParaRPr/>
          </a:p>
          <a:p>
            <a:pPr indent="-317500" lvl="0" marL="457200" rtl="0" algn="l">
              <a:spcBef>
                <a:spcPts val="0"/>
              </a:spcBef>
              <a:spcAft>
                <a:spcPts val="0"/>
              </a:spcAft>
              <a:buSzPts val="1400"/>
              <a:buChar char="●"/>
            </a:pPr>
            <a:r>
              <a:rPr lang="en"/>
              <a:t>Add voice recognition throughout the whole app instead of just navigation</a:t>
            </a:r>
            <a:endParaRPr/>
          </a:p>
          <a:p>
            <a:pPr indent="-317500" lvl="0" marL="457200" rtl="0" algn="l">
              <a:spcBef>
                <a:spcPts val="0"/>
              </a:spcBef>
              <a:spcAft>
                <a:spcPts val="0"/>
              </a:spcAft>
              <a:buSzPts val="1400"/>
              <a:buChar char="●"/>
            </a:pPr>
            <a:r>
              <a:rPr lang="en"/>
              <a:t>Add ‘Saved Locations’ to easily access frequently visited destinations</a:t>
            </a:r>
            <a:endParaRPr/>
          </a:p>
        </p:txBody>
      </p:sp>
      <p:pic>
        <p:nvPicPr>
          <p:cNvPr id="169" name="Google Shape;169;p26"/>
          <p:cNvPicPr preferRelativeResize="0"/>
          <p:nvPr/>
        </p:nvPicPr>
        <p:blipFill>
          <a:blip r:embed="rId3">
            <a:alphaModFix/>
          </a:blip>
          <a:stretch>
            <a:fillRect/>
          </a:stretch>
        </p:blipFill>
        <p:spPr>
          <a:xfrm>
            <a:off x="6585475" y="3471876"/>
            <a:ext cx="966175" cy="966175"/>
          </a:xfrm>
          <a:prstGeom prst="rect">
            <a:avLst/>
          </a:prstGeom>
          <a:noFill/>
          <a:ln>
            <a:noFill/>
          </a:ln>
        </p:spPr>
      </p:pic>
      <p:pic>
        <p:nvPicPr>
          <p:cNvPr id="170" name="Google Shape;170;p26"/>
          <p:cNvPicPr preferRelativeResize="0"/>
          <p:nvPr/>
        </p:nvPicPr>
        <p:blipFill>
          <a:blip r:embed="rId4">
            <a:alphaModFix/>
          </a:blip>
          <a:stretch>
            <a:fillRect/>
          </a:stretch>
        </p:blipFill>
        <p:spPr>
          <a:xfrm>
            <a:off x="6718663" y="2153600"/>
            <a:ext cx="605150" cy="923500"/>
          </a:xfrm>
          <a:prstGeom prst="rect">
            <a:avLst/>
          </a:prstGeom>
          <a:noFill/>
          <a:ln>
            <a:noFill/>
          </a:ln>
        </p:spPr>
      </p:pic>
      <p:pic>
        <p:nvPicPr>
          <p:cNvPr id="171" name="Google Shape;171;p26"/>
          <p:cNvPicPr preferRelativeResize="0"/>
          <p:nvPr/>
        </p:nvPicPr>
        <p:blipFill>
          <a:blip r:embed="rId5">
            <a:alphaModFix/>
          </a:blip>
          <a:stretch>
            <a:fillRect/>
          </a:stretch>
        </p:blipFill>
        <p:spPr>
          <a:xfrm>
            <a:off x="6538150" y="849350"/>
            <a:ext cx="966175" cy="96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80775" y="1018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Development:</a:t>
            </a:r>
            <a:endParaRPr/>
          </a:p>
        </p:txBody>
      </p:sp>
      <p:sp>
        <p:nvSpPr>
          <p:cNvPr id="177" name="Google Shape;177;p27"/>
          <p:cNvSpPr txBox="1"/>
          <p:nvPr>
            <p:ph idx="1" type="body"/>
          </p:nvPr>
        </p:nvSpPr>
        <p:spPr>
          <a:xfrm>
            <a:off x="311700" y="1819225"/>
            <a:ext cx="41667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t>Making the product more compact</a:t>
            </a:r>
            <a:endParaRPr sz="1400"/>
          </a:p>
          <a:p>
            <a:pPr indent="-317500" lvl="0" marL="457200" rtl="0" algn="l">
              <a:spcBef>
                <a:spcPts val="0"/>
              </a:spcBef>
              <a:spcAft>
                <a:spcPts val="0"/>
              </a:spcAft>
              <a:buSzPts val="1400"/>
              <a:buAutoNum type="arabicPeriod"/>
            </a:pPr>
            <a:r>
              <a:rPr lang="en" sz="1400"/>
              <a:t>Better, more durable materials (ex. Polyvinyl Chloride Plastic lining)</a:t>
            </a:r>
            <a:endParaRPr sz="1400"/>
          </a:p>
          <a:p>
            <a:pPr indent="-317500" lvl="0" marL="457200" rtl="0" algn="l">
              <a:spcBef>
                <a:spcPts val="0"/>
              </a:spcBef>
              <a:spcAft>
                <a:spcPts val="0"/>
              </a:spcAft>
              <a:buSzPts val="1400"/>
              <a:buAutoNum type="arabicPeriod"/>
            </a:pPr>
            <a:r>
              <a:rPr lang="en" sz="1400"/>
              <a:t>Decrease the weight</a:t>
            </a:r>
            <a:endParaRPr sz="1400"/>
          </a:p>
          <a:p>
            <a:pPr indent="-317500" lvl="0" marL="457200" rtl="0" algn="l">
              <a:spcBef>
                <a:spcPts val="0"/>
              </a:spcBef>
              <a:spcAft>
                <a:spcPts val="0"/>
              </a:spcAft>
              <a:buSzPts val="1400"/>
              <a:buAutoNum type="arabicPeriod"/>
            </a:pPr>
            <a:r>
              <a:rPr lang="en" sz="1400"/>
              <a:t>Test </a:t>
            </a:r>
            <a:r>
              <a:rPr lang="en" sz="1400"/>
              <a:t>weatherproofing (ex. Epoxy Resin)</a:t>
            </a:r>
            <a:endParaRPr sz="1400"/>
          </a:p>
          <a:p>
            <a:pPr indent="-317500" lvl="0" marL="457200" rtl="0" algn="l">
              <a:spcBef>
                <a:spcPts val="0"/>
              </a:spcBef>
              <a:spcAft>
                <a:spcPts val="0"/>
              </a:spcAft>
              <a:buSzPts val="1400"/>
              <a:buAutoNum type="arabicPeriod"/>
            </a:pPr>
            <a:r>
              <a:rPr lang="en" sz="1400"/>
              <a:t>Improving the comfortability</a:t>
            </a:r>
            <a:endParaRPr sz="1400"/>
          </a:p>
        </p:txBody>
      </p:sp>
      <p:pic>
        <p:nvPicPr>
          <p:cNvPr id="178" name="Google Shape;178;p27"/>
          <p:cNvPicPr preferRelativeResize="0"/>
          <p:nvPr/>
        </p:nvPicPr>
        <p:blipFill>
          <a:blip r:embed="rId3">
            <a:alphaModFix/>
          </a:blip>
          <a:stretch>
            <a:fillRect/>
          </a:stretch>
        </p:blipFill>
        <p:spPr>
          <a:xfrm>
            <a:off x="6457800" y="539375"/>
            <a:ext cx="1652800" cy="1652800"/>
          </a:xfrm>
          <a:prstGeom prst="rect">
            <a:avLst/>
          </a:prstGeom>
          <a:noFill/>
          <a:ln>
            <a:noFill/>
          </a:ln>
        </p:spPr>
      </p:pic>
      <p:pic>
        <p:nvPicPr>
          <p:cNvPr id="179" name="Google Shape;179;p27"/>
          <p:cNvPicPr preferRelativeResize="0"/>
          <p:nvPr/>
        </p:nvPicPr>
        <p:blipFill>
          <a:blip r:embed="rId4">
            <a:alphaModFix/>
          </a:blip>
          <a:stretch>
            <a:fillRect/>
          </a:stretch>
        </p:blipFill>
        <p:spPr>
          <a:xfrm>
            <a:off x="4768875" y="1107000"/>
            <a:ext cx="1464750" cy="1464750"/>
          </a:xfrm>
          <a:prstGeom prst="rect">
            <a:avLst/>
          </a:prstGeom>
          <a:noFill/>
          <a:ln>
            <a:noFill/>
          </a:ln>
        </p:spPr>
      </p:pic>
      <p:pic>
        <p:nvPicPr>
          <p:cNvPr id="180" name="Google Shape;180;p27"/>
          <p:cNvPicPr preferRelativeResize="0"/>
          <p:nvPr/>
        </p:nvPicPr>
        <p:blipFill>
          <a:blip r:embed="rId5">
            <a:alphaModFix/>
          </a:blip>
          <a:stretch>
            <a:fillRect/>
          </a:stretch>
        </p:blipFill>
        <p:spPr>
          <a:xfrm>
            <a:off x="5743975" y="2850925"/>
            <a:ext cx="1717950" cy="1717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7" name="Google Shape;67;p14"/>
          <p:cNvSpPr txBox="1"/>
          <p:nvPr>
            <p:ph idx="1" type="body"/>
          </p:nvPr>
        </p:nvSpPr>
        <p:spPr>
          <a:xfrm>
            <a:off x="311700" y="984825"/>
            <a:ext cx="5951700" cy="16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group we were tasked with creating a device that not only allows for the user to be able to hear directions in loud and distracting </a:t>
            </a:r>
            <a:r>
              <a:rPr lang="en"/>
              <a:t>environments</a:t>
            </a:r>
            <a:r>
              <a:rPr lang="en"/>
              <a:t>, while also guiding and directing the consumer with the use of vibrations for clients who are visually impaired. As we brainstormed and narrowed down the design specifications given by the client, we were able to choose “smart glasses” as our design choice. </a:t>
            </a:r>
            <a:endParaRPr/>
          </a:p>
          <a:p>
            <a:pPr indent="0" lvl="0" marL="0" rtl="0" algn="l">
              <a:spcBef>
                <a:spcPts val="1600"/>
              </a:spcBef>
              <a:spcAft>
                <a:spcPts val="0"/>
              </a:spcAft>
              <a:buNone/>
            </a:pPr>
            <a:r>
              <a:rPr lang="en" sz="2000">
                <a:solidFill>
                  <a:srgbClr val="FFFFFF"/>
                </a:solidFill>
              </a:rPr>
              <a:t>Problem </a:t>
            </a:r>
            <a:r>
              <a:rPr lang="en" sz="2000">
                <a:solidFill>
                  <a:srgbClr val="FFFFFF"/>
                </a:solidFill>
              </a:rPr>
              <a:t>Statement</a:t>
            </a:r>
            <a:r>
              <a:rPr lang="en" sz="2000">
                <a:solidFill>
                  <a:srgbClr val="FFFFFF"/>
                </a:solidFill>
              </a:rPr>
              <a:t>:</a:t>
            </a:r>
            <a:endParaRPr sz="2000">
              <a:solidFill>
                <a:srgbClr val="FFFFFF"/>
              </a:solidFill>
            </a:endParaRPr>
          </a:p>
          <a:p>
            <a:pPr indent="0" lvl="0" marL="0" rtl="0" algn="l">
              <a:spcBef>
                <a:spcPts val="1600"/>
              </a:spcBef>
              <a:spcAft>
                <a:spcPts val="0"/>
              </a:spcAft>
              <a:buNone/>
            </a:pPr>
            <a:r>
              <a:rPr lang="en" sz="1200">
                <a:latin typeface="Arial"/>
                <a:ea typeface="Arial"/>
                <a:cs typeface="Arial"/>
                <a:sym typeface="Arial"/>
              </a:rPr>
              <a:t>There is a need for people with visual impairments to be able navigate with the use</a:t>
            </a:r>
            <a:endParaRPr sz="1200">
              <a:latin typeface="Arial"/>
              <a:ea typeface="Arial"/>
              <a:cs typeface="Arial"/>
              <a:sym typeface="Arial"/>
            </a:endParaRPr>
          </a:p>
          <a:p>
            <a:pPr indent="0" lvl="0" marL="0" rtl="0" algn="l">
              <a:lnSpc>
                <a:spcPct val="200000"/>
              </a:lnSpc>
              <a:spcBef>
                <a:spcPts val="1600"/>
              </a:spcBef>
              <a:spcAft>
                <a:spcPts val="0"/>
              </a:spcAft>
              <a:buNone/>
            </a:pPr>
            <a:r>
              <a:rPr lang="en" sz="1200">
                <a:latin typeface="Arial"/>
                <a:ea typeface="Arial"/>
                <a:cs typeface="Arial"/>
                <a:sym typeface="Arial"/>
              </a:rPr>
              <a:t> of a gps without requiring audio aids. It is difficult for people with visual impairments to navigate VIA gps when out in public due to an access amount of noise.</a:t>
            </a:r>
            <a:endParaRPr sz="1200">
              <a:latin typeface="Arial"/>
              <a:ea typeface="Arial"/>
              <a:cs typeface="Arial"/>
              <a:sym typeface="Arial"/>
            </a:endParaRPr>
          </a:p>
          <a:p>
            <a:pPr indent="0" lvl="0" marL="0" rtl="0" algn="l">
              <a:spcBef>
                <a:spcPts val="0"/>
              </a:spcBef>
              <a:spcAft>
                <a:spcPts val="1600"/>
              </a:spcAft>
              <a:buNone/>
            </a:pPr>
            <a:r>
              <a:t/>
            </a:r>
            <a:endParaRPr sz="2000"/>
          </a:p>
        </p:txBody>
      </p:sp>
      <p:pic>
        <p:nvPicPr>
          <p:cNvPr id="68" name="Google Shape;68;p14"/>
          <p:cNvPicPr preferRelativeResize="0"/>
          <p:nvPr/>
        </p:nvPicPr>
        <p:blipFill>
          <a:blip r:embed="rId3">
            <a:alphaModFix/>
          </a:blip>
          <a:stretch>
            <a:fillRect/>
          </a:stretch>
        </p:blipFill>
        <p:spPr>
          <a:xfrm>
            <a:off x="6170800" y="3436575"/>
            <a:ext cx="2387600" cy="1243700"/>
          </a:xfrm>
          <a:prstGeom prst="rect">
            <a:avLst/>
          </a:prstGeom>
          <a:noFill/>
          <a:ln>
            <a:noFill/>
          </a:ln>
        </p:spPr>
      </p:pic>
      <p:pic>
        <p:nvPicPr>
          <p:cNvPr id="69" name="Google Shape;69;p14"/>
          <p:cNvPicPr preferRelativeResize="0"/>
          <p:nvPr/>
        </p:nvPicPr>
        <p:blipFill>
          <a:blip r:embed="rId4">
            <a:alphaModFix/>
          </a:blip>
          <a:stretch>
            <a:fillRect/>
          </a:stretch>
        </p:blipFill>
        <p:spPr>
          <a:xfrm>
            <a:off x="6735225" y="747900"/>
            <a:ext cx="1823174" cy="2257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Clients Needs/Wants</a:t>
            </a:r>
            <a:endParaRPr/>
          </a:p>
        </p:txBody>
      </p:sp>
      <p:sp>
        <p:nvSpPr>
          <p:cNvPr id="75" name="Google Shape;75;p15"/>
          <p:cNvSpPr txBox="1"/>
          <p:nvPr>
            <p:ph idx="1" type="body"/>
          </p:nvPr>
        </p:nvSpPr>
        <p:spPr>
          <a:xfrm>
            <a:off x="156275" y="1152475"/>
            <a:ext cx="47043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Clear indication of ON/OFF</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Shows/tells battery percentage</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Comfortable and streamlined/compact</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Scanning of text to phone </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Safety straps on glasses</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Weatherproof</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Tough and Durable (Worn most of the time)</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Portable and stylish </a:t>
            </a:r>
            <a:endParaRPr sz="1700">
              <a:solidFill>
                <a:srgbClr val="FFFFFF"/>
              </a:solidFill>
              <a:latin typeface="Arial"/>
              <a:ea typeface="Arial"/>
              <a:cs typeface="Arial"/>
              <a:sym typeface="Arial"/>
            </a:endParaRPr>
          </a:p>
          <a:p>
            <a:pPr indent="-336550" lvl="0" marL="457200" rtl="0" algn="l">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Connectable to an everyday GPS software</a:t>
            </a:r>
            <a:endParaRPr sz="1700">
              <a:solidFill>
                <a:srgbClr val="FFFFFF"/>
              </a:solidFill>
              <a:latin typeface="Arial"/>
              <a:ea typeface="Arial"/>
              <a:cs typeface="Arial"/>
              <a:sym typeface="Arial"/>
            </a:endParaRPr>
          </a:p>
        </p:txBody>
      </p:sp>
      <p:sp>
        <p:nvSpPr>
          <p:cNvPr id="76" name="Google Shape;76;p15"/>
          <p:cNvSpPr txBox="1"/>
          <p:nvPr/>
        </p:nvSpPr>
        <p:spPr>
          <a:xfrm>
            <a:off x="4660575" y="445025"/>
            <a:ext cx="4325400" cy="6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dk1"/>
                </a:solidFill>
                <a:latin typeface="Oswald"/>
                <a:ea typeface="Oswald"/>
                <a:cs typeface="Oswald"/>
                <a:sym typeface="Oswald"/>
              </a:rPr>
              <a:t>Client Feedback:</a:t>
            </a:r>
            <a:endParaRPr sz="2900">
              <a:solidFill>
                <a:schemeClr val="dk1"/>
              </a:solidFill>
              <a:latin typeface="Oswald"/>
              <a:ea typeface="Oswald"/>
              <a:cs typeface="Oswald"/>
              <a:sym typeface="Oswald"/>
            </a:endParaRPr>
          </a:p>
        </p:txBody>
      </p:sp>
      <p:sp>
        <p:nvSpPr>
          <p:cNvPr id="77" name="Google Shape;77;p15"/>
          <p:cNvSpPr txBox="1"/>
          <p:nvPr/>
        </p:nvSpPr>
        <p:spPr>
          <a:xfrm>
            <a:off x="4532500" y="1152475"/>
            <a:ext cx="4520100" cy="1515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Has to physically guide/direct the consumer</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Addition of bone conduction transducers</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Device does not stand out (visually appealing)</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Mountable on the body or cane for accessibility </a:t>
            </a:r>
            <a:endParaRPr sz="1800">
              <a:solidFill>
                <a:schemeClr val="accent3"/>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Initial ideas</a:t>
            </a:r>
            <a:endParaRPr/>
          </a:p>
        </p:txBody>
      </p:sp>
      <p:sp>
        <p:nvSpPr>
          <p:cNvPr id="83" name="Google Shape;83;p16"/>
          <p:cNvSpPr txBox="1"/>
          <p:nvPr>
            <p:ph idx="1" type="body"/>
          </p:nvPr>
        </p:nvSpPr>
        <p:spPr>
          <a:xfrm>
            <a:off x="311700" y="1152475"/>
            <a:ext cx="6609000" cy="16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our initial ideas include:</a:t>
            </a:r>
            <a:endParaRPr/>
          </a:p>
          <a:p>
            <a:pPr indent="-342900" lvl="0" marL="457200" rtl="0" algn="l">
              <a:spcBef>
                <a:spcPts val="1600"/>
              </a:spcBef>
              <a:spcAft>
                <a:spcPts val="0"/>
              </a:spcAft>
              <a:buSzPts val="1800"/>
              <a:buChar char="●"/>
            </a:pPr>
            <a:r>
              <a:rPr lang="en"/>
              <a:t>Smart Cane</a:t>
            </a:r>
            <a:endParaRPr/>
          </a:p>
          <a:p>
            <a:pPr indent="-342900" lvl="0" marL="457200" rtl="0" algn="l">
              <a:spcBef>
                <a:spcPts val="0"/>
              </a:spcBef>
              <a:spcAft>
                <a:spcPts val="0"/>
              </a:spcAft>
              <a:buSzPts val="1800"/>
              <a:buChar char="●"/>
            </a:pPr>
            <a:r>
              <a:rPr lang="en"/>
              <a:t>Enhanced Smart Watch</a:t>
            </a:r>
            <a:endParaRPr/>
          </a:p>
          <a:p>
            <a:pPr indent="-342900" lvl="0" marL="457200" rtl="0" algn="l">
              <a:spcBef>
                <a:spcPts val="0"/>
              </a:spcBef>
              <a:spcAft>
                <a:spcPts val="0"/>
              </a:spcAft>
              <a:buSzPts val="1800"/>
              <a:buChar char="●"/>
            </a:pPr>
            <a:r>
              <a:rPr lang="en"/>
              <a:t>Haptic Gloves</a:t>
            </a:r>
            <a:endParaRPr/>
          </a:p>
          <a:p>
            <a:pPr indent="-342900" lvl="0" marL="457200" rtl="0" algn="l">
              <a:spcBef>
                <a:spcPts val="0"/>
              </a:spcBef>
              <a:spcAft>
                <a:spcPts val="0"/>
              </a:spcAft>
              <a:buSzPts val="1800"/>
              <a:buChar char="●"/>
            </a:pPr>
            <a:r>
              <a:rPr lang="en"/>
              <a:t>Bone </a:t>
            </a:r>
            <a:r>
              <a:rPr lang="en"/>
              <a:t>Conduction</a:t>
            </a:r>
            <a:r>
              <a:rPr lang="en"/>
              <a:t> Hat</a:t>
            </a:r>
            <a:endParaRPr/>
          </a:p>
          <a:p>
            <a:pPr indent="-342900" lvl="0" marL="457200" rtl="0" algn="l">
              <a:spcBef>
                <a:spcPts val="0"/>
              </a:spcBef>
              <a:spcAft>
                <a:spcPts val="0"/>
              </a:spcAft>
              <a:buSzPts val="1800"/>
              <a:buChar char="●"/>
            </a:pPr>
            <a:r>
              <a:rPr lang="en"/>
              <a:t>Jacket with Built in Sensor</a:t>
            </a:r>
            <a:endParaRPr/>
          </a:p>
        </p:txBody>
      </p:sp>
      <p:pic>
        <p:nvPicPr>
          <p:cNvPr id="84" name="Google Shape;84;p16"/>
          <p:cNvPicPr preferRelativeResize="0"/>
          <p:nvPr/>
        </p:nvPicPr>
        <p:blipFill>
          <a:blip r:embed="rId3">
            <a:alphaModFix/>
          </a:blip>
          <a:stretch>
            <a:fillRect/>
          </a:stretch>
        </p:blipFill>
        <p:spPr>
          <a:xfrm>
            <a:off x="4137411" y="1134250"/>
            <a:ext cx="1943714" cy="2427225"/>
          </a:xfrm>
          <a:prstGeom prst="rect">
            <a:avLst/>
          </a:prstGeom>
          <a:noFill/>
          <a:ln>
            <a:noFill/>
          </a:ln>
        </p:spPr>
      </p:pic>
      <p:pic>
        <p:nvPicPr>
          <p:cNvPr id="85" name="Google Shape;85;p16"/>
          <p:cNvPicPr preferRelativeResize="0"/>
          <p:nvPr/>
        </p:nvPicPr>
        <p:blipFill>
          <a:blip r:embed="rId4">
            <a:alphaModFix/>
          </a:blip>
          <a:stretch>
            <a:fillRect/>
          </a:stretch>
        </p:blipFill>
        <p:spPr>
          <a:xfrm>
            <a:off x="1359575" y="3399375"/>
            <a:ext cx="1450350" cy="1450350"/>
          </a:xfrm>
          <a:prstGeom prst="rect">
            <a:avLst/>
          </a:prstGeom>
          <a:noFill/>
          <a:ln>
            <a:noFill/>
          </a:ln>
        </p:spPr>
      </p:pic>
      <p:pic>
        <p:nvPicPr>
          <p:cNvPr id="86" name="Google Shape;86;p16"/>
          <p:cNvPicPr preferRelativeResize="0"/>
          <p:nvPr/>
        </p:nvPicPr>
        <p:blipFill>
          <a:blip r:embed="rId5">
            <a:alphaModFix/>
          </a:blip>
          <a:stretch>
            <a:fillRect/>
          </a:stretch>
        </p:blipFill>
        <p:spPr>
          <a:xfrm>
            <a:off x="7038076" y="1134250"/>
            <a:ext cx="1692425" cy="2427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Benchmarking</a:t>
            </a:r>
            <a:endParaRPr/>
          </a:p>
        </p:txBody>
      </p:sp>
      <p:pic>
        <p:nvPicPr>
          <p:cNvPr id="92" name="Google Shape;92;p17"/>
          <p:cNvPicPr preferRelativeResize="0"/>
          <p:nvPr/>
        </p:nvPicPr>
        <p:blipFill>
          <a:blip r:embed="rId3">
            <a:alphaModFix/>
          </a:blip>
          <a:stretch>
            <a:fillRect/>
          </a:stretch>
        </p:blipFill>
        <p:spPr>
          <a:xfrm>
            <a:off x="0" y="1361844"/>
            <a:ext cx="9144001" cy="2997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Target Specifications</a:t>
            </a:r>
            <a:endParaRPr/>
          </a:p>
        </p:txBody>
      </p:sp>
      <p:sp>
        <p:nvSpPr>
          <p:cNvPr id="98" name="Google Shape;98;p18"/>
          <p:cNvSpPr txBox="1"/>
          <p:nvPr>
            <p:ph idx="1" type="body"/>
          </p:nvPr>
        </p:nvSpPr>
        <p:spPr>
          <a:xfrm>
            <a:off x="340000" y="1017725"/>
            <a:ext cx="2546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Each important metric has a numerical idea value associated with it. Some of the more unique and special ones for this project include bone conduction frequency as the human body has a typical sensitive range of 2000 to 5000 hz.</a:t>
            </a:r>
            <a:endParaRPr/>
          </a:p>
        </p:txBody>
      </p:sp>
      <p:graphicFrame>
        <p:nvGraphicFramePr>
          <p:cNvPr id="99" name="Google Shape;99;p18"/>
          <p:cNvGraphicFramePr/>
          <p:nvPr/>
        </p:nvGraphicFramePr>
        <p:xfrm>
          <a:off x="3115100" y="1152475"/>
          <a:ext cx="3000000" cy="3000000"/>
        </p:xfrm>
        <a:graphic>
          <a:graphicData uri="http://schemas.openxmlformats.org/drawingml/2006/table">
            <a:tbl>
              <a:tblPr>
                <a:noFill/>
                <a:tableStyleId>{E279EFFC-BEC9-4B70-B94A-558B63DCEFE0}</a:tableStyleId>
              </a:tblPr>
              <a:tblGrid>
                <a:gridCol w="361950"/>
                <a:gridCol w="2000250"/>
                <a:gridCol w="1193800"/>
                <a:gridCol w="1193800"/>
                <a:gridCol w="1193800"/>
              </a:tblGrid>
              <a:tr h="12700">
                <a:tc>
                  <a:txBody>
                    <a:bodyPr/>
                    <a:lstStyle/>
                    <a:p>
                      <a:pPr indent="0" lvl="0" marL="0" rtl="0" algn="ctr">
                        <a:spcBef>
                          <a:spcPts val="0"/>
                        </a:spcBef>
                        <a:spcAft>
                          <a:spcPts val="0"/>
                        </a:spcAft>
                        <a:buNone/>
                      </a:pPr>
                      <a:r>
                        <a:t/>
                      </a:r>
                      <a:endParaRPr b="1"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1200">
                          <a:solidFill>
                            <a:schemeClr val="dk2"/>
                          </a:solidFill>
                          <a:latin typeface="Times New Roman"/>
                          <a:ea typeface="Times New Roman"/>
                          <a:cs typeface="Times New Roman"/>
                          <a:sym typeface="Times New Roman"/>
                        </a:rPr>
                        <a:t>Component</a:t>
                      </a:r>
                      <a:endParaRPr b="1"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1200">
                          <a:solidFill>
                            <a:schemeClr val="dk2"/>
                          </a:solidFill>
                          <a:latin typeface="Times New Roman"/>
                          <a:ea typeface="Times New Roman"/>
                          <a:cs typeface="Times New Roman"/>
                          <a:sym typeface="Times New Roman"/>
                        </a:rPr>
                        <a:t>Units</a:t>
                      </a:r>
                      <a:endParaRPr b="1"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1200">
                          <a:solidFill>
                            <a:schemeClr val="dk2"/>
                          </a:solidFill>
                          <a:latin typeface="Times New Roman"/>
                          <a:ea typeface="Times New Roman"/>
                          <a:cs typeface="Times New Roman"/>
                          <a:sym typeface="Times New Roman"/>
                        </a:rPr>
                        <a:t>Ideal</a:t>
                      </a:r>
                      <a:endParaRPr b="1"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1200">
                          <a:solidFill>
                            <a:schemeClr val="dk2"/>
                          </a:solidFill>
                          <a:latin typeface="Times New Roman"/>
                          <a:ea typeface="Times New Roman"/>
                          <a:cs typeface="Times New Roman"/>
                          <a:sym typeface="Times New Roman"/>
                        </a:rPr>
                        <a:t>Marginal value</a:t>
                      </a:r>
                      <a:endParaRPr b="1"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1</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Mass of glasses</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g</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&lt;40</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25-50</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2</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Bone conduction frequency range</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Hz</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~3100 (obstacles)</a:t>
                      </a:r>
                      <a:endParaRPr sz="12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~2500Hz (directions</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4000</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3</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Battery life (lithium-ion)</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Hrs</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&gt;10</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7-13</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4</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Lithium ion battery capacity</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mAh</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500</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400-600</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5</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device power consumption</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mA</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~30</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&lt;60</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6</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Waterproof depth</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m</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3</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&lt;2</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7</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Bluetooth range</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m</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10</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&lt;5</a:t>
                      </a:r>
                      <a:endParaRPr sz="1200">
                        <a:solidFill>
                          <a:schemeClr val="dk2"/>
                        </a:solidFill>
                        <a:latin typeface="Times New Roman"/>
                        <a:ea typeface="Times New Roman"/>
                        <a:cs typeface="Times New Roman"/>
                        <a:sym typeface="Times New Roman"/>
                      </a:endParaRPr>
                    </a:p>
                  </a:txBody>
                  <a:tcPr marT="63500" marB="63500" marR="63500" marL="63500"/>
                </a:tc>
              </a:tr>
              <a:tr h="12700">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8</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Cost</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CAD$</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&lt;100</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&lt;100</a:t>
                      </a:r>
                      <a:endParaRPr sz="1200">
                        <a:solidFill>
                          <a:schemeClr val="dk2"/>
                        </a:solidFill>
                        <a:latin typeface="Times New Roman"/>
                        <a:ea typeface="Times New Roman"/>
                        <a:cs typeface="Times New Roman"/>
                        <a:sym typeface="Times New Roman"/>
                      </a:endParaRPr>
                    </a:p>
                  </a:txBody>
                  <a:tcPr marT="63500" marB="63500" marR="63500" marL="6350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Feasibility</a:t>
            </a:r>
            <a:r>
              <a:rPr lang="en"/>
              <a:t> Study</a:t>
            </a:r>
            <a:endParaRPr/>
          </a:p>
        </p:txBody>
      </p:sp>
      <p:sp>
        <p:nvSpPr>
          <p:cNvPr id="105" name="Google Shape;105;p19"/>
          <p:cNvSpPr txBox="1"/>
          <p:nvPr>
            <p:ph idx="1" type="body"/>
          </p:nvPr>
        </p:nvSpPr>
        <p:spPr>
          <a:xfrm>
            <a:off x="311700" y="1152475"/>
            <a:ext cx="6609000" cy="168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Some of our biggest risk factors for the development of this project include: Camera and Sensor integration, text image to speak, social distancing integration/awareness, size(bulkiness) and ease of use for our particular clients.</a:t>
            </a:r>
            <a:endParaRPr/>
          </a:p>
        </p:txBody>
      </p:sp>
      <p:pic>
        <p:nvPicPr>
          <p:cNvPr id="106" name="Google Shape;106;p19"/>
          <p:cNvPicPr preferRelativeResize="0"/>
          <p:nvPr/>
        </p:nvPicPr>
        <p:blipFill>
          <a:blip r:embed="rId3">
            <a:alphaModFix/>
          </a:blip>
          <a:stretch>
            <a:fillRect/>
          </a:stretch>
        </p:blipFill>
        <p:spPr>
          <a:xfrm>
            <a:off x="700200" y="2914875"/>
            <a:ext cx="2045675" cy="1363775"/>
          </a:xfrm>
          <a:prstGeom prst="rect">
            <a:avLst/>
          </a:prstGeom>
          <a:noFill/>
          <a:ln>
            <a:noFill/>
          </a:ln>
        </p:spPr>
      </p:pic>
      <p:pic>
        <p:nvPicPr>
          <p:cNvPr id="107" name="Google Shape;107;p19"/>
          <p:cNvPicPr preferRelativeResize="0"/>
          <p:nvPr/>
        </p:nvPicPr>
        <p:blipFill>
          <a:blip r:embed="rId4">
            <a:alphaModFix/>
          </a:blip>
          <a:stretch>
            <a:fillRect/>
          </a:stretch>
        </p:blipFill>
        <p:spPr>
          <a:xfrm>
            <a:off x="3202975" y="2547750"/>
            <a:ext cx="2098026" cy="2098026"/>
          </a:xfrm>
          <a:prstGeom prst="rect">
            <a:avLst/>
          </a:prstGeom>
          <a:noFill/>
          <a:ln>
            <a:noFill/>
          </a:ln>
        </p:spPr>
      </p:pic>
      <p:pic>
        <p:nvPicPr>
          <p:cNvPr id="108" name="Google Shape;108;p19"/>
          <p:cNvPicPr preferRelativeResize="0"/>
          <p:nvPr/>
        </p:nvPicPr>
        <p:blipFill>
          <a:blip r:embed="rId5">
            <a:alphaModFix/>
          </a:blip>
          <a:stretch>
            <a:fillRect/>
          </a:stretch>
        </p:blipFill>
        <p:spPr>
          <a:xfrm>
            <a:off x="5562000" y="2872425"/>
            <a:ext cx="3308750" cy="165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Prototype: App</a:t>
            </a:r>
            <a:endParaRPr/>
          </a:p>
        </p:txBody>
      </p:sp>
      <p:sp>
        <p:nvSpPr>
          <p:cNvPr id="114" name="Google Shape;114;p20"/>
          <p:cNvSpPr txBox="1"/>
          <p:nvPr>
            <p:ph idx="1" type="body"/>
          </p:nvPr>
        </p:nvSpPr>
        <p:spPr>
          <a:xfrm>
            <a:off x="311700" y="1152475"/>
            <a:ext cx="6609000" cy="1684200"/>
          </a:xfrm>
          <a:prstGeom prst="rect">
            <a:avLst/>
          </a:prstGeom>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lang="en" u="sng">
                <a:solidFill>
                  <a:srgbClr val="FFFFFF"/>
                </a:solidFill>
              </a:rPr>
              <a:t>FreeSpace Accessible Navigation App</a:t>
            </a:r>
            <a:endParaRPr u="sng">
              <a:solidFill>
                <a:srgbClr val="FFFFFF"/>
              </a:solidFill>
            </a:endParaRPr>
          </a:p>
          <a:p>
            <a:pPr indent="0" lvl="0" marL="0" rtl="0" algn="l">
              <a:lnSpc>
                <a:spcPct val="50000"/>
              </a:lnSpc>
              <a:spcBef>
                <a:spcPts val="1600"/>
              </a:spcBef>
              <a:spcAft>
                <a:spcPts val="0"/>
              </a:spcAft>
              <a:buNone/>
            </a:pPr>
            <a:r>
              <a:rPr lang="en" sz="1400">
                <a:solidFill>
                  <a:srgbClr val="B7B7B7"/>
                </a:solidFill>
              </a:rPr>
              <a:t>Visual Studio Code (JS) was the IDE used</a:t>
            </a:r>
            <a:endParaRPr sz="1400">
              <a:solidFill>
                <a:srgbClr val="B7B7B7"/>
              </a:solidFill>
            </a:endParaRPr>
          </a:p>
          <a:p>
            <a:pPr indent="0" lvl="0" marL="0" rtl="0" algn="l">
              <a:lnSpc>
                <a:spcPct val="50000"/>
              </a:lnSpc>
              <a:spcBef>
                <a:spcPts val="1600"/>
              </a:spcBef>
              <a:spcAft>
                <a:spcPts val="0"/>
              </a:spcAft>
              <a:buNone/>
            </a:pPr>
            <a:r>
              <a:rPr b="1" lang="en"/>
              <a:t>Key components:</a:t>
            </a:r>
            <a:endParaRPr b="1"/>
          </a:p>
          <a:p>
            <a:pPr indent="-342900" lvl="0" marL="457200" rtl="0" algn="l">
              <a:spcBef>
                <a:spcPts val="1600"/>
              </a:spcBef>
              <a:spcAft>
                <a:spcPts val="0"/>
              </a:spcAft>
              <a:buSzPts val="1800"/>
              <a:buAutoNum type="arabicPeriod"/>
            </a:pPr>
            <a:r>
              <a:rPr lang="en"/>
              <a:t>Uses current Location as a starting point (must be given permission to use location within app)</a:t>
            </a:r>
            <a:endParaRPr/>
          </a:p>
          <a:p>
            <a:pPr indent="-342900" lvl="0" marL="457200" rtl="0" algn="l">
              <a:spcBef>
                <a:spcPts val="0"/>
              </a:spcBef>
              <a:spcAft>
                <a:spcPts val="0"/>
              </a:spcAft>
              <a:buSzPts val="1800"/>
              <a:buAutoNum type="arabicPeriod"/>
            </a:pPr>
            <a:r>
              <a:rPr lang="en"/>
              <a:t>Connect to bluetooth manually during first setup - after this it will be saved as a device (bluetooth will then connect to microcontroller)</a:t>
            </a:r>
            <a:endParaRPr/>
          </a:p>
          <a:p>
            <a:pPr indent="-342900" lvl="0" marL="457200" rtl="0" algn="l">
              <a:spcBef>
                <a:spcPts val="0"/>
              </a:spcBef>
              <a:spcAft>
                <a:spcPts val="0"/>
              </a:spcAft>
              <a:buSzPts val="1800"/>
              <a:buAutoNum type="arabicPeriod"/>
            </a:pPr>
            <a:r>
              <a:rPr lang="en"/>
              <a:t>Destination should be inputted using voice recognition (text input still available)</a:t>
            </a:r>
            <a:endParaRPr/>
          </a:p>
          <a:p>
            <a:pPr indent="-342900" lvl="0" marL="457200" rtl="0" algn="l">
              <a:spcBef>
                <a:spcPts val="0"/>
              </a:spcBef>
              <a:spcAft>
                <a:spcPts val="0"/>
              </a:spcAft>
              <a:buSzPts val="1800"/>
              <a:buAutoNum type="arabicPeriod"/>
            </a:pPr>
            <a:r>
              <a:rPr lang="en"/>
              <a:t>Scrollable and live tracking/Following of location (constantly updating location)</a:t>
            </a:r>
            <a:endParaRPr/>
          </a:p>
        </p:txBody>
      </p:sp>
      <p:pic>
        <p:nvPicPr>
          <p:cNvPr id="115" name="Google Shape;115;p20"/>
          <p:cNvPicPr preferRelativeResize="0"/>
          <p:nvPr/>
        </p:nvPicPr>
        <p:blipFill rotWithShape="1">
          <a:blip r:embed="rId3">
            <a:alphaModFix/>
          </a:blip>
          <a:srcRect b="56533" l="33471" r="33786" t="26702"/>
          <a:stretch/>
        </p:blipFill>
        <p:spPr>
          <a:xfrm>
            <a:off x="6534850" y="343225"/>
            <a:ext cx="1443126" cy="131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Home screen and Functionality</a:t>
            </a:r>
            <a:endParaRPr/>
          </a:p>
        </p:txBody>
      </p:sp>
      <p:sp>
        <p:nvSpPr>
          <p:cNvPr id="121" name="Google Shape;121;p21"/>
          <p:cNvSpPr txBox="1"/>
          <p:nvPr>
            <p:ph idx="2" type="body"/>
          </p:nvPr>
        </p:nvSpPr>
        <p:spPr>
          <a:xfrm>
            <a:off x="4477425" y="3053650"/>
            <a:ext cx="4488000" cy="1515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When ‘Allow location is pressed, it navigates to Settings&gt;FreeSpace App&gt;Allow Location</a:t>
            </a:r>
            <a:endParaRPr/>
          </a:p>
          <a:p>
            <a:pPr indent="-317500" lvl="0" marL="457200" rtl="0" algn="l">
              <a:spcBef>
                <a:spcPts val="0"/>
              </a:spcBef>
              <a:spcAft>
                <a:spcPts val="0"/>
              </a:spcAft>
              <a:buSzPts val="1400"/>
              <a:buChar char="●"/>
            </a:pPr>
            <a:r>
              <a:rPr lang="en"/>
              <a:t>When ‘Current Location’ text is pressed, will prompt user to allow notifications.</a:t>
            </a:r>
            <a:endParaRPr/>
          </a:p>
          <a:p>
            <a:pPr indent="-317500" lvl="0" marL="457200" rtl="0" algn="l">
              <a:spcBef>
                <a:spcPts val="0"/>
              </a:spcBef>
              <a:spcAft>
                <a:spcPts val="0"/>
              </a:spcAft>
              <a:buSzPts val="1400"/>
              <a:buChar char="●"/>
            </a:pPr>
            <a:r>
              <a:rPr lang="en"/>
              <a:t>When ‘Destination’ text is pressed, prompts user to say or input the destination address.</a:t>
            </a:r>
            <a:endParaRPr/>
          </a:p>
        </p:txBody>
      </p:sp>
      <p:pic>
        <p:nvPicPr>
          <p:cNvPr id="122" name="Google Shape;122;p21"/>
          <p:cNvPicPr preferRelativeResize="0"/>
          <p:nvPr/>
        </p:nvPicPr>
        <p:blipFill>
          <a:blip r:embed="rId3">
            <a:alphaModFix/>
          </a:blip>
          <a:stretch>
            <a:fillRect/>
          </a:stretch>
        </p:blipFill>
        <p:spPr>
          <a:xfrm>
            <a:off x="97075" y="1739134"/>
            <a:ext cx="1350400" cy="2401390"/>
          </a:xfrm>
          <a:prstGeom prst="rect">
            <a:avLst/>
          </a:prstGeom>
          <a:noFill/>
          <a:ln>
            <a:noFill/>
          </a:ln>
        </p:spPr>
      </p:pic>
      <p:pic>
        <p:nvPicPr>
          <p:cNvPr id="123" name="Google Shape;123;p21"/>
          <p:cNvPicPr preferRelativeResize="0"/>
          <p:nvPr/>
        </p:nvPicPr>
        <p:blipFill>
          <a:blip r:embed="rId4">
            <a:alphaModFix/>
          </a:blip>
          <a:stretch>
            <a:fillRect/>
          </a:stretch>
        </p:blipFill>
        <p:spPr>
          <a:xfrm>
            <a:off x="1482900" y="1739154"/>
            <a:ext cx="1350400" cy="2401349"/>
          </a:xfrm>
          <a:prstGeom prst="rect">
            <a:avLst/>
          </a:prstGeom>
          <a:noFill/>
          <a:ln>
            <a:noFill/>
          </a:ln>
        </p:spPr>
      </p:pic>
      <p:pic>
        <p:nvPicPr>
          <p:cNvPr id="124" name="Google Shape;124;p21"/>
          <p:cNvPicPr preferRelativeResize="0"/>
          <p:nvPr/>
        </p:nvPicPr>
        <p:blipFill>
          <a:blip r:embed="rId5">
            <a:alphaModFix/>
          </a:blip>
          <a:stretch>
            <a:fillRect/>
          </a:stretch>
        </p:blipFill>
        <p:spPr>
          <a:xfrm>
            <a:off x="4477425" y="1152500"/>
            <a:ext cx="4487925" cy="1766375"/>
          </a:xfrm>
          <a:prstGeom prst="rect">
            <a:avLst/>
          </a:prstGeom>
          <a:noFill/>
          <a:ln>
            <a:noFill/>
          </a:ln>
        </p:spPr>
      </p:pic>
      <p:pic>
        <p:nvPicPr>
          <p:cNvPr id="125" name="Google Shape;125;p21"/>
          <p:cNvPicPr preferRelativeResize="0"/>
          <p:nvPr/>
        </p:nvPicPr>
        <p:blipFill>
          <a:blip r:embed="rId6">
            <a:alphaModFix/>
          </a:blip>
          <a:stretch>
            <a:fillRect/>
          </a:stretch>
        </p:blipFill>
        <p:spPr>
          <a:xfrm>
            <a:off x="2833300" y="1739125"/>
            <a:ext cx="1350400" cy="2401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