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Proxima Nova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E6A17D42-D6C7-4925-8EFD-24A1BBFC0BA1}">
  <a:tblStyle styleId="{E6A17D42-D6C7-4925-8EFD-24A1BBFC0BA1}" styleName="Table_0">
    <a:wholeTbl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70CCCD93-1654-431D-864D-3F08CE8CFC32}" styleName="Table_1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ProximaNova-bold.fntdata"/><Relationship Id="rId27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Idea get an initial loan of $150 000 to set up manufacturing and advertisement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600 units first year, 1200 units second year and 2400 units in the third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Braking</a:t>
            </a:r>
            <a:r>
              <a:rPr lang="en"/>
              <a:t> System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Lighter Material; maybe </a:t>
            </a:r>
            <a:r>
              <a:rPr lang="en"/>
              <a:t>aluminum</a:t>
            </a:r>
            <a:r>
              <a:rPr lang="en"/>
              <a:t>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Nylock Nuts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Testing and Prototyping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Better Casters/Suspension Sytem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Customer Satisfaction: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Following Design Thinking criteria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Although we wanted an automated cart we did what would make the customer and ultimately the users satisfied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client : Marie Claude head of accessiblity at the University of Ottawa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Main problems expressed: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Less trays that can be used by accessible students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Lower power outlets for the accessible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Accesible counter heights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Privacy for the accesible students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Explain why a controller is redundant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5.jpg"/><Relationship Id="rId4" Type="http://schemas.openxmlformats.org/officeDocument/2006/relationships/image" Target="../media/image04.jpg"/><Relationship Id="rId5" Type="http://schemas.openxmlformats.org/officeDocument/2006/relationships/image" Target="../media/image06.jpg"/><Relationship Id="rId6" Type="http://schemas.openxmlformats.org/officeDocument/2006/relationships/image" Target="../media/image10.jpg"/><Relationship Id="rId7" Type="http://schemas.openxmlformats.org/officeDocument/2006/relationships/image" Target="../media/image0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8.jpg"/><Relationship Id="rId4" Type="http://schemas.openxmlformats.org/officeDocument/2006/relationships/image" Target="../media/image0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thefulcrum.ca/news/247-dining-hall-opens-its-doors/" TargetMode="External"/><Relationship Id="rId4" Type="http://schemas.openxmlformats.org/officeDocument/2006/relationships/hyperlink" Target="http://www.algood-casters.com/casters/braking-casters/" TargetMode="External"/><Relationship Id="rId10" Type="http://schemas.openxmlformats.org/officeDocument/2006/relationships/hyperlink" Target="http://aib.edu.au/blog/top-tips-effective-teamwork/" TargetMode="External"/><Relationship Id="rId9" Type="http://schemas.openxmlformats.org/officeDocument/2006/relationships/hyperlink" Target="http://business.lovetoknow.com/business-operations/how-make-customers-happy" TargetMode="External"/><Relationship Id="rId5" Type="http://schemas.openxmlformats.org/officeDocument/2006/relationships/hyperlink" Target="http://www.algood-casters.com/staging/innovation/circular-solutions/page/1/" TargetMode="External"/><Relationship Id="rId6" Type="http://schemas.openxmlformats.org/officeDocument/2006/relationships/hyperlink" Target="http://www.centralaluminum.com/index.html" TargetMode="External"/><Relationship Id="rId7" Type="http://schemas.openxmlformats.org/officeDocument/2006/relationships/hyperlink" Target="https://dir.indiamart.com/coimbatore/nylock-nut.html" TargetMode="External"/><Relationship Id="rId8" Type="http://schemas.openxmlformats.org/officeDocument/2006/relationships/hyperlink" Target="https://theappsolutions.com/blog/design/mobile-app-prototyping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Relationship Id="rId4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Relationship Id="rId4" Type="http://schemas.openxmlformats.org/officeDocument/2006/relationships/image" Target="../media/image14.jpg"/><Relationship Id="rId5" Type="http://schemas.openxmlformats.org/officeDocument/2006/relationships/image" Target="../media/image13.jpg"/><Relationship Id="rId6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47525" y="1257300"/>
            <a:ext cx="8688300" cy="158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C03 Cafeteria: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Hands Free Tray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510450" y="3382751"/>
            <a:ext cx="8123100" cy="82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 Andrei Sirbu, Alpesh Ramesh Senghani,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Zexuan Zheng, Faven Ghilazghi, Chulang Mo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Bill of Sales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24" name="Shape 124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{70CCCD93-1654-431D-864D-3F08CE8CFC32}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Item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Cost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Sheet Metal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$ 70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Retractable String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$12 (x2)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Pulley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$ 2.50 (x2)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Carabiner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$ 3 (x4)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TOTAL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$ 111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Ambitious Mass Market Production Targets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150" y="1008062"/>
            <a:ext cx="6486525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Shape 136"/>
          <p:cNvGraphicFramePr/>
          <p:nvPr/>
        </p:nvGraphicFramePr>
        <p:xfrm>
          <a:off x="91737" y="9126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{70CCCD93-1654-431D-864D-3F08CE8CFC32}</a:tableStyleId>
              </a:tblPr>
              <a:tblGrid>
                <a:gridCol w="2059375"/>
                <a:gridCol w="6901150"/>
              </a:tblGrid>
              <a:tr h="4024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Feb 18 - 26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Working on 1st prototype</a:t>
                      </a:r>
                    </a:p>
                  </a:txBody>
                  <a:tcPr marT="91425" marB="91425" marR="91425" marL="91425"/>
                </a:tc>
              </a:tr>
              <a:tr h="638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Week of Feb 27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Client meeting was delayed</a:t>
                      </a:r>
                    </a:p>
                  </a:txBody>
                  <a:tcPr marT="91425" marB="91425" marR="91425" marL="91425"/>
                </a:tc>
              </a:tr>
              <a:tr h="638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Week of Mar 06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Decided to use a tether system instead of a controller</a:t>
                      </a:r>
                    </a:p>
                  </a:txBody>
                  <a:tcPr marT="91425" marB="91425" marR="91425" marL="91425"/>
                </a:tc>
              </a:tr>
              <a:tr h="638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Week of Mar 13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Planning and ordering material</a:t>
                      </a:r>
                    </a:p>
                  </a:txBody>
                  <a:tcPr marT="91425" marB="91425" marR="91425" marL="91425"/>
                </a:tc>
              </a:tr>
              <a:tr h="9054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Week of Mar 20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Preliminary assembly and testing on March 22; braking system prototyping. Kept on working until end of weekdays</a:t>
                      </a:r>
                    </a:p>
                  </a:txBody>
                  <a:tcPr marT="91425" marB="91425" marR="91425" marL="91425"/>
                </a:tc>
              </a:tr>
              <a:tr h="638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March 27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: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Working prototype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7" name="Shape 137"/>
          <p:cNvSpPr txBox="1"/>
          <p:nvPr>
            <p:ph type="title"/>
          </p:nvPr>
        </p:nvSpPr>
        <p:spPr>
          <a:xfrm>
            <a:off x="311712" y="2564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Time Management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Time Constraints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614400"/>
            <a:ext cx="8520600" cy="353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000">
                <a:solidFill>
                  <a:srgbClr val="FFFFFF"/>
                </a:solidFill>
              </a:rPr>
              <a:t>Delayed client feedback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000">
                <a:solidFill>
                  <a:srgbClr val="FFFFFF"/>
                </a:solidFill>
              </a:rPr>
              <a:t>Personal responsibilities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000">
                <a:solidFill>
                  <a:srgbClr val="FFFFFF"/>
                </a:solidFill>
              </a:rPr>
              <a:t>Course term length (3 months)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000">
                <a:solidFill>
                  <a:srgbClr val="FFFFFF"/>
                </a:solidFill>
              </a:rPr>
              <a:t>Course workload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000">
                <a:solidFill>
                  <a:srgbClr val="FFFFFF"/>
                </a:solidFill>
              </a:rPr>
              <a:t>Inefficient planning</a:t>
            </a:r>
          </a:p>
          <a:p>
            <a:pPr indent="-3556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000">
                <a:solidFill>
                  <a:srgbClr val="FFFFFF"/>
                </a:solidFill>
              </a:rPr>
              <a:t>Could’ve started implementation sooner after client has given feedback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3755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Improvements</a:t>
            </a:r>
            <a:r>
              <a:rPr lang="en"/>
              <a:t>/Future Plans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Unknown"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3137" y="1125400"/>
            <a:ext cx="326707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ylock-nut-250x250.jpeg" id="151" name="Shape 151"/>
          <p:cNvPicPr preferRelativeResize="0"/>
          <p:nvPr/>
        </p:nvPicPr>
        <p:blipFill rotWithShape="1">
          <a:blip r:embed="rId4">
            <a:alphaModFix/>
          </a:blip>
          <a:srcRect b="19829" l="0" r="0" t="15957"/>
          <a:stretch/>
        </p:blipFill>
        <p:spPr>
          <a:xfrm>
            <a:off x="311700" y="3181925"/>
            <a:ext cx="2295525" cy="1529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-2.jpeg"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8125" y="1428737"/>
            <a:ext cx="1143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k-big1.jpg" id="153" name="Shape 1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774" y="1060900"/>
            <a:ext cx="1911474" cy="1529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ml-rapid-prototyping-feature-image.jpg" id="154" name="Shape 1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81620" y="2956213"/>
            <a:ext cx="3708380" cy="198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Final Thoughts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79768-425x283-customer-satisfaction.jpg"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149" y="1512899"/>
            <a:ext cx="3737450" cy="2488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-2"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2334" y="1554975"/>
            <a:ext cx="3672515" cy="24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Bibliography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1017725"/>
            <a:ext cx="8520600" cy="4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http://thefulcrum.ca/news/247-dining-hall-opens-its-doors/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http://www.algood-casters.com/casters/braking-casters/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http://www.algood-casters.com/staging/innovation/circular-solutions/page/1/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http://www.centralaluminum.com/index.html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https://dir.indiamart.com/coimbatore/nylock-nut.html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https://theappsolutions.com/blog/design/mobile-app-prototyping/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http://business.lovetoknow.com/business-operations/how-make-customers-happy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10"/>
              </a:rPr>
              <a:t>http://aib.edu.au/blog/top-tips-effective-teamwork/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Initial Problem 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178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UOttawa’s 24/7 </a:t>
            </a:r>
            <a:r>
              <a:rPr lang="en"/>
              <a:t>Dining</a:t>
            </a:r>
            <a:r>
              <a:rPr lang="en"/>
              <a:t> Hall accessibility issues </a:t>
            </a:r>
          </a:p>
        </p:txBody>
      </p:sp>
      <p:pic>
        <p:nvPicPr>
          <p:cNvPr descr="IMG_7296.jpg"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187" y="1775712"/>
            <a:ext cx="3921621" cy="261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Client Meeting(Empathy) : Marie-Claude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17650"/>
            <a:ext cx="8520600" cy="378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737373"/>
              </a:buClr>
              <a:buFont typeface="Roboto"/>
              <a:buChar char="-"/>
            </a:pPr>
            <a:r>
              <a:rPr lang="en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Head of Accessibility UOttawa</a:t>
            </a:r>
          </a:p>
          <a:p>
            <a:pPr indent="-228600" lvl="0" marL="457200" rtl="0">
              <a:spcBef>
                <a:spcPts val="0"/>
              </a:spcBef>
              <a:buClr>
                <a:srgbClr val="737373"/>
              </a:buClr>
              <a:buFont typeface="Roboto"/>
              <a:buChar char="-"/>
            </a:pPr>
            <a:r>
              <a:rPr lang="en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List of Accessibility concerns in the dining hall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web-mona-arsenault-muhc-cafeteria.jpg"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400" y="2168160"/>
            <a:ext cx="3242274" cy="2451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7_6.jpg"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5050" y="2168161"/>
            <a:ext cx="3242275" cy="2451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05150" y="1143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Definition: Need Statements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191475" y="765350"/>
            <a:ext cx="8781600" cy="425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77" name="Shape 77"/>
          <p:cNvGraphicFramePr/>
          <p:nvPr/>
        </p:nvGraphicFramePr>
        <p:xfrm>
          <a:off x="-5537" y="64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{E6A17D42-D6C7-4925-8EFD-24A1BBFC0BA1}</a:tableStyleId>
              </a:tblPr>
              <a:tblGrid>
                <a:gridCol w="398275"/>
                <a:gridCol w="1437800"/>
                <a:gridCol w="3740100"/>
                <a:gridCol w="3565775"/>
              </a:tblGrid>
              <a:tr h="286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i="1" lang="en" sz="1000"/>
                        <a:t>#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i="1" lang="en" sz="1000"/>
                        <a:t>Component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i="1" lang="en" sz="1000"/>
                        <a:t>Description of Needs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i="1" lang="en" sz="1000"/>
                        <a:t>Imp.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4433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user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able to access the coffee machine without difficulty (ex. Push the buttons easily)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286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user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able to carry food when using strollers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5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286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user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able to carry food when using crutches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5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3718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4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user on a wheelchair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able to carry food while using a wheelchair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5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286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5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user 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able to feed himself/herself without difficulty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4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286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user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able to charge the motorized wheelchair easily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4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3718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7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user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able to eat in a comfortable position (ex. Standing or sitting)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4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4433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8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user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able to eat food without feeling embarrassed (happens when others are helping with feeding)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4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286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9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user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able to commute to the cafeteria easily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5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286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10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staff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for accessible people need to be re-administered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5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286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11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user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able to eat food in private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286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12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user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able to afford any helping device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4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286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13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user in a wheelchair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able to interact with devices that are out of their hands reach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4</a:t>
                      </a: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621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Benchmarking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0" y="574400"/>
            <a:ext cx="9144000" cy="452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4-02 at 10.09.01 PM.pn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2575"/>
            <a:ext cx="9144001" cy="449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534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Ideation : Concept Generation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9300" y="575250"/>
            <a:ext cx="9056400" cy="452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icture1.png"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00" y="626100"/>
            <a:ext cx="1849249" cy="171834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2210599" y="3265474"/>
            <a:ext cx="4255776" cy="7145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Lots of Ideas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7500" y="740599"/>
            <a:ext cx="2061875" cy="4046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-page2.jpg" id="94" name="Shape 94"/>
          <p:cNvPicPr preferRelativeResize="0"/>
          <p:nvPr/>
        </p:nvPicPr>
        <p:blipFill rotWithShape="1">
          <a:blip r:embed="rId5">
            <a:alphaModFix/>
          </a:blip>
          <a:srcRect b="21098" l="0" r="0" t="4056"/>
          <a:stretch/>
        </p:blipFill>
        <p:spPr>
          <a:xfrm>
            <a:off x="3000000" y="626100"/>
            <a:ext cx="2247927" cy="1810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-page3.jpg" id="95" name="Shape 95"/>
          <p:cNvPicPr preferRelativeResize="0"/>
          <p:nvPr/>
        </p:nvPicPr>
        <p:blipFill rotWithShape="1">
          <a:blip r:embed="rId6">
            <a:alphaModFix/>
          </a:blip>
          <a:srcRect b="41390" l="0" r="0" t="1762"/>
          <a:stretch/>
        </p:blipFill>
        <p:spPr>
          <a:xfrm>
            <a:off x="39300" y="2624225"/>
            <a:ext cx="1910173" cy="1997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First Prototype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Electronics box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Remote</a:t>
            </a:r>
            <a:r>
              <a:rPr lang="en"/>
              <a:t> Control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Single platform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4x casters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Cardboard and popsicle sticks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Glue gun, duct tape</a:t>
            </a:r>
          </a:p>
        </p:txBody>
      </p:sp>
      <p:pic>
        <p:nvPicPr>
          <p:cNvPr descr="Image uploaded from iOS (1).jpg" id="102" name="Shape 102"/>
          <p:cNvPicPr preferRelativeResize="0"/>
          <p:nvPr/>
        </p:nvPicPr>
        <p:blipFill rotWithShape="1">
          <a:blip r:embed="rId3">
            <a:alphaModFix/>
          </a:blip>
          <a:srcRect b="14099" l="33011" r="26283" t="7481"/>
          <a:stretch/>
        </p:blipFill>
        <p:spPr>
          <a:xfrm>
            <a:off x="5693750" y="1152475"/>
            <a:ext cx="1600200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Client Feedback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Automation with a controller is </a:t>
            </a:r>
            <a:r>
              <a:rPr b="1" lang="en">
                <a:solidFill>
                  <a:srgbClr val="FFFFFF"/>
                </a:solidFill>
              </a:rPr>
              <a:t>redundant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Larger</a:t>
            </a:r>
            <a:r>
              <a:rPr lang="en">
                <a:solidFill>
                  <a:srgbClr val="FFFFFF"/>
                </a:solidFill>
              </a:rPr>
              <a:t> dimension that better fits a tray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Maximize</a:t>
            </a:r>
            <a:r>
              <a:rPr lang="en">
                <a:solidFill>
                  <a:srgbClr val="FFFFFF"/>
                </a:solidFill>
              </a:rPr>
              <a:t> functionalities, such as adding: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Cupholders 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Multiple tray slots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Hooks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Lively </a:t>
            </a:r>
            <a:r>
              <a:rPr b="1" lang="en">
                <a:solidFill>
                  <a:srgbClr val="FFFFFF"/>
                </a:solidFill>
              </a:rPr>
              <a:t>colour</a:t>
            </a:r>
          </a:p>
        </p:txBody>
      </p:sp>
      <p:sp>
        <p:nvSpPr>
          <p:cNvPr id="109" name="Shape 109"/>
          <p:cNvSpPr/>
          <p:nvPr/>
        </p:nvSpPr>
        <p:spPr>
          <a:xfrm>
            <a:off x="5719750" y="1301875"/>
            <a:ext cx="939000" cy="14832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7413000" y="1301875"/>
            <a:ext cx="1419300" cy="20487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6801125" y="2027525"/>
            <a:ext cx="469500" cy="202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Second Prototype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Larger base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Shorter height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Angles to hold trays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4x casters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2x pulleys and tethers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