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Nuni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74BBE8-70FC-42E9-AA93-BB83D0B5F65F}">
  <a:tblStyle styleId="{7F74BBE8-70FC-42E9-AA93-BB83D0B5F6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1a435a529_3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1a435a529_3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If possible, carry out final prototype testing, analyze and evaluate performance compared to the target specifications developed earlier and document all your testing results and prototype specifications. Present your testing in an organized, tabular format that shows expected versus actual results.</a:t>
            </a:r>
            <a:endParaRPr sz="1200">
              <a:latin typeface="Calibri"/>
              <a:ea typeface="Calibri"/>
              <a:cs typeface="Calibri"/>
              <a:sym typeface="Calibri"/>
            </a:endParaRPr>
          </a:p>
          <a:p>
            <a:pPr marL="0" lvl="0" indent="0" algn="l" rtl="0">
              <a:lnSpc>
                <a:spcPct val="115000"/>
              </a:lnSpc>
              <a:spcBef>
                <a:spcPts val="1600"/>
              </a:spcBef>
              <a:spcAft>
                <a:spcPts val="0"/>
              </a:spcAft>
              <a:buNone/>
            </a:pPr>
            <a:endParaRPr sz="1300">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1a435a529_3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81a435a529_3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1a435a52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1a435a52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1a435a529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1a435a52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1a435a52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81a435a52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1aaa9e2b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1aaa9e2b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1a435a52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1a435a52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Nunito"/>
                <a:ea typeface="Nunito"/>
                <a:cs typeface="Nunito"/>
                <a:sym typeface="Nunito"/>
              </a:rPr>
              <a:t>- tharaka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1a435a529_3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1a435a529_3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1a435a529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1a435a52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1a435a52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1a435a52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1a435a529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1a435a52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1a435a52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1a435a52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1aaa9e2b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1aaa9e2b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1aaa9e2b8_4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1aaa9e2b8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eHZKTtoq1e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hyperlink" Target="https://drive.google.com/open?id=1Ejbznk3A_EoDIxz28at9lC_0ba-Vmit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73898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Oxi-Flex</a:t>
            </a:r>
            <a:endParaRPr>
              <a:solidFill>
                <a:srgbClr val="000000"/>
              </a:solidFill>
            </a:endParaRPr>
          </a:p>
        </p:txBody>
      </p:sp>
      <p:sp>
        <p:nvSpPr>
          <p:cNvPr id="129" name="Google Shape;129;p13"/>
          <p:cNvSpPr txBox="1">
            <a:spLocks noGrp="1"/>
          </p:cNvSpPr>
          <p:nvPr>
            <p:ph type="subTitle" idx="1"/>
          </p:nvPr>
        </p:nvSpPr>
        <p:spPr>
          <a:xfrm>
            <a:off x="1858700" y="3301317"/>
            <a:ext cx="5361300"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000000"/>
                </a:solidFill>
              </a:rPr>
              <a:t>TEAM 2</a:t>
            </a:r>
            <a:endParaRPr sz="2000">
              <a:solidFill>
                <a:srgbClr val="000000"/>
              </a:solidFill>
            </a:endParaRPr>
          </a:p>
          <a:p>
            <a:pPr marL="0" lvl="0" indent="0" algn="ctr" rtl="0">
              <a:spcBef>
                <a:spcPts val="0"/>
              </a:spcBef>
              <a:spcAft>
                <a:spcPts val="0"/>
              </a:spcAft>
              <a:buNone/>
            </a:pPr>
            <a:r>
              <a:rPr lang="en" sz="2000">
                <a:solidFill>
                  <a:srgbClr val="000000"/>
                </a:solidFill>
              </a:rPr>
              <a:t>Tharaka, Felix, Samuel, Shady, Shayan</a:t>
            </a:r>
            <a:endParaRPr sz="2000">
              <a:solidFill>
                <a:srgbClr val="000000"/>
              </a:solidFill>
            </a:endParaRPr>
          </a:p>
        </p:txBody>
      </p:sp>
      <p:pic>
        <p:nvPicPr>
          <p:cNvPr id="130" name="Google Shape;130;p13"/>
          <p:cNvPicPr preferRelativeResize="0"/>
          <p:nvPr/>
        </p:nvPicPr>
        <p:blipFill>
          <a:blip r:embed="rId3">
            <a:alphaModFix/>
          </a:blip>
          <a:stretch>
            <a:fillRect/>
          </a:stretch>
        </p:blipFill>
        <p:spPr>
          <a:xfrm>
            <a:off x="6715475" y="1653433"/>
            <a:ext cx="1619200" cy="161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title"/>
          </p:nvPr>
        </p:nvSpPr>
        <p:spPr>
          <a:xfrm>
            <a:off x="427125" y="6371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Evaluation of Performance </a:t>
            </a:r>
            <a:endParaRPr>
              <a:solidFill>
                <a:srgbClr val="000000"/>
              </a:solidFill>
            </a:endParaRPr>
          </a:p>
          <a:p>
            <a:pPr marL="0" lvl="0" indent="0" algn="ctr" rtl="0">
              <a:spcBef>
                <a:spcPts val="0"/>
              </a:spcBef>
              <a:spcAft>
                <a:spcPts val="0"/>
              </a:spcAft>
              <a:buNone/>
            </a:pPr>
            <a:endParaRPr/>
          </a:p>
        </p:txBody>
      </p:sp>
      <p:graphicFrame>
        <p:nvGraphicFramePr>
          <p:cNvPr id="214" name="Google Shape;214;p22"/>
          <p:cNvGraphicFramePr/>
          <p:nvPr/>
        </p:nvGraphicFramePr>
        <p:xfrm>
          <a:off x="427113" y="1699855"/>
          <a:ext cx="8289775" cy="2651640"/>
        </p:xfrm>
        <a:graphic>
          <a:graphicData uri="http://schemas.openxmlformats.org/drawingml/2006/table">
            <a:tbl>
              <a:tblPr>
                <a:noFill/>
                <a:tableStyleId>{7F74BBE8-70FC-42E9-AA93-BB83D0B5F65F}</a:tableStyleId>
              </a:tblPr>
              <a:tblGrid>
                <a:gridCol w="496425">
                  <a:extLst>
                    <a:ext uri="{9D8B030D-6E8A-4147-A177-3AD203B41FA5}">
                      <a16:colId xmlns:a16="http://schemas.microsoft.com/office/drawing/2014/main" val="20000"/>
                    </a:ext>
                  </a:extLst>
                </a:gridCol>
                <a:gridCol w="1897375">
                  <a:extLst>
                    <a:ext uri="{9D8B030D-6E8A-4147-A177-3AD203B41FA5}">
                      <a16:colId xmlns:a16="http://schemas.microsoft.com/office/drawing/2014/main" val="20001"/>
                    </a:ext>
                  </a:extLst>
                </a:gridCol>
                <a:gridCol w="3186775">
                  <a:extLst>
                    <a:ext uri="{9D8B030D-6E8A-4147-A177-3AD203B41FA5}">
                      <a16:colId xmlns:a16="http://schemas.microsoft.com/office/drawing/2014/main" val="20002"/>
                    </a:ext>
                  </a:extLst>
                </a:gridCol>
                <a:gridCol w="2709200">
                  <a:extLst>
                    <a:ext uri="{9D8B030D-6E8A-4147-A177-3AD203B41FA5}">
                      <a16:colId xmlns:a16="http://schemas.microsoft.com/office/drawing/2014/main" val="20003"/>
                    </a:ext>
                  </a:extLst>
                </a:gridCol>
              </a:tblGrid>
              <a:tr h="337575">
                <a:tc>
                  <a:txBody>
                    <a:bodyPr/>
                    <a:lstStyle/>
                    <a:p>
                      <a:pPr marL="0" lvl="0" indent="0" algn="ctr" rtl="0">
                        <a:spcBef>
                          <a:spcPts val="0"/>
                        </a:spcBef>
                        <a:spcAft>
                          <a:spcPts val="0"/>
                        </a:spcAft>
                        <a:buNone/>
                      </a:pPr>
                      <a:r>
                        <a:rPr lang="en" b="1"/>
                        <a:t>#</a:t>
                      </a:r>
                      <a:endParaRPr b="1"/>
                    </a:p>
                  </a:txBody>
                  <a:tcPr marL="91425" marR="91425" marT="91425" marB="91425"/>
                </a:tc>
                <a:tc>
                  <a:txBody>
                    <a:bodyPr/>
                    <a:lstStyle/>
                    <a:p>
                      <a:pPr marL="0" lvl="0" indent="0" algn="ctr" rtl="0">
                        <a:spcBef>
                          <a:spcPts val="0"/>
                        </a:spcBef>
                        <a:spcAft>
                          <a:spcPts val="0"/>
                        </a:spcAft>
                        <a:buNone/>
                      </a:pPr>
                      <a:r>
                        <a:rPr lang="en" b="1"/>
                        <a:t>Need</a:t>
                      </a:r>
                      <a:endParaRPr b="1"/>
                    </a:p>
                  </a:txBody>
                  <a:tcPr marL="91425" marR="91425" marT="91425" marB="91425"/>
                </a:tc>
                <a:tc>
                  <a:txBody>
                    <a:bodyPr/>
                    <a:lstStyle/>
                    <a:p>
                      <a:pPr marL="0" lvl="0" indent="0" algn="ctr" rtl="0">
                        <a:spcBef>
                          <a:spcPts val="0"/>
                        </a:spcBef>
                        <a:spcAft>
                          <a:spcPts val="0"/>
                        </a:spcAft>
                        <a:buNone/>
                      </a:pPr>
                      <a:r>
                        <a:rPr lang="en" b="1"/>
                        <a:t>Expected</a:t>
                      </a:r>
                      <a:endParaRPr b="1"/>
                    </a:p>
                  </a:txBody>
                  <a:tcPr marL="91425" marR="91425" marT="91425" marB="91425"/>
                </a:tc>
                <a:tc>
                  <a:txBody>
                    <a:bodyPr/>
                    <a:lstStyle/>
                    <a:p>
                      <a:pPr marL="0" lvl="0" indent="0" algn="ctr" rtl="0">
                        <a:spcBef>
                          <a:spcPts val="0"/>
                        </a:spcBef>
                        <a:spcAft>
                          <a:spcPts val="0"/>
                        </a:spcAft>
                        <a:buNone/>
                      </a:pPr>
                      <a:r>
                        <a:rPr lang="en" b="1"/>
                        <a:t>Actual</a:t>
                      </a:r>
                      <a:endParaRPr b="1"/>
                    </a:p>
                  </a:txBody>
                  <a:tcPr marL="91425" marR="91425" marT="91425" marB="91425"/>
                </a:tc>
                <a:extLst>
                  <a:ext uri="{0D108BD9-81ED-4DB2-BD59-A6C34878D82A}">
                    <a16:rowId xmlns:a16="http://schemas.microsoft.com/office/drawing/2014/main" val="10000"/>
                  </a:ext>
                </a:extLst>
              </a:tr>
              <a:tr h="670175">
                <a:tc>
                  <a:txBody>
                    <a:bodyPr/>
                    <a:lstStyle/>
                    <a:p>
                      <a:pPr marL="0" lvl="0" indent="0" algn="ctr" rtl="0">
                        <a:spcBef>
                          <a:spcPts val="0"/>
                        </a:spcBef>
                        <a:spcAft>
                          <a:spcPts val="0"/>
                        </a:spcAft>
                        <a:buNone/>
                      </a:pPr>
                      <a:r>
                        <a:rPr lang="en" b="1"/>
                        <a:t>1</a:t>
                      </a:r>
                      <a:endParaRPr b="1"/>
                    </a:p>
                  </a:txBody>
                  <a:tcPr marL="91425" marR="91425" marT="91425" marB="91425"/>
                </a:tc>
                <a:tc>
                  <a:txBody>
                    <a:bodyPr/>
                    <a:lstStyle/>
                    <a:p>
                      <a:pPr marL="0" lvl="0" indent="0" algn="ctr" rtl="0">
                        <a:spcBef>
                          <a:spcPts val="0"/>
                        </a:spcBef>
                        <a:spcAft>
                          <a:spcPts val="0"/>
                        </a:spcAft>
                        <a:buNone/>
                      </a:pPr>
                      <a:r>
                        <a:rPr lang="en" b="1"/>
                        <a:t>Ease of Use</a:t>
                      </a:r>
                      <a:endParaRPr b="1"/>
                    </a:p>
                  </a:txBody>
                  <a:tcPr marL="91425" marR="91425" marT="91425" marB="91425"/>
                </a:tc>
                <a:tc>
                  <a:txBody>
                    <a:bodyPr/>
                    <a:lstStyle/>
                    <a:p>
                      <a:pPr marL="457200" lvl="0" indent="-317500" algn="ctr" rtl="0">
                        <a:spcBef>
                          <a:spcPts val="0"/>
                        </a:spcBef>
                        <a:spcAft>
                          <a:spcPts val="0"/>
                        </a:spcAft>
                        <a:buSzPts val="1400"/>
                        <a:buChar char="-"/>
                      </a:pPr>
                      <a:r>
                        <a:rPr lang="en"/>
                        <a:t>Weight (&lt;150g)</a:t>
                      </a:r>
                      <a:endParaRPr/>
                    </a:p>
                    <a:p>
                      <a:pPr marL="457200" lvl="0" indent="-317500" algn="ctr" rtl="0">
                        <a:spcBef>
                          <a:spcPts val="0"/>
                        </a:spcBef>
                        <a:spcAft>
                          <a:spcPts val="0"/>
                        </a:spcAft>
                        <a:buSzPts val="1400"/>
                        <a:buChar char="-"/>
                      </a:pPr>
                      <a:r>
                        <a:rPr lang="en"/>
                        <a:t>Durable, easy to wear</a:t>
                      </a:r>
                      <a:endParaRPr/>
                    </a:p>
                  </a:txBody>
                  <a:tcPr marL="91425" marR="91425" marT="91425" marB="91425"/>
                </a:tc>
                <a:tc>
                  <a:txBody>
                    <a:bodyPr/>
                    <a:lstStyle/>
                    <a:p>
                      <a:pPr marL="457200" lvl="0" indent="-317500" algn="ctr" rtl="0">
                        <a:spcBef>
                          <a:spcPts val="0"/>
                        </a:spcBef>
                        <a:spcAft>
                          <a:spcPts val="0"/>
                        </a:spcAft>
                        <a:buSzPts val="1400"/>
                        <a:buChar char="-"/>
                      </a:pPr>
                      <a:r>
                        <a:rPr lang="en"/>
                        <a:t>Weight (&lt;150g)</a:t>
                      </a:r>
                      <a:endParaRPr/>
                    </a:p>
                    <a:p>
                      <a:pPr marL="457200" lvl="0" indent="-317500" algn="ctr" rtl="0">
                        <a:spcBef>
                          <a:spcPts val="0"/>
                        </a:spcBef>
                        <a:spcAft>
                          <a:spcPts val="0"/>
                        </a:spcAft>
                        <a:buSzPts val="1400"/>
                        <a:buChar char="-"/>
                      </a:pPr>
                      <a:r>
                        <a:rPr lang="en"/>
                        <a:t>Components are chunky and not centralized</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b="1"/>
                        <a:t>2</a:t>
                      </a:r>
                      <a:endParaRPr b="1"/>
                    </a:p>
                  </a:txBody>
                  <a:tcPr marL="91425" marR="91425" marT="91425" marB="91425"/>
                </a:tc>
                <a:tc>
                  <a:txBody>
                    <a:bodyPr/>
                    <a:lstStyle/>
                    <a:p>
                      <a:pPr marL="0" lvl="0" indent="0" algn="ctr" rtl="0">
                        <a:spcBef>
                          <a:spcPts val="0"/>
                        </a:spcBef>
                        <a:spcAft>
                          <a:spcPts val="0"/>
                        </a:spcAft>
                        <a:buNone/>
                      </a:pPr>
                      <a:r>
                        <a:rPr lang="en" b="1"/>
                        <a:t>Identify oxygen levels</a:t>
                      </a:r>
                      <a:endParaRPr b="1"/>
                    </a:p>
                  </a:txBody>
                  <a:tcPr marL="91425" marR="91425" marT="91425" marB="91425"/>
                </a:tc>
                <a:tc>
                  <a:txBody>
                    <a:bodyPr/>
                    <a:lstStyle/>
                    <a:p>
                      <a:pPr marL="0" lvl="0" indent="0" algn="ctr" rtl="0">
                        <a:spcBef>
                          <a:spcPts val="0"/>
                        </a:spcBef>
                        <a:spcAft>
                          <a:spcPts val="0"/>
                        </a:spcAft>
                        <a:buNone/>
                      </a:pPr>
                      <a:r>
                        <a:rPr lang="en"/>
                        <a:t>Identify oxygen levels through oximeter accurately, test fluctuations</a:t>
                      </a:r>
                      <a:endParaRPr/>
                    </a:p>
                  </a:txBody>
                  <a:tcPr marL="91425" marR="91425" marT="91425" marB="91425"/>
                </a:tc>
                <a:tc>
                  <a:txBody>
                    <a:bodyPr/>
                    <a:lstStyle/>
                    <a:p>
                      <a:pPr marL="0" lvl="0" indent="0" algn="ctr" rtl="0">
                        <a:spcBef>
                          <a:spcPts val="0"/>
                        </a:spcBef>
                        <a:spcAft>
                          <a:spcPts val="0"/>
                        </a:spcAft>
                        <a:buNone/>
                      </a:pPr>
                      <a:r>
                        <a:rPr lang="en"/>
                        <a:t>The oximeter works well, however fluctuations of oxygen levels have not been tested</a:t>
                      </a:r>
                      <a:endParaRPr/>
                    </a:p>
                  </a:txBody>
                  <a:tcPr marL="91425" marR="91425" marT="91425" marB="91425"/>
                </a:tc>
                <a:extLst>
                  <a:ext uri="{0D108BD9-81ED-4DB2-BD59-A6C34878D82A}">
                    <a16:rowId xmlns:a16="http://schemas.microsoft.com/office/drawing/2014/main" val="10002"/>
                  </a:ext>
                </a:extLst>
              </a:tr>
              <a:tr h="396975">
                <a:tc>
                  <a:txBody>
                    <a:bodyPr/>
                    <a:lstStyle/>
                    <a:p>
                      <a:pPr marL="0" lvl="0" indent="0" algn="ctr" rtl="0">
                        <a:spcBef>
                          <a:spcPts val="0"/>
                        </a:spcBef>
                        <a:spcAft>
                          <a:spcPts val="0"/>
                        </a:spcAft>
                        <a:buNone/>
                      </a:pPr>
                      <a:r>
                        <a:rPr lang="en" b="1"/>
                        <a:t>3</a:t>
                      </a:r>
                      <a:endParaRPr b="1"/>
                    </a:p>
                  </a:txBody>
                  <a:tcPr marL="91425" marR="91425" marT="91425" marB="91425"/>
                </a:tc>
                <a:tc>
                  <a:txBody>
                    <a:bodyPr/>
                    <a:lstStyle/>
                    <a:p>
                      <a:pPr marL="0" lvl="0" indent="0" algn="ctr" rtl="0">
                        <a:spcBef>
                          <a:spcPts val="0"/>
                        </a:spcBef>
                        <a:spcAft>
                          <a:spcPts val="0"/>
                        </a:spcAft>
                        <a:buNone/>
                      </a:pPr>
                      <a:r>
                        <a:rPr lang="en" b="1"/>
                        <a:t>Identify the Location </a:t>
                      </a:r>
                      <a:endParaRPr b="1"/>
                    </a:p>
                  </a:txBody>
                  <a:tcPr marL="91425" marR="91425" marT="91425" marB="91425"/>
                </a:tc>
                <a:tc>
                  <a:txBody>
                    <a:bodyPr/>
                    <a:lstStyle/>
                    <a:p>
                      <a:pPr marL="0" lvl="0" indent="0" algn="ctr" rtl="0">
                        <a:spcBef>
                          <a:spcPts val="0"/>
                        </a:spcBef>
                        <a:spcAft>
                          <a:spcPts val="0"/>
                        </a:spcAft>
                        <a:buNone/>
                      </a:pPr>
                      <a:r>
                        <a:rPr lang="en"/>
                        <a:t>Identify exact GPS coordinates</a:t>
                      </a:r>
                      <a:endParaRPr/>
                    </a:p>
                  </a:txBody>
                  <a:tcPr marL="91425" marR="91425" marT="91425" marB="91425"/>
                </a:tc>
                <a:tc>
                  <a:txBody>
                    <a:bodyPr/>
                    <a:lstStyle/>
                    <a:p>
                      <a:pPr marL="0" lvl="0" indent="0" algn="ctr" rtl="0">
                        <a:spcBef>
                          <a:spcPts val="0"/>
                        </a:spcBef>
                        <a:spcAft>
                          <a:spcPts val="0"/>
                        </a:spcAft>
                        <a:buNone/>
                      </a:pPr>
                      <a:r>
                        <a:rPr lang="en"/>
                        <a:t>Our GPS system has been established through the app</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219" name="Google Shape;219;p23"/>
          <p:cNvGraphicFramePr/>
          <p:nvPr/>
        </p:nvGraphicFramePr>
        <p:xfrm>
          <a:off x="483313" y="1480505"/>
          <a:ext cx="8177350" cy="3261975"/>
        </p:xfrm>
        <a:graphic>
          <a:graphicData uri="http://schemas.openxmlformats.org/drawingml/2006/table">
            <a:tbl>
              <a:tblPr>
                <a:noFill/>
                <a:tableStyleId>{7F74BBE8-70FC-42E9-AA93-BB83D0B5F65F}</a:tableStyleId>
              </a:tblPr>
              <a:tblGrid>
                <a:gridCol w="489700">
                  <a:extLst>
                    <a:ext uri="{9D8B030D-6E8A-4147-A177-3AD203B41FA5}">
                      <a16:colId xmlns:a16="http://schemas.microsoft.com/office/drawing/2014/main" val="20000"/>
                    </a:ext>
                  </a:extLst>
                </a:gridCol>
                <a:gridCol w="1871650">
                  <a:extLst>
                    <a:ext uri="{9D8B030D-6E8A-4147-A177-3AD203B41FA5}">
                      <a16:colId xmlns:a16="http://schemas.microsoft.com/office/drawing/2014/main" val="20001"/>
                    </a:ext>
                  </a:extLst>
                </a:gridCol>
                <a:gridCol w="3143550">
                  <a:extLst>
                    <a:ext uri="{9D8B030D-6E8A-4147-A177-3AD203B41FA5}">
                      <a16:colId xmlns:a16="http://schemas.microsoft.com/office/drawing/2014/main" val="20002"/>
                    </a:ext>
                  </a:extLst>
                </a:gridCol>
                <a:gridCol w="2672450">
                  <a:extLst>
                    <a:ext uri="{9D8B030D-6E8A-4147-A177-3AD203B41FA5}">
                      <a16:colId xmlns:a16="http://schemas.microsoft.com/office/drawing/2014/main" val="20003"/>
                    </a:ext>
                  </a:extLst>
                </a:gridCol>
              </a:tblGrid>
              <a:tr h="337575">
                <a:tc>
                  <a:txBody>
                    <a:bodyPr/>
                    <a:lstStyle/>
                    <a:p>
                      <a:pPr marL="0" lvl="0" indent="0" algn="ctr" rtl="0">
                        <a:spcBef>
                          <a:spcPts val="0"/>
                        </a:spcBef>
                        <a:spcAft>
                          <a:spcPts val="0"/>
                        </a:spcAft>
                        <a:buNone/>
                      </a:pPr>
                      <a:r>
                        <a:rPr lang="en" b="1"/>
                        <a:t>#</a:t>
                      </a:r>
                      <a:endParaRPr b="1"/>
                    </a:p>
                  </a:txBody>
                  <a:tcPr marL="91425" marR="91425" marT="91425" marB="91425"/>
                </a:tc>
                <a:tc>
                  <a:txBody>
                    <a:bodyPr/>
                    <a:lstStyle/>
                    <a:p>
                      <a:pPr marL="0" lvl="0" indent="0" algn="ctr" rtl="0">
                        <a:spcBef>
                          <a:spcPts val="0"/>
                        </a:spcBef>
                        <a:spcAft>
                          <a:spcPts val="0"/>
                        </a:spcAft>
                        <a:buNone/>
                      </a:pPr>
                      <a:r>
                        <a:rPr lang="en" b="1"/>
                        <a:t>Need</a:t>
                      </a:r>
                      <a:endParaRPr b="1"/>
                    </a:p>
                  </a:txBody>
                  <a:tcPr marL="91425" marR="91425" marT="91425" marB="91425"/>
                </a:tc>
                <a:tc>
                  <a:txBody>
                    <a:bodyPr/>
                    <a:lstStyle/>
                    <a:p>
                      <a:pPr marL="0" lvl="0" indent="0" algn="ctr" rtl="0">
                        <a:spcBef>
                          <a:spcPts val="0"/>
                        </a:spcBef>
                        <a:spcAft>
                          <a:spcPts val="0"/>
                        </a:spcAft>
                        <a:buNone/>
                      </a:pPr>
                      <a:r>
                        <a:rPr lang="en" b="1"/>
                        <a:t>Expected</a:t>
                      </a:r>
                      <a:endParaRPr b="1"/>
                    </a:p>
                  </a:txBody>
                  <a:tcPr marL="91425" marR="91425" marT="91425" marB="91425"/>
                </a:tc>
                <a:tc>
                  <a:txBody>
                    <a:bodyPr/>
                    <a:lstStyle/>
                    <a:p>
                      <a:pPr marL="0" lvl="0" indent="0" algn="ctr" rtl="0">
                        <a:spcBef>
                          <a:spcPts val="0"/>
                        </a:spcBef>
                        <a:spcAft>
                          <a:spcPts val="0"/>
                        </a:spcAft>
                        <a:buNone/>
                      </a:pPr>
                      <a:r>
                        <a:rPr lang="en" b="1"/>
                        <a:t>Actual</a:t>
                      </a:r>
                      <a:endParaRPr b="1"/>
                    </a:p>
                  </a:txBody>
                  <a:tcPr marL="91425" marR="91425" marT="91425" marB="91425"/>
                </a:tc>
                <a:extLst>
                  <a:ext uri="{0D108BD9-81ED-4DB2-BD59-A6C34878D82A}">
                    <a16:rowId xmlns:a16="http://schemas.microsoft.com/office/drawing/2014/main" val="10000"/>
                  </a:ext>
                </a:extLst>
              </a:tr>
              <a:tr h="396975">
                <a:tc>
                  <a:txBody>
                    <a:bodyPr/>
                    <a:lstStyle/>
                    <a:p>
                      <a:pPr marL="0" lvl="0" indent="0" algn="ctr" rtl="0">
                        <a:spcBef>
                          <a:spcPts val="0"/>
                        </a:spcBef>
                        <a:spcAft>
                          <a:spcPts val="0"/>
                        </a:spcAft>
                        <a:buNone/>
                      </a:pPr>
                      <a:r>
                        <a:rPr lang="en" b="1"/>
                        <a:t>4</a:t>
                      </a:r>
                      <a:endParaRPr b="1"/>
                    </a:p>
                  </a:txBody>
                  <a:tcPr marL="91425" marR="91425" marT="91425" marB="91425"/>
                </a:tc>
                <a:tc>
                  <a:txBody>
                    <a:bodyPr/>
                    <a:lstStyle/>
                    <a:p>
                      <a:pPr marL="0" lvl="0" indent="0" algn="ctr" rtl="0">
                        <a:spcBef>
                          <a:spcPts val="0"/>
                        </a:spcBef>
                        <a:spcAft>
                          <a:spcPts val="0"/>
                        </a:spcAft>
                        <a:buNone/>
                      </a:pPr>
                      <a:r>
                        <a:rPr lang="en" b="1"/>
                        <a:t>Contact family / friend</a:t>
                      </a:r>
                      <a:endParaRPr b="1"/>
                    </a:p>
                  </a:txBody>
                  <a:tcPr marL="91425" marR="91425" marT="91425" marB="91425"/>
                </a:tc>
                <a:tc>
                  <a:txBody>
                    <a:bodyPr/>
                    <a:lstStyle/>
                    <a:p>
                      <a:pPr marL="0" lvl="0" indent="0" algn="ctr" rtl="0">
                        <a:spcBef>
                          <a:spcPts val="0"/>
                        </a:spcBef>
                        <a:spcAft>
                          <a:spcPts val="0"/>
                        </a:spcAft>
                        <a:buNone/>
                      </a:pPr>
                      <a:r>
                        <a:rPr lang="en"/>
                        <a:t>Send text with location and short description of situation once oxygen levels are under 85%</a:t>
                      </a:r>
                      <a:endParaRPr/>
                    </a:p>
                  </a:txBody>
                  <a:tcPr marL="91425" marR="91425" marT="91425" marB="91425"/>
                </a:tc>
                <a:tc>
                  <a:txBody>
                    <a:bodyPr/>
                    <a:lstStyle/>
                    <a:p>
                      <a:pPr marL="0" lvl="0" indent="0" algn="ctr" rtl="0">
                        <a:spcBef>
                          <a:spcPts val="0"/>
                        </a:spcBef>
                        <a:spcAft>
                          <a:spcPts val="0"/>
                        </a:spcAft>
                        <a:buNone/>
                      </a:pPr>
                      <a:r>
                        <a:rPr lang="en"/>
                        <a:t>The device is able to use bluetooth to send the description of the situation</a:t>
                      </a:r>
                      <a:endParaRPr/>
                    </a:p>
                  </a:txBody>
                  <a:tcPr marL="91425" marR="91425" marT="91425" marB="91425"/>
                </a:tc>
                <a:extLst>
                  <a:ext uri="{0D108BD9-81ED-4DB2-BD59-A6C34878D82A}">
                    <a16:rowId xmlns:a16="http://schemas.microsoft.com/office/drawing/2014/main" val="10001"/>
                  </a:ext>
                </a:extLst>
              </a:tr>
              <a:tr h="396975">
                <a:tc>
                  <a:txBody>
                    <a:bodyPr/>
                    <a:lstStyle/>
                    <a:p>
                      <a:pPr marL="0" lvl="0" indent="0" algn="ctr" rtl="0">
                        <a:spcBef>
                          <a:spcPts val="0"/>
                        </a:spcBef>
                        <a:spcAft>
                          <a:spcPts val="0"/>
                        </a:spcAft>
                        <a:buNone/>
                      </a:pPr>
                      <a:r>
                        <a:rPr lang="en" b="1"/>
                        <a:t>5</a:t>
                      </a:r>
                      <a:endParaRPr b="1"/>
                    </a:p>
                  </a:txBody>
                  <a:tcPr marL="91425" marR="91425" marT="91425" marB="91425"/>
                </a:tc>
                <a:tc>
                  <a:txBody>
                    <a:bodyPr/>
                    <a:lstStyle/>
                    <a:p>
                      <a:pPr marL="0" lvl="0" indent="0" algn="ctr" rtl="0">
                        <a:spcBef>
                          <a:spcPts val="0"/>
                        </a:spcBef>
                        <a:spcAft>
                          <a:spcPts val="0"/>
                        </a:spcAft>
                        <a:buNone/>
                      </a:pPr>
                      <a:r>
                        <a:rPr lang="en" b="1"/>
                        <a:t>Alarm system</a:t>
                      </a:r>
                      <a:endParaRPr b="1"/>
                    </a:p>
                  </a:txBody>
                  <a:tcPr marL="91425" marR="91425" marT="91425" marB="91425"/>
                </a:tc>
                <a:tc>
                  <a:txBody>
                    <a:bodyPr/>
                    <a:lstStyle/>
                    <a:p>
                      <a:pPr marL="0" lvl="0" indent="0" algn="ctr" rtl="0">
                        <a:spcBef>
                          <a:spcPts val="0"/>
                        </a:spcBef>
                        <a:spcAft>
                          <a:spcPts val="0"/>
                        </a:spcAft>
                        <a:buNone/>
                      </a:pPr>
                      <a:r>
                        <a:rPr lang="en"/>
                        <a:t>Once oxygen levels have reached under 85%, a speaker will begin to beep</a:t>
                      </a:r>
                      <a:endParaRPr/>
                    </a:p>
                  </a:txBody>
                  <a:tcPr marL="91425" marR="91425" marT="91425" marB="91425"/>
                </a:tc>
                <a:tc>
                  <a:txBody>
                    <a:bodyPr/>
                    <a:lstStyle/>
                    <a:p>
                      <a:pPr marL="0" lvl="0" indent="0" algn="l" rtl="0">
                        <a:spcBef>
                          <a:spcPts val="0"/>
                        </a:spcBef>
                        <a:spcAft>
                          <a:spcPts val="0"/>
                        </a:spcAft>
                        <a:buNone/>
                      </a:pPr>
                      <a:r>
                        <a:rPr lang="en"/>
                        <a:t>Pseudo code: speaker will beep every second but has not been integrated.</a:t>
                      </a:r>
                      <a:endParaRPr/>
                    </a:p>
                  </a:txBody>
                  <a:tcPr marL="91425" marR="91425" marT="91425" marB="91425"/>
                </a:tc>
                <a:extLst>
                  <a:ext uri="{0D108BD9-81ED-4DB2-BD59-A6C34878D82A}">
                    <a16:rowId xmlns:a16="http://schemas.microsoft.com/office/drawing/2014/main" val="10002"/>
                  </a:ext>
                </a:extLst>
              </a:tr>
              <a:tr h="396975">
                <a:tc>
                  <a:txBody>
                    <a:bodyPr/>
                    <a:lstStyle/>
                    <a:p>
                      <a:pPr marL="0" lvl="0" indent="0" algn="ctr" rtl="0">
                        <a:spcBef>
                          <a:spcPts val="0"/>
                        </a:spcBef>
                        <a:spcAft>
                          <a:spcPts val="0"/>
                        </a:spcAft>
                        <a:buNone/>
                      </a:pPr>
                      <a:r>
                        <a:rPr lang="en" b="1"/>
                        <a:t>6</a:t>
                      </a:r>
                      <a:endParaRPr b="1"/>
                    </a:p>
                  </a:txBody>
                  <a:tcPr marL="91425" marR="91425" marT="91425" marB="91425"/>
                </a:tc>
                <a:tc>
                  <a:txBody>
                    <a:bodyPr/>
                    <a:lstStyle/>
                    <a:p>
                      <a:pPr marL="0" lvl="0" indent="0" algn="ctr" rtl="0">
                        <a:spcBef>
                          <a:spcPts val="0"/>
                        </a:spcBef>
                        <a:spcAft>
                          <a:spcPts val="0"/>
                        </a:spcAft>
                        <a:buNone/>
                      </a:pPr>
                      <a:r>
                        <a:rPr lang="en" b="1"/>
                        <a:t>Interface</a:t>
                      </a:r>
                      <a:endParaRPr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Have an interface where user can see oxygen levels to ensure safety and user-product feedback</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The UI is simple and easy to read, with exact levels of oxygen displaying</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975">
                <a:tc>
                  <a:txBody>
                    <a:bodyPr/>
                    <a:lstStyle/>
                    <a:p>
                      <a:pPr marL="0" lvl="0" indent="0" algn="ctr" rtl="0">
                        <a:spcBef>
                          <a:spcPts val="0"/>
                        </a:spcBef>
                        <a:spcAft>
                          <a:spcPts val="0"/>
                        </a:spcAft>
                        <a:buNone/>
                      </a:pPr>
                      <a:r>
                        <a:rPr lang="en" b="1"/>
                        <a:t>7</a:t>
                      </a: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b="1"/>
                        <a:t>Cost</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$100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$71+/- makerspace resources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20" name="Google Shape;220;p23"/>
          <p:cNvSpPr txBox="1">
            <a:spLocks noGrp="1"/>
          </p:cNvSpPr>
          <p:nvPr>
            <p:ph type="title"/>
          </p:nvPr>
        </p:nvSpPr>
        <p:spPr>
          <a:xfrm>
            <a:off x="427125" y="6371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Evaluation of Performance </a:t>
            </a:r>
            <a:endParaRPr>
              <a:solidFill>
                <a:srgbClr val="000000"/>
              </a:solidFill>
            </a:endParaRPr>
          </a:p>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Planned execution</a:t>
            </a:r>
            <a:endParaRPr>
              <a:solidFill>
                <a:srgbClr val="000000"/>
              </a:solidFill>
            </a:endParaRPr>
          </a:p>
        </p:txBody>
      </p:sp>
      <p:sp>
        <p:nvSpPr>
          <p:cNvPr id="226" name="Google Shape;226;p24"/>
          <p:cNvSpPr txBox="1">
            <a:spLocks noGrp="1"/>
          </p:cNvSpPr>
          <p:nvPr>
            <p:ph type="body" idx="1"/>
          </p:nvPr>
        </p:nvSpPr>
        <p:spPr>
          <a:xfrm>
            <a:off x="819150" y="1990725"/>
            <a:ext cx="7505700" cy="867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Speaker / Alarm System</a:t>
            </a:r>
            <a:endParaRPr sz="2000"/>
          </a:p>
          <a:p>
            <a:pPr marL="457200" lvl="0" indent="-355600" algn="l" rtl="0">
              <a:spcBef>
                <a:spcPts val="0"/>
              </a:spcBef>
              <a:spcAft>
                <a:spcPts val="0"/>
              </a:spcAft>
              <a:buSzPts val="2000"/>
              <a:buChar char="●"/>
            </a:pPr>
            <a:r>
              <a:rPr lang="en" sz="2000"/>
              <a:t>Bluetooth</a:t>
            </a:r>
            <a:endParaRPr sz="2000"/>
          </a:p>
        </p:txBody>
      </p:sp>
      <p:sp>
        <p:nvSpPr>
          <p:cNvPr id="227" name="Google Shape;227;p24"/>
          <p:cNvSpPr txBox="1">
            <a:spLocks noGrp="1"/>
          </p:cNvSpPr>
          <p:nvPr>
            <p:ph type="title"/>
          </p:nvPr>
        </p:nvSpPr>
        <p:spPr>
          <a:xfrm>
            <a:off x="819150" y="1446525"/>
            <a:ext cx="7505700" cy="5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Uncompleted Tasks:</a:t>
            </a:r>
            <a:endParaRPr sz="2500"/>
          </a:p>
        </p:txBody>
      </p:sp>
      <p:sp>
        <p:nvSpPr>
          <p:cNvPr id="228" name="Google Shape;228;p24"/>
          <p:cNvSpPr txBox="1">
            <a:spLocks noGrp="1"/>
          </p:cNvSpPr>
          <p:nvPr>
            <p:ph type="title"/>
          </p:nvPr>
        </p:nvSpPr>
        <p:spPr>
          <a:xfrm>
            <a:off x="819150" y="2858325"/>
            <a:ext cx="7505700" cy="5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Plan:</a:t>
            </a:r>
            <a:endParaRPr sz="2500"/>
          </a:p>
        </p:txBody>
      </p:sp>
      <p:sp>
        <p:nvSpPr>
          <p:cNvPr id="229" name="Google Shape;229;p24"/>
          <p:cNvSpPr txBox="1">
            <a:spLocks noGrp="1"/>
          </p:cNvSpPr>
          <p:nvPr>
            <p:ph type="body" idx="1"/>
          </p:nvPr>
        </p:nvSpPr>
        <p:spPr>
          <a:xfrm>
            <a:off x="819150" y="3331175"/>
            <a:ext cx="3833100" cy="867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Deliverables</a:t>
            </a:r>
            <a:endParaRPr sz="2000"/>
          </a:p>
          <a:p>
            <a:pPr marL="457200" lvl="0" indent="-355600" algn="l" rtl="0">
              <a:spcBef>
                <a:spcPts val="0"/>
              </a:spcBef>
              <a:spcAft>
                <a:spcPts val="0"/>
              </a:spcAft>
              <a:buSzPts val="2000"/>
              <a:buChar char="●"/>
            </a:pPr>
            <a:r>
              <a:rPr lang="en" sz="2000"/>
              <a:t>Prototype Testing + Advancement</a:t>
            </a:r>
            <a:endParaRPr sz="2000"/>
          </a:p>
        </p:txBody>
      </p:sp>
      <p:pic>
        <p:nvPicPr>
          <p:cNvPr id="230" name="Google Shape;230;p24"/>
          <p:cNvPicPr preferRelativeResize="0"/>
          <p:nvPr/>
        </p:nvPicPr>
        <p:blipFill>
          <a:blip r:embed="rId3">
            <a:alphaModFix/>
          </a:blip>
          <a:stretch>
            <a:fillRect/>
          </a:stretch>
        </p:blipFill>
        <p:spPr>
          <a:xfrm>
            <a:off x="4572000" y="1625177"/>
            <a:ext cx="3833225" cy="23889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Planned execution</a:t>
            </a:r>
            <a:endParaRPr>
              <a:solidFill>
                <a:srgbClr val="000000"/>
              </a:solidFill>
            </a:endParaRPr>
          </a:p>
          <a:p>
            <a:pPr marL="0" lvl="0" indent="0" algn="l" rtl="0">
              <a:spcBef>
                <a:spcPts val="0"/>
              </a:spcBef>
              <a:spcAft>
                <a:spcPts val="0"/>
              </a:spcAft>
              <a:buNone/>
            </a:pPr>
            <a:endParaRPr/>
          </a:p>
        </p:txBody>
      </p:sp>
      <p:sp>
        <p:nvSpPr>
          <p:cNvPr id="236" name="Google Shape;236;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Oximeter</a:t>
            </a:r>
            <a:endParaRPr sz="2000"/>
          </a:p>
          <a:p>
            <a:pPr marL="457200" lvl="0" indent="-355600" algn="l" rtl="0">
              <a:spcBef>
                <a:spcPts val="0"/>
              </a:spcBef>
              <a:spcAft>
                <a:spcPts val="0"/>
              </a:spcAft>
              <a:buSzPts val="2000"/>
              <a:buChar char="●"/>
            </a:pPr>
            <a:r>
              <a:rPr lang="en" sz="2000"/>
              <a:t>Comfort</a:t>
            </a:r>
            <a:endParaRPr sz="2000"/>
          </a:p>
          <a:p>
            <a:pPr marL="457200" lvl="0" indent="-355600" algn="l" rtl="0">
              <a:spcBef>
                <a:spcPts val="0"/>
              </a:spcBef>
              <a:spcAft>
                <a:spcPts val="0"/>
              </a:spcAft>
              <a:buSzPts val="2000"/>
              <a:buChar char="●"/>
            </a:pPr>
            <a:r>
              <a:rPr lang="en" sz="2000"/>
              <a:t>Bluetooth</a:t>
            </a:r>
            <a:endParaRPr sz="2000"/>
          </a:p>
          <a:p>
            <a:pPr marL="457200" lvl="0" indent="-355600" algn="l" rtl="0">
              <a:spcBef>
                <a:spcPts val="0"/>
              </a:spcBef>
              <a:spcAft>
                <a:spcPts val="0"/>
              </a:spcAft>
              <a:buSzPts val="2000"/>
              <a:buChar char="●"/>
            </a:pPr>
            <a:r>
              <a:rPr lang="en" sz="2000"/>
              <a:t>Application</a:t>
            </a:r>
            <a:endParaRPr sz="2000"/>
          </a:p>
          <a:p>
            <a:pPr marL="0" lvl="0" indent="0" algn="l" rtl="0">
              <a:spcBef>
                <a:spcPts val="2400"/>
              </a:spcBef>
              <a:spcAft>
                <a:spcPts val="1600"/>
              </a:spcAft>
              <a:buNone/>
            </a:pPr>
            <a:endParaRPr/>
          </a:p>
        </p:txBody>
      </p:sp>
      <p:sp>
        <p:nvSpPr>
          <p:cNvPr id="237" name="Google Shape;237;p25"/>
          <p:cNvSpPr txBox="1">
            <a:spLocks noGrp="1"/>
          </p:cNvSpPr>
          <p:nvPr>
            <p:ph type="title"/>
          </p:nvPr>
        </p:nvSpPr>
        <p:spPr>
          <a:xfrm>
            <a:off x="819150" y="1379375"/>
            <a:ext cx="7505700" cy="5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Prototype Testing:</a:t>
            </a:r>
            <a:endParaRPr sz="2500"/>
          </a:p>
        </p:txBody>
      </p:sp>
      <p:pic>
        <p:nvPicPr>
          <p:cNvPr id="238" name="Google Shape;238;p25"/>
          <p:cNvPicPr preferRelativeResize="0"/>
          <p:nvPr/>
        </p:nvPicPr>
        <p:blipFill>
          <a:blip r:embed="rId3">
            <a:alphaModFix/>
          </a:blip>
          <a:stretch>
            <a:fillRect/>
          </a:stretch>
        </p:blipFill>
        <p:spPr>
          <a:xfrm>
            <a:off x="4139775" y="2656708"/>
            <a:ext cx="1619200" cy="1619200"/>
          </a:xfrm>
          <a:prstGeom prst="rect">
            <a:avLst/>
          </a:prstGeom>
          <a:noFill/>
          <a:ln>
            <a:noFill/>
          </a:ln>
        </p:spPr>
      </p:pic>
      <p:pic>
        <p:nvPicPr>
          <p:cNvPr id="239" name="Google Shape;239;p25"/>
          <p:cNvPicPr preferRelativeResize="0"/>
          <p:nvPr/>
        </p:nvPicPr>
        <p:blipFill rotWithShape="1">
          <a:blip r:embed="rId4">
            <a:alphaModFix/>
          </a:blip>
          <a:srcRect l="34772"/>
          <a:stretch/>
        </p:blipFill>
        <p:spPr>
          <a:xfrm>
            <a:off x="6281910" y="1990725"/>
            <a:ext cx="2224639" cy="236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Conclusion </a:t>
            </a:r>
            <a:endParaRPr>
              <a:solidFill>
                <a:srgbClr val="000000"/>
              </a:solidFill>
            </a:endParaRPr>
          </a:p>
        </p:txBody>
      </p:sp>
      <p:sp>
        <p:nvSpPr>
          <p:cNvPr id="245" name="Google Shape;245;p26"/>
          <p:cNvSpPr txBox="1">
            <a:spLocks noGrp="1"/>
          </p:cNvSpPr>
          <p:nvPr>
            <p:ph type="body" idx="1"/>
          </p:nvPr>
        </p:nvSpPr>
        <p:spPr>
          <a:xfrm>
            <a:off x="819150" y="1990725"/>
            <a:ext cx="4218300" cy="145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Our Oxi-Flex device is unique, discrete, comfortable and reliable. </a:t>
            </a:r>
            <a:endParaRPr sz="2400"/>
          </a:p>
        </p:txBody>
      </p:sp>
      <p:pic>
        <p:nvPicPr>
          <p:cNvPr id="246" name="Google Shape;246;p26"/>
          <p:cNvPicPr preferRelativeResize="0"/>
          <p:nvPr/>
        </p:nvPicPr>
        <p:blipFill rotWithShape="1">
          <a:blip r:embed="rId3">
            <a:alphaModFix/>
          </a:blip>
          <a:srcRect l="13201" r="17537"/>
          <a:stretch/>
        </p:blipFill>
        <p:spPr>
          <a:xfrm>
            <a:off x="4868051" y="1211563"/>
            <a:ext cx="3876002" cy="27203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ctrTitle"/>
          </p:nvPr>
        </p:nvSpPr>
        <p:spPr>
          <a:xfrm>
            <a:off x="1858703" y="1654658"/>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000000"/>
                </a:solidFill>
              </a:rPr>
              <a:t>Thank you for Watching!</a:t>
            </a:r>
            <a:endParaRPr sz="4800">
              <a:solidFill>
                <a:srgbClr val="000000"/>
              </a:solidFill>
            </a:endParaRPr>
          </a:p>
        </p:txBody>
      </p:sp>
      <p:sp>
        <p:nvSpPr>
          <p:cNvPr id="252" name="Google Shape;252;p27"/>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00000"/>
                </a:solidFill>
              </a:rPr>
              <a:t>Any Questions?</a:t>
            </a:r>
            <a:endParaRPr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Introduction </a:t>
            </a:r>
            <a:endParaRPr>
              <a:solidFill>
                <a:srgbClr val="000000"/>
              </a:solidFill>
            </a:endParaRPr>
          </a:p>
        </p:txBody>
      </p:sp>
      <p:sp>
        <p:nvSpPr>
          <p:cNvPr id="136" name="Google Shape;136;p14"/>
          <p:cNvSpPr txBox="1">
            <a:spLocks noGrp="1"/>
          </p:cNvSpPr>
          <p:nvPr>
            <p:ph type="body" idx="1"/>
          </p:nvPr>
        </p:nvSpPr>
        <p:spPr>
          <a:xfrm>
            <a:off x="819150" y="1724100"/>
            <a:ext cx="5839500" cy="28401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Problem Statement: </a:t>
            </a:r>
            <a:endParaRPr sz="1800" b="1">
              <a:solidFill>
                <a:srgbClr val="000000"/>
              </a:solidFill>
              <a:latin typeface="Arial"/>
              <a:ea typeface="Arial"/>
              <a:cs typeface="Arial"/>
              <a:sym typeface="Arial"/>
            </a:endParaRPr>
          </a:p>
          <a:p>
            <a:pPr marL="0" lvl="0" indent="0" algn="l" rtl="0">
              <a:spcBef>
                <a:spcPts val="2400"/>
              </a:spcBef>
              <a:spcAft>
                <a:spcPts val="0"/>
              </a:spcAft>
              <a:buNone/>
            </a:pPr>
            <a:r>
              <a:rPr lang="en" sz="1800">
                <a:solidFill>
                  <a:srgbClr val="000000"/>
                </a:solidFill>
                <a:latin typeface="Arial"/>
                <a:ea typeface="Arial"/>
                <a:cs typeface="Arial"/>
                <a:sym typeface="Arial"/>
              </a:rPr>
              <a:t>Our client needs a discrete, inexpensive device that monitors oxygen levels to detect an opioid overdose. </a:t>
            </a:r>
            <a:endParaRPr sz="1800">
              <a:solidFill>
                <a:srgbClr val="000000"/>
              </a:solidFill>
              <a:latin typeface="Arial"/>
              <a:ea typeface="Arial"/>
              <a:cs typeface="Arial"/>
              <a:sym typeface="Arial"/>
            </a:endParaRPr>
          </a:p>
          <a:p>
            <a:pPr marL="0" lvl="0" indent="0" algn="l" rtl="0">
              <a:spcBef>
                <a:spcPts val="2400"/>
              </a:spcBef>
              <a:spcAft>
                <a:spcPts val="0"/>
              </a:spcAft>
              <a:buNone/>
            </a:pPr>
            <a:r>
              <a:rPr lang="en" sz="1800">
                <a:solidFill>
                  <a:srgbClr val="000000"/>
                </a:solidFill>
                <a:latin typeface="Arial"/>
                <a:ea typeface="Arial"/>
                <a:cs typeface="Arial"/>
                <a:sym typeface="Arial"/>
              </a:rPr>
              <a:t>It then alerts a family member / friend within three minutes. </a:t>
            </a:r>
            <a:endParaRPr sz="1800">
              <a:solidFill>
                <a:srgbClr val="000000"/>
              </a:solidFill>
              <a:latin typeface="Arial"/>
              <a:ea typeface="Arial"/>
              <a:cs typeface="Arial"/>
              <a:sym typeface="Arial"/>
            </a:endParaRPr>
          </a:p>
          <a:p>
            <a:pPr marL="0" lvl="0" indent="0" algn="l" rtl="0">
              <a:spcBef>
                <a:spcPts val="2400"/>
              </a:spcBef>
              <a:spcAft>
                <a:spcPts val="0"/>
              </a:spcAft>
              <a:buNone/>
            </a:pPr>
            <a:endParaRPr sz="1800">
              <a:solidFill>
                <a:srgbClr val="000000"/>
              </a:solidFill>
              <a:latin typeface="Arial"/>
              <a:ea typeface="Arial"/>
              <a:cs typeface="Arial"/>
              <a:sym typeface="Arial"/>
            </a:endParaRPr>
          </a:p>
          <a:p>
            <a:pPr marL="0" lvl="0" indent="0" algn="l" rtl="0">
              <a:spcBef>
                <a:spcPts val="2400"/>
              </a:spcBef>
              <a:spcAft>
                <a:spcPts val="0"/>
              </a:spcAft>
              <a:buNone/>
            </a:pPr>
            <a:endParaRPr sz="1800">
              <a:solidFill>
                <a:srgbClr val="000000"/>
              </a:solidFill>
              <a:latin typeface="Arial"/>
              <a:ea typeface="Arial"/>
              <a:cs typeface="Arial"/>
              <a:sym typeface="Arial"/>
            </a:endParaRPr>
          </a:p>
          <a:p>
            <a:pPr marL="0" lvl="0" indent="0" algn="l" rtl="0">
              <a:spcBef>
                <a:spcPts val="2400"/>
              </a:spcBef>
              <a:spcAft>
                <a:spcPts val="2400"/>
              </a:spcAft>
              <a:buNone/>
            </a:pPr>
            <a:endParaRPr sz="1800">
              <a:solidFill>
                <a:srgbClr val="000000"/>
              </a:solidFill>
              <a:latin typeface="Arial"/>
              <a:ea typeface="Arial"/>
              <a:cs typeface="Arial"/>
              <a:sym typeface="Arial"/>
            </a:endParaRPr>
          </a:p>
        </p:txBody>
      </p:sp>
      <p:pic>
        <p:nvPicPr>
          <p:cNvPr id="137" name="Google Shape;137;p14"/>
          <p:cNvPicPr preferRelativeResize="0"/>
          <p:nvPr/>
        </p:nvPicPr>
        <p:blipFill rotWithShape="1">
          <a:blip r:embed="rId3">
            <a:alphaModFix/>
          </a:blip>
          <a:srcRect b="10104"/>
          <a:stretch/>
        </p:blipFill>
        <p:spPr>
          <a:xfrm>
            <a:off x="6658650" y="499000"/>
            <a:ext cx="2057400" cy="199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Client Needs</a:t>
            </a:r>
            <a:endParaRPr>
              <a:solidFill>
                <a:srgbClr val="000000"/>
              </a:solidFill>
            </a:endParaRPr>
          </a:p>
        </p:txBody>
      </p:sp>
      <p:sp>
        <p:nvSpPr>
          <p:cNvPr id="143" name="Google Shape;143;p15"/>
          <p:cNvSpPr txBox="1">
            <a:spLocks noGrp="1"/>
          </p:cNvSpPr>
          <p:nvPr>
            <p:ph type="body" idx="1"/>
          </p:nvPr>
        </p:nvSpPr>
        <p:spPr>
          <a:xfrm>
            <a:off x="819150" y="1707275"/>
            <a:ext cx="3404400" cy="29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Health </a:t>
            </a:r>
            <a:endParaRPr sz="18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Detect if less oxygen levels are less than 90%</a:t>
            </a:r>
            <a:endParaRPr sz="1800">
              <a:solidFill>
                <a:srgbClr val="000000"/>
              </a:solidFill>
              <a:latin typeface="Arial"/>
              <a:ea typeface="Arial"/>
              <a:cs typeface="Arial"/>
              <a:sym typeface="Arial"/>
            </a:endParaRPr>
          </a:p>
          <a:p>
            <a:pPr marL="457200" lvl="0" indent="0" algn="l" rtl="0">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Software / Hardware</a:t>
            </a:r>
            <a:endParaRPr sz="18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Detect location </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Deliver naloxone within 3 minutes</a:t>
            </a:r>
            <a:endParaRPr sz="1800">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00"/>
              </a:solidFill>
              <a:latin typeface="Arial"/>
              <a:ea typeface="Arial"/>
              <a:cs typeface="Arial"/>
              <a:sym typeface="Arial"/>
            </a:endParaRPr>
          </a:p>
          <a:p>
            <a:pPr marL="457200" lvl="0" indent="0" algn="l" rtl="0">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0"/>
              </a:spcBef>
              <a:spcAft>
                <a:spcPts val="1600"/>
              </a:spcAft>
              <a:buNone/>
            </a:pPr>
            <a:endParaRPr sz="1800"/>
          </a:p>
        </p:txBody>
      </p:sp>
      <p:sp>
        <p:nvSpPr>
          <p:cNvPr id="144" name="Google Shape;144;p15"/>
          <p:cNvSpPr txBox="1"/>
          <p:nvPr/>
        </p:nvSpPr>
        <p:spPr>
          <a:xfrm>
            <a:off x="4572000" y="1707275"/>
            <a:ext cx="3949500" cy="212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t>For Clients</a:t>
            </a:r>
            <a:endParaRPr sz="1800"/>
          </a:p>
          <a:p>
            <a:pPr marL="457200" lvl="0" indent="-342900" algn="l" rtl="0">
              <a:lnSpc>
                <a:spcPct val="115000"/>
              </a:lnSpc>
              <a:spcBef>
                <a:spcPts val="0"/>
              </a:spcBef>
              <a:spcAft>
                <a:spcPts val="0"/>
              </a:spcAft>
              <a:buSzPts val="1800"/>
              <a:buAutoNum type="arabicPeriod"/>
            </a:pPr>
            <a:r>
              <a:rPr lang="en" sz="1800"/>
              <a:t>Mainly for the working class (men ages 20-30s).</a:t>
            </a:r>
            <a:endParaRPr sz="1800"/>
          </a:p>
          <a:p>
            <a:pPr marL="457200" lvl="0" indent="-342900" algn="l" rtl="0">
              <a:lnSpc>
                <a:spcPct val="115000"/>
              </a:lnSpc>
              <a:spcBef>
                <a:spcPts val="0"/>
              </a:spcBef>
              <a:spcAft>
                <a:spcPts val="0"/>
              </a:spcAft>
              <a:buSzPts val="1800"/>
              <a:buAutoNum type="arabicPeriod"/>
            </a:pPr>
            <a:r>
              <a:rPr lang="en" sz="1800"/>
              <a:t>Material Characteristics: durable, comfortable,discrete</a:t>
            </a:r>
            <a:endParaRPr sz="1800"/>
          </a:p>
          <a:p>
            <a:pPr marL="457200" lvl="0" indent="-342900" algn="l" rtl="0">
              <a:lnSpc>
                <a:spcPct val="115000"/>
              </a:lnSpc>
              <a:spcBef>
                <a:spcPts val="0"/>
              </a:spcBef>
              <a:spcAft>
                <a:spcPts val="0"/>
              </a:spcAft>
              <a:buSzPts val="1800"/>
              <a:buAutoNum type="arabicPeriod"/>
            </a:pPr>
            <a:r>
              <a:rPr lang="en" sz="1800"/>
              <a:t>Cheap (around $100)</a:t>
            </a:r>
            <a:endParaRPr sz="1800"/>
          </a:p>
          <a:p>
            <a:pPr marL="0" lvl="0" indent="0" algn="l" rtl="0">
              <a:lnSpc>
                <a:spcPct val="115000"/>
              </a:lnSpc>
              <a:spcBef>
                <a:spcPts val="0"/>
              </a:spcBef>
              <a:spcAft>
                <a:spcPts val="0"/>
              </a:spcAft>
              <a:buNone/>
            </a:pPr>
            <a:endParaRPr sz="1800"/>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326250" y="588425"/>
            <a:ext cx="80406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Practical Aspects - </a:t>
            </a:r>
            <a:endParaRPr>
              <a:solidFill>
                <a:srgbClr val="000000"/>
              </a:solidFill>
            </a:endParaRPr>
          </a:p>
          <a:p>
            <a:pPr marL="0" lvl="0" indent="0" algn="l" rtl="0">
              <a:spcBef>
                <a:spcPts val="0"/>
              </a:spcBef>
              <a:spcAft>
                <a:spcPts val="0"/>
              </a:spcAft>
              <a:buNone/>
            </a:pPr>
            <a:r>
              <a:rPr lang="en">
                <a:solidFill>
                  <a:srgbClr val="000000"/>
                </a:solidFill>
              </a:rPr>
              <a:t>Individual Components</a:t>
            </a:r>
            <a:endParaRPr>
              <a:solidFill>
                <a:srgbClr val="000000"/>
              </a:solidFill>
            </a:endParaRPr>
          </a:p>
        </p:txBody>
      </p:sp>
      <p:sp>
        <p:nvSpPr>
          <p:cNvPr id="150" name="Google Shape;150;p16"/>
          <p:cNvSpPr txBox="1">
            <a:spLocks noGrp="1"/>
          </p:cNvSpPr>
          <p:nvPr>
            <p:ph type="body" idx="1"/>
          </p:nvPr>
        </p:nvSpPr>
        <p:spPr>
          <a:xfrm>
            <a:off x="4904350" y="1413138"/>
            <a:ext cx="4166400" cy="231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b="1">
                <a:solidFill>
                  <a:srgbClr val="000000"/>
                </a:solidFill>
              </a:rPr>
              <a:t>Oximeter / Display</a:t>
            </a:r>
            <a:endParaRPr sz="2400" b="1">
              <a:solidFill>
                <a:srgbClr val="000000"/>
              </a:solidFill>
            </a:endParaRPr>
          </a:p>
          <a:p>
            <a:pPr marL="457200" lvl="0" indent="-381000" algn="l" rtl="0">
              <a:spcBef>
                <a:spcPts val="0"/>
              </a:spcBef>
              <a:spcAft>
                <a:spcPts val="0"/>
              </a:spcAft>
              <a:buClr>
                <a:srgbClr val="000000"/>
              </a:buClr>
              <a:buSzPts val="2400"/>
              <a:buChar char="●"/>
            </a:pPr>
            <a:r>
              <a:rPr lang="en" sz="2400" b="1">
                <a:solidFill>
                  <a:srgbClr val="000000"/>
                </a:solidFill>
              </a:rPr>
              <a:t>Bluetooth</a:t>
            </a:r>
            <a:endParaRPr sz="2400" b="1">
              <a:solidFill>
                <a:srgbClr val="000000"/>
              </a:solidFill>
            </a:endParaRPr>
          </a:p>
          <a:p>
            <a:pPr marL="457200" lvl="0" indent="-381000" algn="l" rtl="0">
              <a:spcBef>
                <a:spcPts val="0"/>
              </a:spcBef>
              <a:spcAft>
                <a:spcPts val="0"/>
              </a:spcAft>
              <a:buClr>
                <a:srgbClr val="000000"/>
              </a:buClr>
              <a:buSzPts val="2400"/>
              <a:buChar char="●"/>
            </a:pPr>
            <a:r>
              <a:rPr lang="en" sz="2400" b="1">
                <a:solidFill>
                  <a:srgbClr val="000000"/>
                </a:solidFill>
              </a:rPr>
              <a:t>Breadboard </a:t>
            </a:r>
            <a:endParaRPr sz="2400" b="1">
              <a:solidFill>
                <a:srgbClr val="000000"/>
              </a:solidFill>
            </a:endParaRPr>
          </a:p>
          <a:p>
            <a:pPr marL="457200" lvl="0" indent="-381000" algn="l" rtl="0">
              <a:spcBef>
                <a:spcPts val="0"/>
              </a:spcBef>
              <a:spcAft>
                <a:spcPts val="0"/>
              </a:spcAft>
              <a:buClr>
                <a:srgbClr val="000000"/>
              </a:buClr>
              <a:buSzPts val="2400"/>
              <a:buChar char="●"/>
            </a:pPr>
            <a:r>
              <a:rPr lang="en" sz="2400" b="1">
                <a:solidFill>
                  <a:srgbClr val="000000"/>
                </a:solidFill>
              </a:rPr>
              <a:t> Resistors / Wires</a:t>
            </a:r>
            <a:endParaRPr sz="2400" b="1">
              <a:solidFill>
                <a:srgbClr val="000000"/>
              </a:solidFill>
            </a:endParaRPr>
          </a:p>
          <a:p>
            <a:pPr marL="457200" lvl="0" indent="-381000" algn="l" rtl="0">
              <a:spcBef>
                <a:spcPts val="0"/>
              </a:spcBef>
              <a:spcAft>
                <a:spcPts val="0"/>
              </a:spcAft>
              <a:buClr>
                <a:srgbClr val="000000"/>
              </a:buClr>
              <a:buSzPts val="2400"/>
              <a:buChar char="●"/>
            </a:pPr>
            <a:r>
              <a:rPr lang="en" sz="2400" b="1">
                <a:solidFill>
                  <a:srgbClr val="000000"/>
                </a:solidFill>
              </a:rPr>
              <a:t>Armband</a:t>
            </a:r>
            <a:endParaRPr sz="2400" b="1">
              <a:solidFill>
                <a:srgbClr val="000000"/>
              </a:solidFill>
            </a:endParaRPr>
          </a:p>
        </p:txBody>
      </p:sp>
      <p:pic>
        <p:nvPicPr>
          <p:cNvPr id="151" name="Google Shape;151;p16"/>
          <p:cNvPicPr preferRelativeResize="0"/>
          <p:nvPr/>
        </p:nvPicPr>
        <p:blipFill>
          <a:blip r:embed="rId3">
            <a:alphaModFix/>
          </a:blip>
          <a:stretch>
            <a:fillRect/>
          </a:stretch>
        </p:blipFill>
        <p:spPr>
          <a:xfrm>
            <a:off x="503175" y="2150150"/>
            <a:ext cx="4010524" cy="2603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cxnSp>
        <p:nvCxnSpPr>
          <p:cNvPr id="156" name="Google Shape;156;p17"/>
          <p:cNvCxnSpPr/>
          <p:nvPr/>
        </p:nvCxnSpPr>
        <p:spPr>
          <a:xfrm>
            <a:off x="5753925" y="3988925"/>
            <a:ext cx="1614900" cy="12000"/>
          </a:xfrm>
          <a:prstGeom prst="straightConnector1">
            <a:avLst/>
          </a:prstGeom>
          <a:noFill/>
          <a:ln w="114300" cap="flat" cmpd="sng">
            <a:solidFill>
              <a:schemeClr val="dk2"/>
            </a:solidFill>
            <a:prstDash val="solid"/>
            <a:round/>
            <a:headEnd type="none" w="med" len="med"/>
            <a:tailEnd type="triangle" w="med" len="med"/>
          </a:ln>
        </p:spPr>
      </p:cxnSp>
      <p:cxnSp>
        <p:nvCxnSpPr>
          <p:cNvPr id="157" name="Google Shape;157;p17"/>
          <p:cNvCxnSpPr/>
          <p:nvPr/>
        </p:nvCxnSpPr>
        <p:spPr>
          <a:xfrm>
            <a:off x="5753925" y="2272700"/>
            <a:ext cx="1614900" cy="12000"/>
          </a:xfrm>
          <a:prstGeom prst="straightConnector1">
            <a:avLst/>
          </a:prstGeom>
          <a:noFill/>
          <a:ln w="114300" cap="flat" cmpd="sng">
            <a:solidFill>
              <a:schemeClr val="dk2"/>
            </a:solidFill>
            <a:prstDash val="solid"/>
            <a:round/>
            <a:headEnd type="none" w="med" len="med"/>
            <a:tailEnd type="triangle" w="med" len="med"/>
          </a:ln>
        </p:spPr>
      </p:cxnSp>
      <p:cxnSp>
        <p:nvCxnSpPr>
          <p:cNvPr id="158" name="Google Shape;158;p17"/>
          <p:cNvCxnSpPr/>
          <p:nvPr/>
        </p:nvCxnSpPr>
        <p:spPr>
          <a:xfrm>
            <a:off x="3002825" y="2272700"/>
            <a:ext cx="1614900" cy="12000"/>
          </a:xfrm>
          <a:prstGeom prst="straightConnector1">
            <a:avLst/>
          </a:prstGeom>
          <a:noFill/>
          <a:ln w="114300" cap="flat" cmpd="sng">
            <a:solidFill>
              <a:schemeClr val="dk2"/>
            </a:solidFill>
            <a:prstDash val="solid"/>
            <a:round/>
            <a:headEnd type="none" w="med" len="med"/>
            <a:tailEnd type="triangle" w="med" len="med"/>
          </a:ln>
        </p:spPr>
      </p:cxnSp>
      <p:sp>
        <p:nvSpPr>
          <p:cNvPr id="159" name="Google Shape;159;p17"/>
          <p:cNvSpPr/>
          <p:nvPr/>
        </p:nvSpPr>
        <p:spPr>
          <a:xfrm>
            <a:off x="3641013" y="3211750"/>
            <a:ext cx="2523900" cy="1586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3641013" y="1518075"/>
            <a:ext cx="2523900" cy="1316700"/>
          </a:xfrm>
          <a:prstGeom prst="roundRect">
            <a:avLst>
              <a:gd name="adj" fmla="val 16667"/>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376575" y="1518075"/>
            <a:ext cx="2918700" cy="2529000"/>
          </a:xfrm>
          <a:prstGeom prst="roundRect">
            <a:avLst>
              <a:gd name="adj" fmla="val 16667"/>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626750" y="1459325"/>
            <a:ext cx="1662600" cy="3145800"/>
          </a:xfrm>
          <a:prstGeom prst="roundRect">
            <a:avLst>
              <a:gd name="adj" fmla="val 16667"/>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txBox="1">
            <a:spLocks noGrp="1"/>
          </p:cNvSpPr>
          <p:nvPr>
            <p:ph type="title"/>
          </p:nvPr>
        </p:nvSpPr>
        <p:spPr>
          <a:xfrm>
            <a:off x="376575" y="391050"/>
            <a:ext cx="83076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Tech Components - Hardware Analysis</a:t>
            </a:r>
            <a:endParaRPr>
              <a:solidFill>
                <a:srgbClr val="000000"/>
              </a:solidFill>
            </a:endParaRPr>
          </a:p>
          <a:p>
            <a:pPr marL="0" lvl="0" indent="0" algn="l" rtl="0">
              <a:spcBef>
                <a:spcPts val="0"/>
              </a:spcBef>
              <a:spcAft>
                <a:spcPts val="0"/>
              </a:spcAft>
              <a:buNone/>
            </a:pPr>
            <a:endParaRPr>
              <a:solidFill>
                <a:srgbClr val="000000"/>
              </a:solidFill>
            </a:endParaRPr>
          </a:p>
        </p:txBody>
      </p:sp>
      <p:pic>
        <p:nvPicPr>
          <p:cNvPr id="164" name="Google Shape;164;p17"/>
          <p:cNvPicPr preferRelativeResize="0"/>
          <p:nvPr/>
        </p:nvPicPr>
        <p:blipFill>
          <a:blip r:embed="rId3">
            <a:alphaModFix/>
          </a:blip>
          <a:stretch>
            <a:fillRect/>
          </a:stretch>
        </p:blipFill>
        <p:spPr>
          <a:xfrm>
            <a:off x="492675" y="1817352"/>
            <a:ext cx="2686499" cy="1711900"/>
          </a:xfrm>
          <a:prstGeom prst="rect">
            <a:avLst/>
          </a:prstGeom>
          <a:noFill/>
          <a:ln>
            <a:noFill/>
          </a:ln>
        </p:spPr>
      </p:pic>
      <p:pic>
        <p:nvPicPr>
          <p:cNvPr id="165" name="Google Shape;165;p17"/>
          <p:cNvPicPr preferRelativeResize="0"/>
          <p:nvPr/>
        </p:nvPicPr>
        <p:blipFill>
          <a:blip r:embed="rId4">
            <a:alphaModFix/>
          </a:blip>
          <a:stretch>
            <a:fillRect/>
          </a:stretch>
        </p:blipFill>
        <p:spPr>
          <a:xfrm>
            <a:off x="6848097" y="1632759"/>
            <a:ext cx="1219915" cy="2528925"/>
          </a:xfrm>
          <a:prstGeom prst="rect">
            <a:avLst/>
          </a:prstGeom>
          <a:noFill/>
          <a:ln>
            <a:noFill/>
          </a:ln>
        </p:spPr>
      </p:pic>
      <p:pic>
        <p:nvPicPr>
          <p:cNvPr id="166" name="Google Shape;166;p17"/>
          <p:cNvPicPr preferRelativeResize="0"/>
          <p:nvPr/>
        </p:nvPicPr>
        <p:blipFill>
          <a:blip r:embed="rId5">
            <a:alphaModFix/>
          </a:blip>
          <a:stretch>
            <a:fillRect/>
          </a:stretch>
        </p:blipFill>
        <p:spPr>
          <a:xfrm>
            <a:off x="3832024" y="1803474"/>
            <a:ext cx="2141899" cy="745900"/>
          </a:xfrm>
          <a:prstGeom prst="rect">
            <a:avLst/>
          </a:prstGeom>
          <a:noFill/>
          <a:ln>
            <a:noFill/>
          </a:ln>
        </p:spPr>
      </p:pic>
      <p:sp>
        <p:nvSpPr>
          <p:cNvPr id="167" name="Google Shape;167;p17"/>
          <p:cNvSpPr txBox="1"/>
          <p:nvPr/>
        </p:nvSpPr>
        <p:spPr>
          <a:xfrm>
            <a:off x="6674600" y="4102850"/>
            <a:ext cx="1566900" cy="3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Calibri"/>
                <a:ea typeface="Calibri"/>
                <a:cs typeface="Calibri"/>
                <a:sym typeface="Calibri"/>
              </a:rPr>
              <a:t>OLED SCREEN</a:t>
            </a:r>
            <a:endParaRPr sz="1800" b="1">
              <a:solidFill>
                <a:srgbClr val="FFFFFF"/>
              </a:solidFill>
              <a:latin typeface="Calibri"/>
              <a:ea typeface="Calibri"/>
              <a:cs typeface="Calibri"/>
              <a:sym typeface="Calibri"/>
            </a:endParaRPr>
          </a:p>
        </p:txBody>
      </p:sp>
      <p:cxnSp>
        <p:nvCxnSpPr>
          <p:cNvPr id="168" name="Google Shape;168;p17"/>
          <p:cNvCxnSpPr/>
          <p:nvPr/>
        </p:nvCxnSpPr>
        <p:spPr>
          <a:xfrm>
            <a:off x="5642775" y="2260700"/>
            <a:ext cx="1614900" cy="12000"/>
          </a:xfrm>
          <a:prstGeom prst="straightConnector1">
            <a:avLst/>
          </a:prstGeom>
          <a:noFill/>
          <a:ln w="9525" cap="flat" cmpd="sng">
            <a:solidFill>
              <a:schemeClr val="dk2"/>
            </a:solidFill>
            <a:prstDash val="solid"/>
            <a:round/>
            <a:headEnd type="none" w="med" len="med"/>
            <a:tailEnd type="triangle" w="med" len="med"/>
          </a:ln>
        </p:spPr>
      </p:cxnSp>
      <p:cxnSp>
        <p:nvCxnSpPr>
          <p:cNvPr id="169" name="Google Shape;169;p17"/>
          <p:cNvCxnSpPr/>
          <p:nvPr/>
        </p:nvCxnSpPr>
        <p:spPr>
          <a:xfrm>
            <a:off x="5472225" y="4000925"/>
            <a:ext cx="1614900" cy="12000"/>
          </a:xfrm>
          <a:prstGeom prst="straightConnector1">
            <a:avLst/>
          </a:prstGeom>
          <a:noFill/>
          <a:ln w="9525" cap="flat" cmpd="sng">
            <a:solidFill>
              <a:schemeClr val="dk2"/>
            </a:solidFill>
            <a:prstDash val="solid"/>
            <a:round/>
            <a:headEnd type="none" w="med" len="med"/>
            <a:tailEnd type="triangle" w="med" len="med"/>
          </a:ln>
        </p:spPr>
      </p:cxnSp>
      <p:pic>
        <p:nvPicPr>
          <p:cNvPr id="170" name="Google Shape;170;p17"/>
          <p:cNvPicPr preferRelativeResize="0"/>
          <p:nvPr/>
        </p:nvPicPr>
        <p:blipFill>
          <a:blip r:embed="rId6">
            <a:alphaModFix/>
          </a:blip>
          <a:stretch>
            <a:fillRect/>
          </a:stretch>
        </p:blipFill>
        <p:spPr>
          <a:xfrm>
            <a:off x="4025174" y="3336575"/>
            <a:ext cx="1755592" cy="1316701"/>
          </a:xfrm>
          <a:prstGeom prst="rect">
            <a:avLst/>
          </a:prstGeom>
          <a:noFill/>
          <a:ln>
            <a:noFill/>
          </a:ln>
        </p:spPr>
      </p:pic>
      <p:sp>
        <p:nvSpPr>
          <p:cNvPr id="171" name="Google Shape;171;p17"/>
          <p:cNvSpPr txBox="1"/>
          <p:nvPr/>
        </p:nvSpPr>
        <p:spPr>
          <a:xfrm>
            <a:off x="4075875" y="2493725"/>
            <a:ext cx="1566900" cy="3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Calibri"/>
                <a:ea typeface="Calibri"/>
                <a:cs typeface="Calibri"/>
                <a:sym typeface="Calibri"/>
              </a:rPr>
              <a:t>BLUETOOTH</a:t>
            </a:r>
            <a:endParaRPr sz="1800" b="1">
              <a:solidFill>
                <a:srgbClr val="FFFFFF"/>
              </a:solidFill>
              <a:latin typeface="Calibri"/>
              <a:ea typeface="Calibri"/>
              <a:cs typeface="Calibri"/>
              <a:sym typeface="Calibri"/>
            </a:endParaRPr>
          </a:p>
        </p:txBody>
      </p:sp>
      <p:sp>
        <p:nvSpPr>
          <p:cNvPr id="172" name="Google Shape;172;p17"/>
          <p:cNvSpPr txBox="1"/>
          <p:nvPr/>
        </p:nvSpPr>
        <p:spPr>
          <a:xfrm>
            <a:off x="1052475" y="3529250"/>
            <a:ext cx="1566900" cy="3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Calibri"/>
                <a:ea typeface="Calibri"/>
                <a:cs typeface="Calibri"/>
                <a:sym typeface="Calibri"/>
              </a:rPr>
              <a:t>OXIMETER</a:t>
            </a:r>
            <a:endParaRPr sz="1800" b="1">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p:nvPr/>
        </p:nvSpPr>
        <p:spPr>
          <a:xfrm>
            <a:off x="311700" y="1714500"/>
            <a:ext cx="8520600" cy="3141300"/>
          </a:xfrm>
          <a:prstGeom prst="roundRect">
            <a:avLst>
              <a:gd name="adj" fmla="val 17641"/>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txBox="1">
            <a:spLocks noGrp="1"/>
          </p:cNvSpPr>
          <p:nvPr>
            <p:ph type="title"/>
          </p:nvPr>
        </p:nvSpPr>
        <p:spPr>
          <a:xfrm>
            <a:off x="311700" y="440925"/>
            <a:ext cx="8520600" cy="10086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Software / Device Application</a:t>
            </a:r>
            <a:endParaRPr>
              <a:solidFill>
                <a:srgbClr val="000000"/>
              </a:solidFill>
            </a:endParaRPr>
          </a:p>
        </p:txBody>
      </p:sp>
      <p:sp>
        <p:nvSpPr>
          <p:cNvPr id="179" name="Google Shape;179;p18"/>
          <p:cNvSpPr txBox="1"/>
          <p:nvPr/>
        </p:nvSpPr>
        <p:spPr>
          <a:xfrm>
            <a:off x="705725" y="2775150"/>
            <a:ext cx="2559900" cy="8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80" name="Google Shape;180;p18"/>
          <p:cNvPicPr preferRelativeResize="0"/>
          <p:nvPr/>
        </p:nvPicPr>
        <p:blipFill>
          <a:blip r:embed="rId3">
            <a:alphaModFix/>
          </a:blip>
          <a:stretch>
            <a:fillRect/>
          </a:stretch>
        </p:blipFill>
        <p:spPr>
          <a:xfrm>
            <a:off x="2271150" y="2024375"/>
            <a:ext cx="1418375" cy="2628773"/>
          </a:xfrm>
          <a:prstGeom prst="rect">
            <a:avLst/>
          </a:prstGeom>
          <a:noFill/>
          <a:ln>
            <a:noFill/>
          </a:ln>
        </p:spPr>
      </p:pic>
      <p:pic>
        <p:nvPicPr>
          <p:cNvPr id="181" name="Google Shape;181;p18"/>
          <p:cNvPicPr preferRelativeResize="0"/>
          <p:nvPr/>
        </p:nvPicPr>
        <p:blipFill>
          <a:blip r:embed="rId4">
            <a:alphaModFix/>
          </a:blip>
          <a:stretch>
            <a:fillRect/>
          </a:stretch>
        </p:blipFill>
        <p:spPr>
          <a:xfrm>
            <a:off x="7246575" y="2183199"/>
            <a:ext cx="1478674" cy="2522899"/>
          </a:xfrm>
          <a:prstGeom prst="rect">
            <a:avLst/>
          </a:prstGeom>
          <a:noFill/>
          <a:ln>
            <a:noFill/>
          </a:ln>
        </p:spPr>
      </p:pic>
      <p:pic>
        <p:nvPicPr>
          <p:cNvPr id="182" name="Google Shape;182;p18"/>
          <p:cNvPicPr preferRelativeResize="0"/>
          <p:nvPr/>
        </p:nvPicPr>
        <p:blipFill>
          <a:blip r:embed="rId5">
            <a:alphaModFix/>
          </a:blip>
          <a:stretch>
            <a:fillRect/>
          </a:stretch>
        </p:blipFill>
        <p:spPr>
          <a:xfrm>
            <a:off x="5581150" y="2130250"/>
            <a:ext cx="1478674" cy="2522899"/>
          </a:xfrm>
          <a:prstGeom prst="rect">
            <a:avLst/>
          </a:prstGeom>
          <a:noFill/>
          <a:ln>
            <a:noFill/>
          </a:ln>
        </p:spPr>
      </p:pic>
      <p:pic>
        <p:nvPicPr>
          <p:cNvPr id="183" name="Google Shape;183;p18"/>
          <p:cNvPicPr preferRelativeResize="0"/>
          <p:nvPr/>
        </p:nvPicPr>
        <p:blipFill>
          <a:blip r:embed="rId6">
            <a:alphaModFix/>
          </a:blip>
          <a:stretch>
            <a:fillRect/>
          </a:stretch>
        </p:blipFill>
        <p:spPr>
          <a:xfrm>
            <a:off x="3849700" y="2130250"/>
            <a:ext cx="1478674" cy="2522899"/>
          </a:xfrm>
          <a:prstGeom prst="rect">
            <a:avLst/>
          </a:prstGeom>
          <a:noFill/>
          <a:ln>
            <a:noFill/>
          </a:ln>
        </p:spPr>
      </p:pic>
      <p:pic>
        <p:nvPicPr>
          <p:cNvPr id="184" name="Google Shape;184;p18"/>
          <p:cNvPicPr preferRelativeResize="0"/>
          <p:nvPr/>
        </p:nvPicPr>
        <p:blipFill>
          <a:blip r:embed="rId7">
            <a:alphaModFix/>
          </a:blip>
          <a:stretch>
            <a:fillRect/>
          </a:stretch>
        </p:blipFill>
        <p:spPr>
          <a:xfrm>
            <a:off x="460775" y="2130250"/>
            <a:ext cx="1650200" cy="2522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title"/>
          </p:nvPr>
        </p:nvSpPr>
        <p:spPr>
          <a:xfrm>
            <a:off x="493425" y="570825"/>
            <a:ext cx="7690800" cy="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Practical Aspects </a:t>
            </a:r>
            <a:endParaRPr>
              <a:solidFill>
                <a:srgbClr val="000000"/>
              </a:solidFill>
            </a:endParaRPr>
          </a:p>
        </p:txBody>
      </p:sp>
      <p:sp>
        <p:nvSpPr>
          <p:cNvPr id="190" name="Google Shape;190;p19"/>
          <p:cNvSpPr txBox="1">
            <a:spLocks noGrp="1"/>
          </p:cNvSpPr>
          <p:nvPr>
            <p:ph type="body" idx="1"/>
          </p:nvPr>
        </p:nvSpPr>
        <p:spPr>
          <a:xfrm>
            <a:off x="493425" y="1372425"/>
            <a:ext cx="4149600" cy="10038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Char char="●"/>
            </a:pPr>
            <a:r>
              <a:rPr lang="en" sz="2400">
                <a:solidFill>
                  <a:srgbClr val="000000"/>
                </a:solidFill>
              </a:rPr>
              <a:t>Armband size adjustments/fitting</a:t>
            </a:r>
            <a:endParaRPr sz="2400">
              <a:solidFill>
                <a:srgbClr val="000000"/>
              </a:solidFill>
            </a:endParaRPr>
          </a:p>
          <a:p>
            <a:pPr marL="0" lvl="0" indent="0" algn="l" rtl="0">
              <a:lnSpc>
                <a:spcPct val="150000"/>
              </a:lnSpc>
              <a:spcBef>
                <a:spcPts val="1600"/>
              </a:spcBef>
              <a:spcAft>
                <a:spcPts val="0"/>
              </a:spcAft>
              <a:buNone/>
            </a:pPr>
            <a:endParaRPr/>
          </a:p>
          <a:p>
            <a:pPr marL="457200" lvl="0" indent="0" algn="l" rtl="0">
              <a:lnSpc>
                <a:spcPct val="150000"/>
              </a:lnSpc>
              <a:spcBef>
                <a:spcPts val="1600"/>
              </a:spcBef>
              <a:spcAft>
                <a:spcPts val="0"/>
              </a:spcAft>
              <a:buNone/>
            </a:pPr>
            <a:endParaRPr sz="1200"/>
          </a:p>
          <a:p>
            <a:pPr marL="457200" lvl="0" indent="0" algn="l" rtl="0">
              <a:spcBef>
                <a:spcPts val="1600"/>
              </a:spcBef>
              <a:spcAft>
                <a:spcPts val="1600"/>
              </a:spcAft>
              <a:buNone/>
            </a:pPr>
            <a:endParaRPr sz="2400"/>
          </a:p>
        </p:txBody>
      </p:sp>
      <p:pic>
        <p:nvPicPr>
          <p:cNvPr id="191" name="Google Shape;191;p19"/>
          <p:cNvPicPr preferRelativeResize="0"/>
          <p:nvPr/>
        </p:nvPicPr>
        <p:blipFill rotWithShape="1">
          <a:blip r:embed="rId3">
            <a:alphaModFix/>
          </a:blip>
          <a:srcRect t="36006" b="19258"/>
          <a:stretch/>
        </p:blipFill>
        <p:spPr>
          <a:xfrm rot="10800000">
            <a:off x="898921" y="3060004"/>
            <a:ext cx="2220854" cy="1324621"/>
          </a:xfrm>
          <a:prstGeom prst="rect">
            <a:avLst/>
          </a:prstGeom>
          <a:noFill/>
          <a:ln>
            <a:noFill/>
          </a:ln>
        </p:spPr>
      </p:pic>
      <p:pic>
        <p:nvPicPr>
          <p:cNvPr id="192" name="Google Shape;192;p19"/>
          <p:cNvPicPr preferRelativeResize="0"/>
          <p:nvPr/>
        </p:nvPicPr>
        <p:blipFill>
          <a:blip r:embed="rId4">
            <a:alphaModFix/>
          </a:blip>
          <a:stretch>
            <a:fillRect/>
          </a:stretch>
        </p:blipFill>
        <p:spPr>
          <a:xfrm>
            <a:off x="3768274" y="1551426"/>
            <a:ext cx="2124922" cy="2833203"/>
          </a:xfrm>
          <a:prstGeom prst="rect">
            <a:avLst/>
          </a:prstGeom>
          <a:noFill/>
          <a:ln>
            <a:noFill/>
          </a:ln>
        </p:spPr>
      </p:pic>
      <p:pic>
        <p:nvPicPr>
          <p:cNvPr id="193" name="Google Shape;193;p19"/>
          <p:cNvPicPr preferRelativeResize="0"/>
          <p:nvPr/>
        </p:nvPicPr>
        <p:blipFill>
          <a:blip r:embed="rId5">
            <a:alphaModFix/>
          </a:blip>
          <a:stretch>
            <a:fillRect/>
          </a:stretch>
        </p:blipFill>
        <p:spPr>
          <a:xfrm>
            <a:off x="6541698" y="1551413"/>
            <a:ext cx="2124922" cy="28332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Practical Aspects - Casing</a:t>
            </a:r>
            <a:endParaRPr>
              <a:solidFill>
                <a:srgbClr val="000000"/>
              </a:solidFill>
            </a:endParaRPr>
          </a:p>
          <a:p>
            <a:pPr marL="0" lvl="0" indent="0" algn="l" rtl="0">
              <a:spcBef>
                <a:spcPts val="0"/>
              </a:spcBef>
              <a:spcAft>
                <a:spcPts val="0"/>
              </a:spcAft>
              <a:buNone/>
            </a:pPr>
            <a:endParaRPr/>
          </a:p>
        </p:txBody>
      </p:sp>
      <p:pic>
        <p:nvPicPr>
          <p:cNvPr id="199" name="Google Shape;199;p20"/>
          <p:cNvPicPr preferRelativeResize="0"/>
          <p:nvPr/>
        </p:nvPicPr>
        <p:blipFill rotWithShape="1">
          <a:blip r:embed="rId3">
            <a:alphaModFix/>
          </a:blip>
          <a:srcRect l="31554" t="31894" r="17533"/>
          <a:stretch/>
        </p:blipFill>
        <p:spPr>
          <a:xfrm>
            <a:off x="6383874" y="624062"/>
            <a:ext cx="2347498" cy="1652976"/>
          </a:xfrm>
          <a:prstGeom prst="rect">
            <a:avLst/>
          </a:prstGeom>
          <a:noFill/>
          <a:ln>
            <a:noFill/>
          </a:ln>
        </p:spPr>
      </p:pic>
      <p:pic>
        <p:nvPicPr>
          <p:cNvPr id="200" name="Google Shape;200;p20"/>
          <p:cNvPicPr preferRelativeResize="0"/>
          <p:nvPr/>
        </p:nvPicPr>
        <p:blipFill rotWithShape="1">
          <a:blip r:embed="rId4">
            <a:alphaModFix/>
          </a:blip>
          <a:srcRect l="22516" t="26975" r="33618"/>
          <a:stretch/>
        </p:blipFill>
        <p:spPr>
          <a:xfrm>
            <a:off x="6699175" y="2690875"/>
            <a:ext cx="2032202" cy="2018149"/>
          </a:xfrm>
          <a:prstGeom prst="rect">
            <a:avLst/>
          </a:prstGeom>
          <a:noFill/>
          <a:ln>
            <a:noFill/>
          </a:ln>
        </p:spPr>
      </p:pic>
      <p:sp>
        <p:nvSpPr>
          <p:cNvPr id="201" name="Google Shape;201;p20"/>
          <p:cNvSpPr txBox="1"/>
          <p:nvPr/>
        </p:nvSpPr>
        <p:spPr>
          <a:xfrm>
            <a:off x="574650" y="1726050"/>
            <a:ext cx="3756000" cy="8457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Calibri"/>
              <a:buChar char="●"/>
            </a:pPr>
            <a:r>
              <a:rPr lang="en" sz="2400">
                <a:latin typeface="Calibri"/>
                <a:ea typeface="Calibri"/>
                <a:cs typeface="Calibri"/>
                <a:sym typeface="Calibri"/>
              </a:rPr>
              <a:t>Oximeter Casing</a:t>
            </a:r>
            <a:endParaRPr sz="2400">
              <a:latin typeface="Calibri"/>
              <a:ea typeface="Calibri"/>
              <a:cs typeface="Calibri"/>
              <a:sym typeface="Calibri"/>
            </a:endParaRPr>
          </a:p>
          <a:p>
            <a:pPr marL="457200" lvl="0" indent="-381000" algn="l" rtl="0">
              <a:lnSpc>
                <a:spcPct val="150000"/>
              </a:lnSpc>
              <a:spcBef>
                <a:spcPts val="0"/>
              </a:spcBef>
              <a:spcAft>
                <a:spcPts val="0"/>
              </a:spcAft>
              <a:buClr>
                <a:schemeClr val="dk2"/>
              </a:buClr>
              <a:buSzPts val="2400"/>
              <a:buFont typeface="Calibri"/>
              <a:buChar char="●"/>
            </a:pPr>
            <a:r>
              <a:rPr lang="en" sz="2400">
                <a:latin typeface="Calibri"/>
                <a:ea typeface="Calibri"/>
                <a:cs typeface="Calibri"/>
                <a:sym typeface="Calibri"/>
              </a:rPr>
              <a:t>Connectivity with app</a:t>
            </a:r>
            <a:endParaRPr sz="2400">
              <a:latin typeface="Calibri"/>
              <a:ea typeface="Calibri"/>
              <a:cs typeface="Calibri"/>
              <a:sym typeface="Calibri"/>
            </a:endParaRPr>
          </a:p>
        </p:txBody>
      </p:sp>
      <p:pic>
        <p:nvPicPr>
          <p:cNvPr id="3" name="Picture 2" descr="A picture containing indoor, person, holding, table&#10;&#10;Description automatically generated">
            <a:extLst>
              <a:ext uri="{FF2B5EF4-FFF2-40B4-BE49-F238E27FC236}">
                <a16:creationId xmlns:a16="http://schemas.microsoft.com/office/drawing/2014/main" id="{18FA763A-CA10-4E5D-9576-66AAC5A9AA99}"/>
              </a:ext>
            </a:extLst>
          </p:cNvPr>
          <p:cNvPicPr>
            <a:picLocks noChangeAspect="1"/>
          </p:cNvPicPr>
          <p:nvPr/>
        </p:nvPicPr>
        <p:blipFill>
          <a:blip r:embed="rId5"/>
          <a:stretch>
            <a:fillRect/>
          </a:stretch>
        </p:blipFill>
        <p:spPr>
          <a:xfrm>
            <a:off x="4014787" y="1726050"/>
            <a:ext cx="2170165" cy="28935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txBox="1">
            <a:spLocks noGrp="1"/>
          </p:cNvSpPr>
          <p:nvPr>
            <p:ph type="ctrTitle"/>
          </p:nvPr>
        </p:nvSpPr>
        <p:spPr>
          <a:xfrm>
            <a:off x="1422603" y="1754858"/>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000000"/>
                </a:solidFill>
              </a:rPr>
              <a:t>Video Demo</a:t>
            </a:r>
            <a:endParaRPr sz="4800">
              <a:solidFill>
                <a:srgbClr val="000000"/>
              </a:solidFill>
            </a:endParaRPr>
          </a:p>
        </p:txBody>
      </p:sp>
      <p:sp>
        <p:nvSpPr>
          <p:cNvPr id="207" name="Google Shape;207;p21"/>
          <p:cNvSpPr txBox="1">
            <a:spLocks noGrp="1"/>
          </p:cNvSpPr>
          <p:nvPr>
            <p:ph type="subTitle" idx="1"/>
          </p:nvPr>
        </p:nvSpPr>
        <p:spPr>
          <a:xfrm>
            <a:off x="2941425" y="4187100"/>
            <a:ext cx="5588100" cy="5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accent5"/>
                </a:solidFill>
                <a:hlinkClick r:id="rId3"/>
              </a:rPr>
              <a:t>https://youtu.be/eHZKTtoq1e0</a:t>
            </a:r>
            <a:br>
              <a:rPr lang="en" sz="1400">
                <a:solidFill>
                  <a:srgbClr val="000000"/>
                </a:solidFill>
              </a:rPr>
            </a:br>
            <a:r>
              <a:rPr lang="en" sz="1400" u="sng">
                <a:solidFill>
                  <a:schemeClr val="accent5"/>
                </a:solidFill>
                <a:hlinkClick r:id="rId4"/>
              </a:rPr>
              <a:t>https://drive.google.com/open?id=1Ejbznk3A_EoDIxz28at9lC_0ba-VmitV</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ctr" rtl="0">
              <a:spcBef>
                <a:spcPts val="0"/>
              </a:spcBef>
              <a:spcAft>
                <a:spcPts val="0"/>
              </a:spcAft>
              <a:buNone/>
            </a:pPr>
            <a:endParaRPr/>
          </a:p>
        </p:txBody>
      </p:sp>
      <p:pic>
        <p:nvPicPr>
          <p:cNvPr id="208" name="Google Shape;208;p21"/>
          <p:cNvPicPr preferRelativeResize="0"/>
          <p:nvPr/>
        </p:nvPicPr>
        <p:blipFill>
          <a:blip r:embed="rId5">
            <a:alphaModFix/>
          </a:blip>
          <a:stretch>
            <a:fillRect/>
          </a:stretch>
        </p:blipFill>
        <p:spPr>
          <a:xfrm>
            <a:off x="6408198" y="1252064"/>
            <a:ext cx="1979601" cy="263937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449</Words>
  <Application>Microsoft Office PowerPoint</Application>
  <PresentationFormat>On-screen Show (16:9)</PresentationFormat>
  <Paragraphs>99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Nunito</vt:lpstr>
      <vt:lpstr>Arial</vt:lpstr>
      <vt:lpstr>Shift</vt:lpstr>
      <vt:lpstr>Oxi-Flex</vt:lpstr>
      <vt:lpstr>Introduction </vt:lpstr>
      <vt:lpstr>Client Needs</vt:lpstr>
      <vt:lpstr>Practical Aspects -  Individual Components</vt:lpstr>
      <vt:lpstr>Tech Components - Hardware Analysis </vt:lpstr>
      <vt:lpstr>Software / Device Application</vt:lpstr>
      <vt:lpstr>Practical Aspects </vt:lpstr>
      <vt:lpstr>Practical Aspects - Casing </vt:lpstr>
      <vt:lpstr>Video Demo</vt:lpstr>
      <vt:lpstr>Evaluation of Performance  </vt:lpstr>
      <vt:lpstr>Evaluation of Performance  </vt:lpstr>
      <vt:lpstr>Planned execution</vt:lpstr>
      <vt:lpstr>Planned execution </vt:lpstr>
      <vt:lpstr>Conclusion </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Oxi-Flex</dc:title>
  <cp:lastModifiedBy>samuel davidson</cp:lastModifiedBy>
  <cp:revision>2</cp:revision>
  <dcterms:modified xsi:type="dcterms:W3CDTF">2020-03-21T01:12:59Z</dcterms:modified>
</cp:coreProperties>
</file>