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74" r:id="rId4"/>
    <p:sldId id="285" r:id="rId5"/>
    <p:sldId id="273" r:id="rId6"/>
    <p:sldId id="284" r:id="rId7"/>
    <p:sldId id="282" r:id="rId8"/>
    <p:sldId id="286" r:id="rId9"/>
    <p:sldId id="265" r:id="rId10"/>
    <p:sldId id="261" r:id="rId11"/>
    <p:sldId id="278" r:id="rId12"/>
    <p:sldId id="287" r:id="rId13"/>
    <p:sldId id="262" r:id="rId14"/>
    <p:sldId id="263" r:id="rId15"/>
    <p:sldId id="275" r:id="rId16"/>
    <p:sldId id="264" r:id="rId17"/>
    <p:sldId id="280" r:id="rId18"/>
    <p:sldId id="281" r:id="rId19"/>
    <p:sldId id="279" r:id="rId20"/>
    <p:sldId id="270" r:id="rId21"/>
    <p:sldId id="271" r:id="rId22"/>
    <p:sldId id="276" r:id="rId23"/>
    <p:sldId id="277"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6EF0D7-09DF-8462-482B-6E2580235E64}" name="Kevin Lavigne" initials="KL" userId="Kevin Lavig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C0CBE-7CB0-40E4-A0F3-408E45F8A139}" v="6" dt="2021-11-30T01:37:19.218"/>
    <p1510:client id="{51F6FF4C-B84B-4E8E-8E72-AED89F7844C4}" v="664" dt="2021-11-30T01:11:41.379"/>
    <p1510:client id="{5DF158D6-BF89-A179-1E17-72D4561C8185}" v="371" dt="2021-11-29T21:09:06.488"/>
    <p1510:client id="{6819C724-A476-CB8C-584B-C6ABD55DB62D}" v="216" dt="2021-11-29T03:43:47.391"/>
    <p1510:client id="{7C893BF5-0235-496B-8675-1F62E97AF15F}" v="2" dt="2021-11-30T01:09:26.014"/>
    <p1510:client id="{B37B9AE5-6B3A-4407-8AFD-19E4B30E0E2D}" v="2" dt="2021-11-30T16:44:15.067"/>
    <p1510:client id="{CBA83FB7-7B84-454B-A48B-B0D6019375D4}" v="146" dt="2021-11-29T04:02:08.858"/>
    <p1510:client id="{D71442CD-1685-7C1F-B605-03737E183437}" v="29" dt="2021-11-29T03:29:37.261"/>
    <p1510:client id="{DACE50A1-23FE-41FA-8C3D-8EC20395AD00}" v="21" dt="2021-11-30T00:34:54.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10E08-3F39-4FF1-B3DD-416A449994C6}"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en-US"/>
        </a:p>
      </dgm:t>
    </dgm:pt>
    <dgm:pt modelId="{C7A7403D-60F7-433C-8494-1344B916CFDE}">
      <dgm:prSet/>
      <dgm:spPr/>
      <dgm:t>
        <a:bodyPr/>
        <a:lstStyle/>
        <a:p>
          <a:r>
            <a:rPr lang="en-US"/>
            <a:t> </a:t>
          </a:r>
          <a:r>
            <a:rPr lang="en-US">
              <a:solidFill>
                <a:schemeClr val="bg1"/>
              </a:solidFill>
            </a:rPr>
            <a:t>Conversion</a:t>
          </a:r>
          <a:r>
            <a:rPr lang="en-US"/>
            <a:t> of Points</a:t>
          </a:r>
        </a:p>
      </dgm:t>
    </dgm:pt>
    <dgm:pt modelId="{D1C8F97C-CBB4-4F0C-A4BC-4962D9FDF3A8}" type="parTrans" cxnId="{E5F55E35-9DC2-411B-BF29-0F79B1C9460C}">
      <dgm:prSet/>
      <dgm:spPr/>
      <dgm:t>
        <a:bodyPr/>
        <a:lstStyle/>
        <a:p>
          <a:endParaRPr lang="en-US"/>
        </a:p>
      </dgm:t>
    </dgm:pt>
    <dgm:pt modelId="{EED0E996-ADD1-4D75-B3F2-E1BBDFB61055}" type="sibTrans" cxnId="{E5F55E35-9DC2-411B-BF29-0F79B1C9460C}">
      <dgm:prSet/>
      <dgm:spPr/>
      <dgm:t>
        <a:bodyPr/>
        <a:lstStyle/>
        <a:p>
          <a:endParaRPr lang="en-US"/>
        </a:p>
      </dgm:t>
    </dgm:pt>
    <dgm:pt modelId="{7D128FE4-C990-41AF-8DBF-3FE34BEF25D3}">
      <dgm:prSet/>
      <dgm:spPr/>
      <dgm:t>
        <a:bodyPr/>
        <a:lstStyle/>
        <a:p>
          <a:r>
            <a:rPr lang="en-US"/>
            <a:t>Accessibility</a:t>
          </a:r>
        </a:p>
      </dgm:t>
    </dgm:pt>
    <dgm:pt modelId="{A883C957-569E-4725-9E78-01E565BD9264}" type="parTrans" cxnId="{E6261075-5971-4285-A0CC-550D44AE1A0B}">
      <dgm:prSet/>
      <dgm:spPr/>
      <dgm:t>
        <a:bodyPr/>
        <a:lstStyle/>
        <a:p>
          <a:endParaRPr lang="en-US"/>
        </a:p>
      </dgm:t>
    </dgm:pt>
    <dgm:pt modelId="{A5F99DCC-C023-47CA-A474-6B9D08D0AD26}" type="sibTrans" cxnId="{E6261075-5971-4285-A0CC-550D44AE1A0B}">
      <dgm:prSet/>
      <dgm:spPr/>
      <dgm:t>
        <a:bodyPr/>
        <a:lstStyle/>
        <a:p>
          <a:endParaRPr lang="en-US"/>
        </a:p>
      </dgm:t>
    </dgm:pt>
    <dgm:pt modelId="{6C0B9A3D-FB40-4619-AE1D-97746B83E20F}">
      <dgm:prSet/>
      <dgm:spPr/>
      <dgm:t>
        <a:bodyPr/>
        <a:lstStyle/>
        <a:p>
          <a:r>
            <a:rPr lang="en-US"/>
            <a:t>Simplicity</a:t>
          </a:r>
        </a:p>
      </dgm:t>
    </dgm:pt>
    <dgm:pt modelId="{C7D17D93-3EEB-4CAC-9A3D-A16D88AECB58}" type="parTrans" cxnId="{50BAE113-9C8F-4B09-B50B-6E1CB7788F0B}">
      <dgm:prSet/>
      <dgm:spPr/>
      <dgm:t>
        <a:bodyPr/>
        <a:lstStyle/>
        <a:p>
          <a:endParaRPr lang="en-US"/>
        </a:p>
      </dgm:t>
    </dgm:pt>
    <dgm:pt modelId="{98AD5BCB-BC4A-4351-9E92-08DF2DDF6C3E}" type="sibTrans" cxnId="{50BAE113-9C8F-4B09-B50B-6E1CB7788F0B}">
      <dgm:prSet/>
      <dgm:spPr/>
      <dgm:t>
        <a:bodyPr/>
        <a:lstStyle/>
        <a:p>
          <a:endParaRPr lang="en-US"/>
        </a:p>
      </dgm:t>
    </dgm:pt>
    <dgm:pt modelId="{559FFFB4-805E-44D6-BCCD-D8A0310E2625}">
      <dgm:prSet/>
      <dgm:spPr/>
      <dgm:t>
        <a:bodyPr/>
        <a:lstStyle/>
        <a:p>
          <a:r>
            <a:rPr lang="en-US"/>
            <a:t>Ways to Earn Points</a:t>
          </a:r>
        </a:p>
      </dgm:t>
    </dgm:pt>
    <dgm:pt modelId="{D2EE466B-3E24-450B-9A10-75ECB52D6593}" type="parTrans" cxnId="{8AD9FC7F-D2FC-4311-B64F-D45AFC29200A}">
      <dgm:prSet/>
      <dgm:spPr/>
      <dgm:t>
        <a:bodyPr/>
        <a:lstStyle/>
        <a:p>
          <a:endParaRPr lang="en-US"/>
        </a:p>
      </dgm:t>
    </dgm:pt>
    <dgm:pt modelId="{AAB47566-BF97-4995-B8E5-8961A6BD5D59}" type="sibTrans" cxnId="{8AD9FC7F-D2FC-4311-B64F-D45AFC29200A}">
      <dgm:prSet/>
      <dgm:spPr/>
      <dgm:t>
        <a:bodyPr/>
        <a:lstStyle/>
        <a:p>
          <a:endParaRPr lang="en-US"/>
        </a:p>
      </dgm:t>
    </dgm:pt>
    <dgm:pt modelId="{FA382B70-6338-48C1-96F3-75ABB9462F63}">
      <dgm:prSet/>
      <dgm:spPr/>
      <dgm:t>
        <a:bodyPr/>
        <a:lstStyle/>
        <a:p>
          <a:r>
            <a:rPr lang="en-US"/>
            <a:t>Loyalty Ranking</a:t>
          </a:r>
        </a:p>
      </dgm:t>
    </dgm:pt>
    <dgm:pt modelId="{A17319B5-2B8B-444A-84F1-7514AA8ED45E}" type="parTrans" cxnId="{3B4A5986-A3C9-4B3C-9FD0-C7F6FCBAA6D6}">
      <dgm:prSet/>
      <dgm:spPr/>
      <dgm:t>
        <a:bodyPr/>
        <a:lstStyle/>
        <a:p>
          <a:endParaRPr lang="en-US"/>
        </a:p>
      </dgm:t>
    </dgm:pt>
    <dgm:pt modelId="{2EC9582D-6C55-405A-BF14-D3088DFDAF69}" type="sibTrans" cxnId="{3B4A5986-A3C9-4B3C-9FD0-C7F6FCBAA6D6}">
      <dgm:prSet/>
      <dgm:spPr/>
      <dgm:t>
        <a:bodyPr/>
        <a:lstStyle/>
        <a:p>
          <a:endParaRPr lang="en-US"/>
        </a:p>
      </dgm:t>
    </dgm:pt>
    <dgm:pt modelId="{22C29DC6-303C-422E-B03F-EF15C542EE5F}" type="pres">
      <dgm:prSet presAssocID="{02710E08-3F39-4FF1-B3DD-416A449994C6}" presName="diagram" presStyleCnt="0">
        <dgm:presLayoutVars>
          <dgm:dir/>
          <dgm:resizeHandles val="exact"/>
        </dgm:presLayoutVars>
      </dgm:prSet>
      <dgm:spPr/>
    </dgm:pt>
    <dgm:pt modelId="{7F1D75AC-3126-4D83-9955-2016C5755965}" type="pres">
      <dgm:prSet presAssocID="{C7A7403D-60F7-433C-8494-1344B916CFDE}" presName="node" presStyleLbl="node1" presStyleIdx="0" presStyleCnt="5">
        <dgm:presLayoutVars>
          <dgm:bulletEnabled val="1"/>
        </dgm:presLayoutVars>
      </dgm:prSet>
      <dgm:spPr/>
    </dgm:pt>
    <dgm:pt modelId="{FEFB04DB-DC00-4739-9FAE-2A79EA6714B8}" type="pres">
      <dgm:prSet presAssocID="{EED0E996-ADD1-4D75-B3F2-E1BBDFB61055}" presName="sibTrans" presStyleLbl="sibTrans2D1" presStyleIdx="0" presStyleCnt="4"/>
      <dgm:spPr/>
    </dgm:pt>
    <dgm:pt modelId="{10B88383-E541-4543-8B5B-A37EC973FD70}" type="pres">
      <dgm:prSet presAssocID="{EED0E996-ADD1-4D75-B3F2-E1BBDFB61055}" presName="connectorText" presStyleLbl="sibTrans2D1" presStyleIdx="0" presStyleCnt="4"/>
      <dgm:spPr/>
    </dgm:pt>
    <dgm:pt modelId="{7F65AD6F-8A4C-4C44-BFAD-EDEEFDC8BD4A}" type="pres">
      <dgm:prSet presAssocID="{7D128FE4-C990-41AF-8DBF-3FE34BEF25D3}" presName="node" presStyleLbl="node1" presStyleIdx="1" presStyleCnt="5">
        <dgm:presLayoutVars>
          <dgm:bulletEnabled val="1"/>
        </dgm:presLayoutVars>
      </dgm:prSet>
      <dgm:spPr/>
    </dgm:pt>
    <dgm:pt modelId="{455EEA3E-E581-48B0-8F75-BB2C5C920C39}" type="pres">
      <dgm:prSet presAssocID="{A5F99DCC-C023-47CA-A474-6B9D08D0AD26}" presName="sibTrans" presStyleLbl="sibTrans2D1" presStyleIdx="1" presStyleCnt="4"/>
      <dgm:spPr/>
    </dgm:pt>
    <dgm:pt modelId="{8823B117-3480-48EF-ACC3-26CF8B8F2C5A}" type="pres">
      <dgm:prSet presAssocID="{A5F99DCC-C023-47CA-A474-6B9D08D0AD26}" presName="connectorText" presStyleLbl="sibTrans2D1" presStyleIdx="1" presStyleCnt="4"/>
      <dgm:spPr/>
    </dgm:pt>
    <dgm:pt modelId="{8958CC62-726C-4A6F-8C64-C65E5C754C08}" type="pres">
      <dgm:prSet presAssocID="{6C0B9A3D-FB40-4619-AE1D-97746B83E20F}" presName="node" presStyleLbl="node1" presStyleIdx="2" presStyleCnt="5">
        <dgm:presLayoutVars>
          <dgm:bulletEnabled val="1"/>
        </dgm:presLayoutVars>
      </dgm:prSet>
      <dgm:spPr/>
    </dgm:pt>
    <dgm:pt modelId="{3E376A70-9E4D-4B2D-9B24-831CD6C7C948}" type="pres">
      <dgm:prSet presAssocID="{98AD5BCB-BC4A-4351-9E92-08DF2DDF6C3E}" presName="sibTrans" presStyleLbl="sibTrans2D1" presStyleIdx="2" presStyleCnt="4"/>
      <dgm:spPr/>
    </dgm:pt>
    <dgm:pt modelId="{66BBA0CA-8BF3-49E0-AD94-C2F152B88A6A}" type="pres">
      <dgm:prSet presAssocID="{98AD5BCB-BC4A-4351-9E92-08DF2DDF6C3E}" presName="connectorText" presStyleLbl="sibTrans2D1" presStyleIdx="2" presStyleCnt="4"/>
      <dgm:spPr/>
    </dgm:pt>
    <dgm:pt modelId="{87B7B521-7C99-424B-AAFE-2C0052ECFB5B}" type="pres">
      <dgm:prSet presAssocID="{559FFFB4-805E-44D6-BCCD-D8A0310E2625}" presName="node" presStyleLbl="node1" presStyleIdx="3" presStyleCnt="5">
        <dgm:presLayoutVars>
          <dgm:bulletEnabled val="1"/>
        </dgm:presLayoutVars>
      </dgm:prSet>
      <dgm:spPr/>
    </dgm:pt>
    <dgm:pt modelId="{636645D8-2BAD-4610-AD86-B5EFAA9E301B}" type="pres">
      <dgm:prSet presAssocID="{AAB47566-BF97-4995-B8E5-8961A6BD5D59}" presName="sibTrans" presStyleLbl="sibTrans2D1" presStyleIdx="3" presStyleCnt="4"/>
      <dgm:spPr/>
    </dgm:pt>
    <dgm:pt modelId="{55346A2D-8FCB-4DCD-B287-EC13581042D8}" type="pres">
      <dgm:prSet presAssocID="{AAB47566-BF97-4995-B8E5-8961A6BD5D59}" presName="connectorText" presStyleLbl="sibTrans2D1" presStyleIdx="3" presStyleCnt="4"/>
      <dgm:spPr/>
    </dgm:pt>
    <dgm:pt modelId="{3B848D00-8984-4B07-867A-67469AF8F483}" type="pres">
      <dgm:prSet presAssocID="{FA382B70-6338-48C1-96F3-75ABB9462F63}" presName="node" presStyleLbl="node1" presStyleIdx="4" presStyleCnt="5">
        <dgm:presLayoutVars>
          <dgm:bulletEnabled val="1"/>
        </dgm:presLayoutVars>
      </dgm:prSet>
      <dgm:spPr/>
    </dgm:pt>
  </dgm:ptLst>
  <dgm:cxnLst>
    <dgm:cxn modelId="{85948105-E853-439D-8AA3-7F2DA88F337D}" type="presOf" srcId="{A5F99DCC-C023-47CA-A474-6B9D08D0AD26}" destId="{8823B117-3480-48EF-ACC3-26CF8B8F2C5A}" srcOrd="1" destOrd="0" presId="urn:microsoft.com/office/officeart/2005/8/layout/process5"/>
    <dgm:cxn modelId="{4AD9CE06-76FD-4B82-9738-F0FE3DDADAE2}" type="presOf" srcId="{AAB47566-BF97-4995-B8E5-8961A6BD5D59}" destId="{636645D8-2BAD-4610-AD86-B5EFAA9E301B}" srcOrd="0" destOrd="0" presId="urn:microsoft.com/office/officeart/2005/8/layout/process5"/>
    <dgm:cxn modelId="{507A8C0C-F769-4242-B9B4-69B6935F781A}" type="presOf" srcId="{FA382B70-6338-48C1-96F3-75ABB9462F63}" destId="{3B848D00-8984-4B07-867A-67469AF8F483}" srcOrd="0" destOrd="0" presId="urn:microsoft.com/office/officeart/2005/8/layout/process5"/>
    <dgm:cxn modelId="{70FE5513-BC39-4800-AC44-D3731C7B9978}" type="presOf" srcId="{7D128FE4-C990-41AF-8DBF-3FE34BEF25D3}" destId="{7F65AD6F-8A4C-4C44-BFAD-EDEEFDC8BD4A}" srcOrd="0" destOrd="0" presId="urn:microsoft.com/office/officeart/2005/8/layout/process5"/>
    <dgm:cxn modelId="{50BAE113-9C8F-4B09-B50B-6E1CB7788F0B}" srcId="{02710E08-3F39-4FF1-B3DD-416A449994C6}" destId="{6C0B9A3D-FB40-4619-AE1D-97746B83E20F}" srcOrd="2" destOrd="0" parTransId="{C7D17D93-3EEB-4CAC-9A3D-A16D88AECB58}" sibTransId="{98AD5BCB-BC4A-4351-9E92-08DF2DDF6C3E}"/>
    <dgm:cxn modelId="{33C80B27-81C1-431B-B689-A31D7B35A0CE}" type="presOf" srcId="{EED0E996-ADD1-4D75-B3F2-E1BBDFB61055}" destId="{10B88383-E541-4543-8B5B-A37EC973FD70}" srcOrd="1" destOrd="0" presId="urn:microsoft.com/office/officeart/2005/8/layout/process5"/>
    <dgm:cxn modelId="{E5F55E35-9DC2-411B-BF29-0F79B1C9460C}" srcId="{02710E08-3F39-4FF1-B3DD-416A449994C6}" destId="{C7A7403D-60F7-433C-8494-1344B916CFDE}" srcOrd="0" destOrd="0" parTransId="{D1C8F97C-CBB4-4F0C-A4BC-4962D9FDF3A8}" sibTransId="{EED0E996-ADD1-4D75-B3F2-E1BBDFB61055}"/>
    <dgm:cxn modelId="{50F7483C-3E69-4C0A-9869-772D37AA02BF}" type="presOf" srcId="{EED0E996-ADD1-4D75-B3F2-E1BBDFB61055}" destId="{FEFB04DB-DC00-4739-9FAE-2A79EA6714B8}" srcOrd="0" destOrd="0" presId="urn:microsoft.com/office/officeart/2005/8/layout/process5"/>
    <dgm:cxn modelId="{2537F948-54C0-4BCA-9A78-B7654227E737}" type="presOf" srcId="{6C0B9A3D-FB40-4619-AE1D-97746B83E20F}" destId="{8958CC62-726C-4A6F-8C64-C65E5C754C08}" srcOrd="0" destOrd="0" presId="urn:microsoft.com/office/officeart/2005/8/layout/process5"/>
    <dgm:cxn modelId="{E6261075-5971-4285-A0CC-550D44AE1A0B}" srcId="{02710E08-3F39-4FF1-B3DD-416A449994C6}" destId="{7D128FE4-C990-41AF-8DBF-3FE34BEF25D3}" srcOrd="1" destOrd="0" parTransId="{A883C957-569E-4725-9E78-01E565BD9264}" sibTransId="{A5F99DCC-C023-47CA-A474-6B9D08D0AD26}"/>
    <dgm:cxn modelId="{7FC2097E-13D6-4233-B265-B8F0FE5541B1}" type="presOf" srcId="{02710E08-3F39-4FF1-B3DD-416A449994C6}" destId="{22C29DC6-303C-422E-B03F-EF15C542EE5F}" srcOrd="0" destOrd="0" presId="urn:microsoft.com/office/officeart/2005/8/layout/process5"/>
    <dgm:cxn modelId="{8AD9FC7F-D2FC-4311-B64F-D45AFC29200A}" srcId="{02710E08-3F39-4FF1-B3DD-416A449994C6}" destId="{559FFFB4-805E-44D6-BCCD-D8A0310E2625}" srcOrd="3" destOrd="0" parTransId="{D2EE466B-3E24-450B-9A10-75ECB52D6593}" sibTransId="{AAB47566-BF97-4995-B8E5-8961A6BD5D59}"/>
    <dgm:cxn modelId="{3B4A5986-A3C9-4B3C-9FD0-C7F6FCBAA6D6}" srcId="{02710E08-3F39-4FF1-B3DD-416A449994C6}" destId="{FA382B70-6338-48C1-96F3-75ABB9462F63}" srcOrd="4" destOrd="0" parTransId="{A17319B5-2B8B-444A-84F1-7514AA8ED45E}" sibTransId="{2EC9582D-6C55-405A-BF14-D3088DFDAF69}"/>
    <dgm:cxn modelId="{C0DD5FAF-083C-43FA-9CF3-AB39DD5BE5F0}" type="presOf" srcId="{98AD5BCB-BC4A-4351-9E92-08DF2DDF6C3E}" destId="{66BBA0CA-8BF3-49E0-AD94-C2F152B88A6A}" srcOrd="1" destOrd="0" presId="urn:microsoft.com/office/officeart/2005/8/layout/process5"/>
    <dgm:cxn modelId="{19861FBC-4185-4B9B-8DB0-0F755689E4D6}" type="presOf" srcId="{559FFFB4-805E-44D6-BCCD-D8A0310E2625}" destId="{87B7B521-7C99-424B-AAFE-2C0052ECFB5B}" srcOrd="0" destOrd="0" presId="urn:microsoft.com/office/officeart/2005/8/layout/process5"/>
    <dgm:cxn modelId="{992720CA-F3DE-4F98-B92F-955408A6B958}" type="presOf" srcId="{A5F99DCC-C023-47CA-A474-6B9D08D0AD26}" destId="{455EEA3E-E581-48B0-8F75-BB2C5C920C39}" srcOrd="0" destOrd="0" presId="urn:microsoft.com/office/officeart/2005/8/layout/process5"/>
    <dgm:cxn modelId="{198CE4CC-2C1E-41D1-8BB3-B31A20D013AF}" type="presOf" srcId="{98AD5BCB-BC4A-4351-9E92-08DF2DDF6C3E}" destId="{3E376A70-9E4D-4B2D-9B24-831CD6C7C948}" srcOrd="0" destOrd="0" presId="urn:microsoft.com/office/officeart/2005/8/layout/process5"/>
    <dgm:cxn modelId="{6C904CDB-6CAB-43B0-91E4-6130437C5D01}" type="presOf" srcId="{C7A7403D-60F7-433C-8494-1344B916CFDE}" destId="{7F1D75AC-3126-4D83-9955-2016C5755965}" srcOrd="0" destOrd="0" presId="urn:microsoft.com/office/officeart/2005/8/layout/process5"/>
    <dgm:cxn modelId="{D5DEC6ED-D4D5-4FF4-93EC-62C0662EEDF3}" type="presOf" srcId="{AAB47566-BF97-4995-B8E5-8961A6BD5D59}" destId="{55346A2D-8FCB-4DCD-B287-EC13581042D8}" srcOrd="1" destOrd="0" presId="urn:microsoft.com/office/officeart/2005/8/layout/process5"/>
    <dgm:cxn modelId="{47082245-2ACE-41BE-9713-92F73638E360}" type="presParOf" srcId="{22C29DC6-303C-422E-B03F-EF15C542EE5F}" destId="{7F1D75AC-3126-4D83-9955-2016C5755965}" srcOrd="0" destOrd="0" presId="urn:microsoft.com/office/officeart/2005/8/layout/process5"/>
    <dgm:cxn modelId="{67F8249D-086A-4271-AA8B-296D39B3E13F}" type="presParOf" srcId="{22C29DC6-303C-422E-B03F-EF15C542EE5F}" destId="{FEFB04DB-DC00-4739-9FAE-2A79EA6714B8}" srcOrd="1" destOrd="0" presId="urn:microsoft.com/office/officeart/2005/8/layout/process5"/>
    <dgm:cxn modelId="{8037530B-9C95-4FA0-BDFE-3881C47A8ACE}" type="presParOf" srcId="{FEFB04DB-DC00-4739-9FAE-2A79EA6714B8}" destId="{10B88383-E541-4543-8B5B-A37EC973FD70}" srcOrd="0" destOrd="0" presId="urn:microsoft.com/office/officeart/2005/8/layout/process5"/>
    <dgm:cxn modelId="{CA4190AA-50BA-40DC-A25B-8759CFE69E6B}" type="presParOf" srcId="{22C29DC6-303C-422E-B03F-EF15C542EE5F}" destId="{7F65AD6F-8A4C-4C44-BFAD-EDEEFDC8BD4A}" srcOrd="2" destOrd="0" presId="urn:microsoft.com/office/officeart/2005/8/layout/process5"/>
    <dgm:cxn modelId="{D04065D5-32CE-4631-B80F-3FC693D4DBBB}" type="presParOf" srcId="{22C29DC6-303C-422E-B03F-EF15C542EE5F}" destId="{455EEA3E-E581-48B0-8F75-BB2C5C920C39}" srcOrd="3" destOrd="0" presId="urn:microsoft.com/office/officeart/2005/8/layout/process5"/>
    <dgm:cxn modelId="{157EB793-424E-4185-B0F4-D0913AC634FE}" type="presParOf" srcId="{455EEA3E-E581-48B0-8F75-BB2C5C920C39}" destId="{8823B117-3480-48EF-ACC3-26CF8B8F2C5A}" srcOrd="0" destOrd="0" presId="urn:microsoft.com/office/officeart/2005/8/layout/process5"/>
    <dgm:cxn modelId="{02E387C5-5315-4D1F-9C1C-119157A2C64D}" type="presParOf" srcId="{22C29DC6-303C-422E-B03F-EF15C542EE5F}" destId="{8958CC62-726C-4A6F-8C64-C65E5C754C08}" srcOrd="4" destOrd="0" presId="urn:microsoft.com/office/officeart/2005/8/layout/process5"/>
    <dgm:cxn modelId="{712C3722-3553-4FEF-83B9-2C57B2043EF3}" type="presParOf" srcId="{22C29DC6-303C-422E-B03F-EF15C542EE5F}" destId="{3E376A70-9E4D-4B2D-9B24-831CD6C7C948}" srcOrd="5" destOrd="0" presId="urn:microsoft.com/office/officeart/2005/8/layout/process5"/>
    <dgm:cxn modelId="{96B9C517-05FA-4103-B2AD-5EC0265468D8}" type="presParOf" srcId="{3E376A70-9E4D-4B2D-9B24-831CD6C7C948}" destId="{66BBA0CA-8BF3-49E0-AD94-C2F152B88A6A}" srcOrd="0" destOrd="0" presId="urn:microsoft.com/office/officeart/2005/8/layout/process5"/>
    <dgm:cxn modelId="{96A43040-B57C-4E2D-8466-57474DD7F119}" type="presParOf" srcId="{22C29DC6-303C-422E-B03F-EF15C542EE5F}" destId="{87B7B521-7C99-424B-AAFE-2C0052ECFB5B}" srcOrd="6" destOrd="0" presId="urn:microsoft.com/office/officeart/2005/8/layout/process5"/>
    <dgm:cxn modelId="{7C1DC46A-945A-45E6-978A-CCA2F1528F36}" type="presParOf" srcId="{22C29DC6-303C-422E-B03F-EF15C542EE5F}" destId="{636645D8-2BAD-4610-AD86-B5EFAA9E301B}" srcOrd="7" destOrd="0" presId="urn:microsoft.com/office/officeart/2005/8/layout/process5"/>
    <dgm:cxn modelId="{B8D2893D-23C7-4F5B-9F9B-E24CEB18A70F}" type="presParOf" srcId="{636645D8-2BAD-4610-AD86-B5EFAA9E301B}" destId="{55346A2D-8FCB-4DCD-B287-EC13581042D8}" srcOrd="0" destOrd="0" presId="urn:microsoft.com/office/officeart/2005/8/layout/process5"/>
    <dgm:cxn modelId="{C1233DC9-185E-4D83-AD6B-5E0A57196DE9}" type="presParOf" srcId="{22C29DC6-303C-422E-B03F-EF15C542EE5F}" destId="{3B848D00-8984-4B07-867A-67469AF8F48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08B9A-2BBD-4D94-BC7E-5C109554C24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801104-3A37-4203-AFD4-E3016487D2B8}">
      <dgm:prSet custT="1"/>
      <dgm:spPr/>
      <dgm:t>
        <a:bodyPr/>
        <a:lstStyle/>
        <a:p>
          <a:pPr>
            <a:lnSpc>
              <a:spcPct val="100000"/>
            </a:lnSpc>
          </a:pPr>
          <a:r>
            <a:rPr lang="en-CA" sz="1400"/>
            <a:t>Having a good amount of ideas is crucial at the beginning, but sometimes they do not tend to work by the end</a:t>
          </a:r>
          <a:r>
            <a:rPr lang="en-CA" sz="1100"/>
            <a:t>. </a:t>
          </a:r>
          <a:endParaRPr lang="en-US" sz="1100"/>
        </a:p>
      </dgm:t>
    </dgm:pt>
    <dgm:pt modelId="{464393D4-E98F-4992-B9C8-E4EB97F1202D}" type="parTrans" cxnId="{0F75F739-9636-4ADD-AAB9-9632EF9D587C}">
      <dgm:prSet/>
      <dgm:spPr/>
      <dgm:t>
        <a:bodyPr/>
        <a:lstStyle/>
        <a:p>
          <a:endParaRPr lang="en-US"/>
        </a:p>
      </dgm:t>
    </dgm:pt>
    <dgm:pt modelId="{7EA85AAA-E640-4B45-831A-B735F75E2FF4}" type="sibTrans" cxnId="{0F75F739-9636-4ADD-AAB9-9632EF9D587C}">
      <dgm:prSet/>
      <dgm:spPr/>
      <dgm:t>
        <a:bodyPr/>
        <a:lstStyle/>
        <a:p>
          <a:endParaRPr lang="en-US"/>
        </a:p>
      </dgm:t>
    </dgm:pt>
    <dgm:pt modelId="{C9FA56C8-40BF-4876-8BB8-B26C53E76A76}">
      <dgm:prSet custT="1"/>
      <dgm:spPr/>
      <dgm:t>
        <a:bodyPr/>
        <a:lstStyle/>
        <a:p>
          <a:pPr>
            <a:lnSpc>
              <a:spcPct val="100000"/>
            </a:lnSpc>
          </a:pPr>
          <a:r>
            <a:rPr lang="en-CA" sz="1400"/>
            <a:t>Time management is key, as the workload is intense, and any management helps tremendously.</a:t>
          </a:r>
          <a:endParaRPr lang="en-US" sz="1400"/>
        </a:p>
      </dgm:t>
    </dgm:pt>
    <dgm:pt modelId="{526F23D8-E978-41C2-A2E0-76BF99DA477A}" type="parTrans" cxnId="{0B61503A-7C7D-46CB-936E-DE8D45DA55C1}">
      <dgm:prSet/>
      <dgm:spPr/>
      <dgm:t>
        <a:bodyPr/>
        <a:lstStyle/>
        <a:p>
          <a:endParaRPr lang="en-US"/>
        </a:p>
      </dgm:t>
    </dgm:pt>
    <dgm:pt modelId="{64DF5320-69C1-4161-8BCA-BF78147863D1}" type="sibTrans" cxnId="{0B61503A-7C7D-46CB-936E-DE8D45DA55C1}">
      <dgm:prSet/>
      <dgm:spPr/>
      <dgm:t>
        <a:bodyPr/>
        <a:lstStyle/>
        <a:p>
          <a:endParaRPr lang="en-US"/>
        </a:p>
      </dgm:t>
    </dgm:pt>
    <dgm:pt modelId="{93BC889E-77F7-4EEF-A6E8-4CA24529AD70}">
      <dgm:prSet custT="1"/>
      <dgm:spPr/>
      <dgm:t>
        <a:bodyPr/>
        <a:lstStyle/>
        <a:p>
          <a:pPr>
            <a:lnSpc>
              <a:spcPct val="100000"/>
            </a:lnSpc>
          </a:pPr>
          <a:r>
            <a:rPr lang="en-CA" sz="1400"/>
            <a:t>Communication is extremely important between all team members. If one member does not communicate it will lead to problems within the whole team. </a:t>
          </a:r>
          <a:endParaRPr lang="en-US" sz="1400"/>
        </a:p>
      </dgm:t>
    </dgm:pt>
    <dgm:pt modelId="{C1FB4981-D0B7-41E3-8BFC-B115DCEAA717}" type="parTrans" cxnId="{BE56E8CD-ED44-4D3A-A40D-3B84587D787C}">
      <dgm:prSet/>
      <dgm:spPr/>
      <dgm:t>
        <a:bodyPr/>
        <a:lstStyle/>
        <a:p>
          <a:endParaRPr lang="en-US"/>
        </a:p>
      </dgm:t>
    </dgm:pt>
    <dgm:pt modelId="{871F32E4-DAF0-49EE-9192-ED2B401FB9E6}" type="sibTrans" cxnId="{BE56E8CD-ED44-4D3A-A40D-3B84587D787C}">
      <dgm:prSet/>
      <dgm:spPr/>
      <dgm:t>
        <a:bodyPr/>
        <a:lstStyle/>
        <a:p>
          <a:endParaRPr lang="en-US"/>
        </a:p>
      </dgm:t>
    </dgm:pt>
    <dgm:pt modelId="{0088D338-F33E-4D85-958D-496C957F7E4A}" type="pres">
      <dgm:prSet presAssocID="{38D08B9A-2BBD-4D94-BC7E-5C109554C245}" presName="root" presStyleCnt="0">
        <dgm:presLayoutVars>
          <dgm:dir/>
          <dgm:resizeHandles val="exact"/>
        </dgm:presLayoutVars>
      </dgm:prSet>
      <dgm:spPr/>
    </dgm:pt>
    <dgm:pt modelId="{B6C86DA0-3A66-416E-9CE0-E7133B4A2241}" type="pres">
      <dgm:prSet presAssocID="{16801104-3A37-4203-AFD4-E3016487D2B8}" presName="compNode" presStyleCnt="0"/>
      <dgm:spPr/>
    </dgm:pt>
    <dgm:pt modelId="{94BE9BA9-2E06-4B70-816C-120F4AD3261A}" type="pres">
      <dgm:prSet presAssocID="{16801104-3A37-4203-AFD4-E3016487D2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3070B68-2CC9-40D1-B5A3-4384BCD1FFB8}" type="pres">
      <dgm:prSet presAssocID="{16801104-3A37-4203-AFD4-E3016487D2B8}" presName="spaceRect" presStyleCnt="0"/>
      <dgm:spPr/>
    </dgm:pt>
    <dgm:pt modelId="{02FDB475-66D1-4F21-A034-441667D8763C}" type="pres">
      <dgm:prSet presAssocID="{16801104-3A37-4203-AFD4-E3016487D2B8}" presName="textRect" presStyleLbl="revTx" presStyleIdx="0" presStyleCnt="3">
        <dgm:presLayoutVars>
          <dgm:chMax val="1"/>
          <dgm:chPref val="1"/>
        </dgm:presLayoutVars>
      </dgm:prSet>
      <dgm:spPr/>
    </dgm:pt>
    <dgm:pt modelId="{46335736-73A9-472B-B2B7-6930F965FA0F}" type="pres">
      <dgm:prSet presAssocID="{7EA85AAA-E640-4B45-831A-B735F75E2FF4}" presName="sibTrans" presStyleCnt="0"/>
      <dgm:spPr/>
    </dgm:pt>
    <dgm:pt modelId="{9AB62061-FD90-4AC5-972A-8A8BC77E0284}" type="pres">
      <dgm:prSet presAssocID="{C9FA56C8-40BF-4876-8BB8-B26C53E76A76}" presName="compNode" presStyleCnt="0"/>
      <dgm:spPr/>
    </dgm:pt>
    <dgm:pt modelId="{A59773BD-6082-45AF-8314-5290570DC089}" type="pres">
      <dgm:prSet presAssocID="{C9FA56C8-40BF-4876-8BB8-B26C53E76A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65429D6A-2504-4666-997C-BA7269AA7997}" type="pres">
      <dgm:prSet presAssocID="{C9FA56C8-40BF-4876-8BB8-B26C53E76A76}" presName="spaceRect" presStyleCnt="0"/>
      <dgm:spPr/>
    </dgm:pt>
    <dgm:pt modelId="{1008ACE0-1EC4-4888-8BCA-B8D39B95BC21}" type="pres">
      <dgm:prSet presAssocID="{C9FA56C8-40BF-4876-8BB8-B26C53E76A76}" presName="textRect" presStyleLbl="revTx" presStyleIdx="1" presStyleCnt="3">
        <dgm:presLayoutVars>
          <dgm:chMax val="1"/>
          <dgm:chPref val="1"/>
        </dgm:presLayoutVars>
      </dgm:prSet>
      <dgm:spPr/>
    </dgm:pt>
    <dgm:pt modelId="{EF20E03F-440F-4D0C-89A5-64578D72FB90}" type="pres">
      <dgm:prSet presAssocID="{64DF5320-69C1-4161-8BCA-BF78147863D1}" presName="sibTrans" presStyleCnt="0"/>
      <dgm:spPr/>
    </dgm:pt>
    <dgm:pt modelId="{B5D45CA5-8A48-4316-B126-FA4C0E8586B6}" type="pres">
      <dgm:prSet presAssocID="{93BC889E-77F7-4EEF-A6E8-4CA24529AD70}" presName="compNode" presStyleCnt="0"/>
      <dgm:spPr/>
    </dgm:pt>
    <dgm:pt modelId="{1EC5D199-6FD0-45D8-9246-93143B22E449}" type="pres">
      <dgm:prSet presAssocID="{93BC889E-77F7-4EEF-A6E8-4CA24529AD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19069C0D-B7A8-4782-ADC6-531056DC3965}" type="pres">
      <dgm:prSet presAssocID="{93BC889E-77F7-4EEF-A6E8-4CA24529AD70}" presName="spaceRect" presStyleCnt="0"/>
      <dgm:spPr/>
    </dgm:pt>
    <dgm:pt modelId="{25D8BF31-B547-4F42-AB86-617CED1E937A}" type="pres">
      <dgm:prSet presAssocID="{93BC889E-77F7-4EEF-A6E8-4CA24529AD70}" presName="textRect" presStyleLbl="revTx" presStyleIdx="2" presStyleCnt="3">
        <dgm:presLayoutVars>
          <dgm:chMax val="1"/>
          <dgm:chPref val="1"/>
        </dgm:presLayoutVars>
      </dgm:prSet>
      <dgm:spPr/>
    </dgm:pt>
  </dgm:ptLst>
  <dgm:cxnLst>
    <dgm:cxn modelId="{34ACBB2F-32A2-4651-AC2E-A345C06E99E5}" type="presOf" srcId="{16801104-3A37-4203-AFD4-E3016487D2B8}" destId="{02FDB475-66D1-4F21-A034-441667D8763C}" srcOrd="0" destOrd="0" presId="urn:microsoft.com/office/officeart/2018/2/layout/IconLabelList"/>
    <dgm:cxn modelId="{0F75F739-9636-4ADD-AAB9-9632EF9D587C}" srcId="{38D08B9A-2BBD-4D94-BC7E-5C109554C245}" destId="{16801104-3A37-4203-AFD4-E3016487D2B8}" srcOrd="0" destOrd="0" parTransId="{464393D4-E98F-4992-B9C8-E4EB97F1202D}" sibTransId="{7EA85AAA-E640-4B45-831A-B735F75E2FF4}"/>
    <dgm:cxn modelId="{0B61503A-7C7D-46CB-936E-DE8D45DA55C1}" srcId="{38D08B9A-2BBD-4D94-BC7E-5C109554C245}" destId="{C9FA56C8-40BF-4876-8BB8-B26C53E76A76}" srcOrd="1" destOrd="0" parTransId="{526F23D8-E978-41C2-A2E0-76BF99DA477A}" sibTransId="{64DF5320-69C1-4161-8BCA-BF78147863D1}"/>
    <dgm:cxn modelId="{6ECFE3A2-E034-4A98-81A6-E1AB3B9ED5A9}" type="presOf" srcId="{C9FA56C8-40BF-4876-8BB8-B26C53E76A76}" destId="{1008ACE0-1EC4-4888-8BCA-B8D39B95BC21}" srcOrd="0" destOrd="0" presId="urn:microsoft.com/office/officeart/2018/2/layout/IconLabelList"/>
    <dgm:cxn modelId="{FFCFC1AD-5B92-41F6-9ADF-42B089AE3DD6}" type="presOf" srcId="{38D08B9A-2BBD-4D94-BC7E-5C109554C245}" destId="{0088D338-F33E-4D85-958D-496C957F7E4A}" srcOrd="0" destOrd="0" presId="urn:microsoft.com/office/officeart/2018/2/layout/IconLabelList"/>
    <dgm:cxn modelId="{160832B7-D137-411D-9A18-BE2EF9964D50}" type="presOf" srcId="{93BC889E-77F7-4EEF-A6E8-4CA24529AD70}" destId="{25D8BF31-B547-4F42-AB86-617CED1E937A}" srcOrd="0" destOrd="0" presId="urn:microsoft.com/office/officeart/2018/2/layout/IconLabelList"/>
    <dgm:cxn modelId="{BE56E8CD-ED44-4D3A-A40D-3B84587D787C}" srcId="{38D08B9A-2BBD-4D94-BC7E-5C109554C245}" destId="{93BC889E-77F7-4EEF-A6E8-4CA24529AD70}" srcOrd="2" destOrd="0" parTransId="{C1FB4981-D0B7-41E3-8BFC-B115DCEAA717}" sibTransId="{871F32E4-DAF0-49EE-9192-ED2B401FB9E6}"/>
    <dgm:cxn modelId="{784111EA-1E84-453C-BFC1-43FB4BF7A21B}" type="presParOf" srcId="{0088D338-F33E-4D85-958D-496C957F7E4A}" destId="{B6C86DA0-3A66-416E-9CE0-E7133B4A2241}" srcOrd="0" destOrd="0" presId="urn:microsoft.com/office/officeart/2018/2/layout/IconLabelList"/>
    <dgm:cxn modelId="{C552BA37-8E2C-4513-B433-88F3E2B3A3BA}" type="presParOf" srcId="{B6C86DA0-3A66-416E-9CE0-E7133B4A2241}" destId="{94BE9BA9-2E06-4B70-816C-120F4AD3261A}" srcOrd="0" destOrd="0" presId="urn:microsoft.com/office/officeart/2018/2/layout/IconLabelList"/>
    <dgm:cxn modelId="{8F20BF43-C39E-4392-A779-2149E4A69662}" type="presParOf" srcId="{B6C86DA0-3A66-416E-9CE0-E7133B4A2241}" destId="{93070B68-2CC9-40D1-B5A3-4384BCD1FFB8}" srcOrd="1" destOrd="0" presId="urn:microsoft.com/office/officeart/2018/2/layout/IconLabelList"/>
    <dgm:cxn modelId="{9B6BEC15-047E-430E-AA4F-A7E991BA2CD1}" type="presParOf" srcId="{B6C86DA0-3A66-416E-9CE0-E7133B4A2241}" destId="{02FDB475-66D1-4F21-A034-441667D8763C}" srcOrd="2" destOrd="0" presId="urn:microsoft.com/office/officeart/2018/2/layout/IconLabelList"/>
    <dgm:cxn modelId="{EB409123-EF62-46E4-855D-AF7B5FA740CC}" type="presParOf" srcId="{0088D338-F33E-4D85-958D-496C957F7E4A}" destId="{46335736-73A9-472B-B2B7-6930F965FA0F}" srcOrd="1" destOrd="0" presId="urn:microsoft.com/office/officeart/2018/2/layout/IconLabelList"/>
    <dgm:cxn modelId="{71163272-D483-4FF4-ADA8-54A1553B3D16}" type="presParOf" srcId="{0088D338-F33E-4D85-958D-496C957F7E4A}" destId="{9AB62061-FD90-4AC5-972A-8A8BC77E0284}" srcOrd="2" destOrd="0" presId="urn:microsoft.com/office/officeart/2018/2/layout/IconLabelList"/>
    <dgm:cxn modelId="{D4EBA62B-E5DB-46B0-8712-435756E8436F}" type="presParOf" srcId="{9AB62061-FD90-4AC5-972A-8A8BC77E0284}" destId="{A59773BD-6082-45AF-8314-5290570DC089}" srcOrd="0" destOrd="0" presId="urn:microsoft.com/office/officeart/2018/2/layout/IconLabelList"/>
    <dgm:cxn modelId="{17E27D16-2826-4B2C-A6BC-6923D472AABA}" type="presParOf" srcId="{9AB62061-FD90-4AC5-972A-8A8BC77E0284}" destId="{65429D6A-2504-4666-997C-BA7269AA7997}" srcOrd="1" destOrd="0" presId="urn:microsoft.com/office/officeart/2018/2/layout/IconLabelList"/>
    <dgm:cxn modelId="{48C7970F-3533-4C5B-B701-35F4FF7D3CA1}" type="presParOf" srcId="{9AB62061-FD90-4AC5-972A-8A8BC77E0284}" destId="{1008ACE0-1EC4-4888-8BCA-B8D39B95BC21}" srcOrd="2" destOrd="0" presId="urn:microsoft.com/office/officeart/2018/2/layout/IconLabelList"/>
    <dgm:cxn modelId="{1BADF619-19EC-41D5-B4C5-E5AF3A1B3D27}" type="presParOf" srcId="{0088D338-F33E-4D85-958D-496C957F7E4A}" destId="{EF20E03F-440F-4D0C-89A5-64578D72FB90}" srcOrd="3" destOrd="0" presId="urn:microsoft.com/office/officeart/2018/2/layout/IconLabelList"/>
    <dgm:cxn modelId="{B21BBBE4-4D61-4C94-8728-3D24AEA92CAB}" type="presParOf" srcId="{0088D338-F33E-4D85-958D-496C957F7E4A}" destId="{B5D45CA5-8A48-4316-B126-FA4C0E8586B6}" srcOrd="4" destOrd="0" presId="urn:microsoft.com/office/officeart/2018/2/layout/IconLabelList"/>
    <dgm:cxn modelId="{30F8E93A-EA26-4AE8-BB16-351130A6C508}" type="presParOf" srcId="{B5D45CA5-8A48-4316-B126-FA4C0E8586B6}" destId="{1EC5D199-6FD0-45D8-9246-93143B22E449}" srcOrd="0" destOrd="0" presId="urn:microsoft.com/office/officeart/2018/2/layout/IconLabelList"/>
    <dgm:cxn modelId="{3D99734D-A614-4004-8CB0-9156C77F7B85}" type="presParOf" srcId="{B5D45CA5-8A48-4316-B126-FA4C0E8586B6}" destId="{19069C0D-B7A8-4782-ADC6-531056DC3965}" srcOrd="1" destOrd="0" presId="urn:microsoft.com/office/officeart/2018/2/layout/IconLabelList"/>
    <dgm:cxn modelId="{8582D730-F355-418B-9A49-C408A374FFD8}" type="presParOf" srcId="{B5D45CA5-8A48-4316-B126-FA4C0E8586B6}" destId="{25D8BF31-B547-4F42-AB86-617CED1E937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06A48-DE35-475C-AD02-AC4A48272CEA}"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92F0DC84-C7BC-4177-A6D4-5AE9DB2ED324}">
      <dgm:prSet/>
      <dgm:spPr/>
      <dgm:t>
        <a:bodyPr/>
        <a:lstStyle/>
        <a:p>
          <a:pPr>
            <a:lnSpc>
              <a:spcPct val="100000"/>
            </a:lnSpc>
          </a:pPr>
          <a:br>
            <a:rPr lang="en-CA"/>
          </a:br>
          <a:r>
            <a:rPr lang="en-CA"/>
            <a:t>- Adding finishing touches to the software.</a:t>
          </a:r>
          <a:endParaRPr lang="en-US"/>
        </a:p>
      </dgm:t>
    </dgm:pt>
    <dgm:pt modelId="{ADFA253F-7F08-4044-8442-9A5D7260D8C6}" type="parTrans" cxnId="{F85E35FC-34BC-4293-9EC9-019A3C91E6FA}">
      <dgm:prSet/>
      <dgm:spPr/>
      <dgm:t>
        <a:bodyPr/>
        <a:lstStyle/>
        <a:p>
          <a:endParaRPr lang="en-US"/>
        </a:p>
      </dgm:t>
    </dgm:pt>
    <dgm:pt modelId="{EBFB0401-1014-491A-8A5E-2B20C5AB1095}" type="sibTrans" cxnId="{F85E35FC-34BC-4293-9EC9-019A3C91E6FA}">
      <dgm:prSet/>
      <dgm:spPr/>
      <dgm:t>
        <a:bodyPr/>
        <a:lstStyle/>
        <a:p>
          <a:endParaRPr lang="en-US"/>
        </a:p>
      </dgm:t>
    </dgm:pt>
    <dgm:pt modelId="{1EC5D099-8439-4CE9-AAA5-BA276DE1C92E}">
      <dgm:prSet/>
      <dgm:spPr/>
      <dgm:t>
        <a:bodyPr/>
        <a:lstStyle/>
        <a:p>
          <a:pPr>
            <a:lnSpc>
              <a:spcPct val="100000"/>
            </a:lnSpc>
          </a:pPr>
          <a:r>
            <a:rPr lang="en-CA"/>
            <a:t>- Refining and simplifying the UI.</a:t>
          </a:r>
          <a:endParaRPr lang="en-US"/>
        </a:p>
      </dgm:t>
    </dgm:pt>
    <dgm:pt modelId="{C5370F65-33CD-4950-9276-0DDF861083C7}" type="parTrans" cxnId="{D0BA6428-52AD-4A0D-851B-561C908B1150}">
      <dgm:prSet/>
      <dgm:spPr/>
      <dgm:t>
        <a:bodyPr/>
        <a:lstStyle/>
        <a:p>
          <a:endParaRPr lang="en-US"/>
        </a:p>
      </dgm:t>
    </dgm:pt>
    <dgm:pt modelId="{D0665C49-60C1-4D51-97E8-D1F9B175F76F}" type="sibTrans" cxnId="{D0BA6428-52AD-4A0D-851B-561C908B1150}">
      <dgm:prSet/>
      <dgm:spPr/>
      <dgm:t>
        <a:bodyPr/>
        <a:lstStyle/>
        <a:p>
          <a:endParaRPr lang="en-US"/>
        </a:p>
      </dgm:t>
    </dgm:pt>
    <dgm:pt modelId="{5ABFA0E1-A015-4F3E-9C2E-7E39E03F3CA9}">
      <dgm:prSet/>
      <dgm:spPr/>
      <dgm:t>
        <a:bodyPr/>
        <a:lstStyle/>
        <a:p>
          <a:pPr>
            <a:lnSpc>
              <a:spcPct val="100000"/>
            </a:lnSpc>
          </a:pPr>
          <a:r>
            <a:rPr lang="en-CA"/>
            <a:t>- Final Testing and making sure there are no bugs still embedded in the software.</a:t>
          </a:r>
          <a:endParaRPr lang="en-US"/>
        </a:p>
      </dgm:t>
    </dgm:pt>
    <dgm:pt modelId="{9D42AA50-8B9F-4FB5-AEEE-282D2371D007}" type="parTrans" cxnId="{0E482A6A-E3D4-4C9C-B11F-2ECDC4570D86}">
      <dgm:prSet/>
      <dgm:spPr/>
      <dgm:t>
        <a:bodyPr/>
        <a:lstStyle/>
        <a:p>
          <a:endParaRPr lang="en-US"/>
        </a:p>
      </dgm:t>
    </dgm:pt>
    <dgm:pt modelId="{4C51A55C-03DF-4A32-922E-4DF614FF28D2}" type="sibTrans" cxnId="{0E482A6A-E3D4-4C9C-B11F-2ECDC4570D86}">
      <dgm:prSet/>
      <dgm:spPr/>
      <dgm:t>
        <a:bodyPr/>
        <a:lstStyle/>
        <a:p>
          <a:endParaRPr lang="en-US"/>
        </a:p>
      </dgm:t>
    </dgm:pt>
    <dgm:pt modelId="{5C2B77A1-09DD-4878-A69E-7046C81FF07D}" type="pres">
      <dgm:prSet presAssocID="{9C006A48-DE35-475C-AD02-AC4A48272CEA}" presName="root" presStyleCnt="0">
        <dgm:presLayoutVars>
          <dgm:dir/>
          <dgm:resizeHandles val="exact"/>
        </dgm:presLayoutVars>
      </dgm:prSet>
      <dgm:spPr/>
    </dgm:pt>
    <dgm:pt modelId="{EFBFA81B-8DEF-45B9-8787-5F9A7ACD01A8}" type="pres">
      <dgm:prSet presAssocID="{92F0DC84-C7BC-4177-A6D4-5AE9DB2ED324}" presName="compNode" presStyleCnt="0"/>
      <dgm:spPr/>
    </dgm:pt>
    <dgm:pt modelId="{6F98F5C3-3C06-4AE1-BB69-314D3A86F78F}" type="pres">
      <dgm:prSet presAssocID="{92F0DC84-C7BC-4177-A6D4-5AE9DB2ED324}" presName="bgRect" presStyleLbl="bgShp" presStyleIdx="0" presStyleCnt="3" custLinFactNeighborX="279" custLinFactNeighborY="-8426"/>
      <dgm:spPr/>
    </dgm:pt>
    <dgm:pt modelId="{1F97F58D-1499-4530-BECE-3692B9F47D7D}" type="pres">
      <dgm:prSet presAssocID="{92F0DC84-C7BC-4177-A6D4-5AE9DB2ED324}" presName="iconRect" presStyleLbl="node1" presStyleIdx="0" presStyleCnt="3" custLinFactNeighborX="-7474" custLinFactNeighborY="12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6BC858E-9473-42D1-A443-360A03F3C158}" type="pres">
      <dgm:prSet presAssocID="{92F0DC84-C7BC-4177-A6D4-5AE9DB2ED324}" presName="spaceRect" presStyleCnt="0"/>
      <dgm:spPr/>
    </dgm:pt>
    <dgm:pt modelId="{23D4AAB1-94DE-4141-A5B7-269E47B61A3B}" type="pres">
      <dgm:prSet presAssocID="{92F0DC84-C7BC-4177-A6D4-5AE9DB2ED324}" presName="parTx" presStyleLbl="revTx" presStyleIdx="0" presStyleCnt="3" custScaleY="53136" custLinFactY="68690" custLinFactNeighborX="347" custLinFactNeighborY="100000">
        <dgm:presLayoutVars>
          <dgm:chMax val="0"/>
          <dgm:chPref val="0"/>
        </dgm:presLayoutVars>
      </dgm:prSet>
      <dgm:spPr/>
    </dgm:pt>
    <dgm:pt modelId="{1AEBDDCD-BF12-4828-AC23-86D2B120D383}" type="pres">
      <dgm:prSet presAssocID="{EBFB0401-1014-491A-8A5E-2B20C5AB1095}" presName="sibTrans" presStyleCnt="0"/>
      <dgm:spPr/>
    </dgm:pt>
    <dgm:pt modelId="{028305C2-DB77-4FC9-80EF-B4AA54262481}" type="pres">
      <dgm:prSet presAssocID="{1EC5D099-8439-4CE9-AAA5-BA276DE1C92E}" presName="compNode" presStyleCnt="0"/>
      <dgm:spPr/>
    </dgm:pt>
    <dgm:pt modelId="{69C20829-011E-42FD-897A-7EF0CE443E3E}" type="pres">
      <dgm:prSet presAssocID="{1EC5D099-8439-4CE9-AAA5-BA276DE1C92E}" presName="bgRect" presStyleLbl="bgShp" presStyleIdx="1" presStyleCnt="3" custLinFactNeighborX="561" custLinFactNeighborY="2652"/>
      <dgm:spPr/>
    </dgm:pt>
    <dgm:pt modelId="{5AE52E38-0EED-4A0D-94DF-00CC44E72378}" type="pres">
      <dgm:prSet presAssocID="{1EC5D099-8439-4CE9-AAA5-BA276DE1C9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FEE56CC4-CE98-4E10-AB4E-8C3ACA1D17FB}" type="pres">
      <dgm:prSet presAssocID="{1EC5D099-8439-4CE9-AAA5-BA276DE1C92E}" presName="spaceRect" presStyleCnt="0"/>
      <dgm:spPr/>
    </dgm:pt>
    <dgm:pt modelId="{8F45834A-686D-4FE1-95A8-423239553ED5}" type="pres">
      <dgm:prSet presAssocID="{1EC5D099-8439-4CE9-AAA5-BA276DE1C92E}" presName="parTx" presStyleLbl="revTx" presStyleIdx="1" presStyleCnt="3" custLinFactY="100000" custLinFactNeighborX="347" custLinFactNeighborY="161994">
        <dgm:presLayoutVars>
          <dgm:chMax val="0"/>
          <dgm:chPref val="0"/>
        </dgm:presLayoutVars>
      </dgm:prSet>
      <dgm:spPr/>
    </dgm:pt>
    <dgm:pt modelId="{6F9CF11D-3FBB-4445-94B9-AC9F644F8668}" type="pres">
      <dgm:prSet presAssocID="{D0665C49-60C1-4D51-97E8-D1F9B175F76F}" presName="sibTrans" presStyleCnt="0"/>
      <dgm:spPr/>
    </dgm:pt>
    <dgm:pt modelId="{5EA8B747-F5AC-40E6-A52F-0A257D768DA6}" type="pres">
      <dgm:prSet presAssocID="{5ABFA0E1-A015-4F3E-9C2E-7E39E03F3CA9}" presName="compNode" presStyleCnt="0"/>
      <dgm:spPr/>
    </dgm:pt>
    <dgm:pt modelId="{38B9156E-7FEE-4A6A-A280-06A476004935}" type="pres">
      <dgm:prSet presAssocID="{5ABFA0E1-A015-4F3E-9C2E-7E39E03F3CA9}" presName="bgRect" presStyleLbl="bgShp" presStyleIdx="2" presStyleCnt="3"/>
      <dgm:spPr/>
    </dgm:pt>
    <dgm:pt modelId="{3E0BE809-36B7-4A34-ADAF-DB000D15790D}" type="pres">
      <dgm:prSet presAssocID="{5ABFA0E1-A015-4F3E-9C2E-7E39E03F3C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g under Magnifying Glass"/>
        </a:ext>
      </dgm:extLst>
    </dgm:pt>
    <dgm:pt modelId="{913E58E4-15FB-4F92-8D0C-9926A36E8DC8}" type="pres">
      <dgm:prSet presAssocID="{5ABFA0E1-A015-4F3E-9C2E-7E39E03F3CA9}" presName="spaceRect" presStyleCnt="0"/>
      <dgm:spPr/>
    </dgm:pt>
    <dgm:pt modelId="{7FCE3DCB-E9CA-4131-A7F8-D111A131D87F}" type="pres">
      <dgm:prSet presAssocID="{5ABFA0E1-A015-4F3E-9C2E-7E39E03F3CA9}" presName="parTx" presStyleLbl="revTx" presStyleIdx="2" presStyleCnt="3" custLinFactY="100000" custLinFactNeighborX="347" custLinFactNeighborY="132882">
        <dgm:presLayoutVars>
          <dgm:chMax val="0"/>
          <dgm:chPref val="0"/>
        </dgm:presLayoutVars>
      </dgm:prSet>
      <dgm:spPr/>
    </dgm:pt>
  </dgm:ptLst>
  <dgm:cxnLst>
    <dgm:cxn modelId="{36218B04-35DE-466E-94C0-3321E9D6569A}" type="presOf" srcId="{1EC5D099-8439-4CE9-AAA5-BA276DE1C92E}" destId="{8F45834A-686D-4FE1-95A8-423239553ED5}" srcOrd="0" destOrd="0" presId="urn:microsoft.com/office/officeart/2018/2/layout/IconVerticalSolidList"/>
    <dgm:cxn modelId="{D0BA6428-52AD-4A0D-851B-561C908B1150}" srcId="{9C006A48-DE35-475C-AD02-AC4A48272CEA}" destId="{1EC5D099-8439-4CE9-AAA5-BA276DE1C92E}" srcOrd="1" destOrd="0" parTransId="{C5370F65-33CD-4950-9276-0DDF861083C7}" sibTransId="{D0665C49-60C1-4D51-97E8-D1F9B175F76F}"/>
    <dgm:cxn modelId="{0E482A6A-E3D4-4C9C-B11F-2ECDC4570D86}" srcId="{9C006A48-DE35-475C-AD02-AC4A48272CEA}" destId="{5ABFA0E1-A015-4F3E-9C2E-7E39E03F3CA9}" srcOrd="2" destOrd="0" parTransId="{9D42AA50-8B9F-4FB5-AEEE-282D2371D007}" sibTransId="{4C51A55C-03DF-4A32-922E-4DF614FF28D2}"/>
    <dgm:cxn modelId="{8B703972-2473-418A-B530-F58271C75E39}" type="presOf" srcId="{92F0DC84-C7BC-4177-A6D4-5AE9DB2ED324}" destId="{23D4AAB1-94DE-4141-A5B7-269E47B61A3B}" srcOrd="0" destOrd="0" presId="urn:microsoft.com/office/officeart/2018/2/layout/IconVerticalSolidList"/>
    <dgm:cxn modelId="{AFF8B878-555A-479C-A8B2-D6D3AFE89708}" type="presOf" srcId="{5ABFA0E1-A015-4F3E-9C2E-7E39E03F3CA9}" destId="{7FCE3DCB-E9CA-4131-A7F8-D111A131D87F}" srcOrd="0" destOrd="0" presId="urn:microsoft.com/office/officeart/2018/2/layout/IconVerticalSolidList"/>
    <dgm:cxn modelId="{BEE33DED-63C3-454B-8529-C2ABA373C971}" type="presOf" srcId="{9C006A48-DE35-475C-AD02-AC4A48272CEA}" destId="{5C2B77A1-09DD-4878-A69E-7046C81FF07D}" srcOrd="0" destOrd="0" presId="urn:microsoft.com/office/officeart/2018/2/layout/IconVerticalSolidList"/>
    <dgm:cxn modelId="{F85E35FC-34BC-4293-9EC9-019A3C91E6FA}" srcId="{9C006A48-DE35-475C-AD02-AC4A48272CEA}" destId="{92F0DC84-C7BC-4177-A6D4-5AE9DB2ED324}" srcOrd="0" destOrd="0" parTransId="{ADFA253F-7F08-4044-8442-9A5D7260D8C6}" sibTransId="{EBFB0401-1014-491A-8A5E-2B20C5AB1095}"/>
    <dgm:cxn modelId="{038A5A20-C580-4ECB-A977-12E0FB3C294B}" type="presParOf" srcId="{5C2B77A1-09DD-4878-A69E-7046C81FF07D}" destId="{EFBFA81B-8DEF-45B9-8787-5F9A7ACD01A8}" srcOrd="0" destOrd="0" presId="urn:microsoft.com/office/officeart/2018/2/layout/IconVerticalSolidList"/>
    <dgm:cxn modelId="{C764F176-E370-4F4B-8F4C-076960801929}" type="presParOf" srcId="{EFBFA81B-8DEF-45B9-8787-5F9A7ACD01A8}" destId="{6F98F5C3-3C06-4AE1-BB69-314D3A86F78F}" srcOrd="0" destOrd="0" presId="urn:microsoft.com/office/officeart/2018/2/layout/IconVerticalSolidList"/>
    <dgm:cxn modelId="{B1D682FB-67C8-4BDD-A477-9AD020E690F5}" type="presParOf" srcId="{EFBFA81B-8DEF-45B9-8787-5F9A7ACD01A8}" destId="{1F97F58D-1499-4530-BECE-3692B9F47D7D}" srcOrd="1" destOrd="0" presId="urn:microsoft.com/office/officeart/2018/2/layout/IconVerticalSolidList"/>
    <dgm:cxn modelId="{FC815090-6890-4BBB-AFA9-306B9DF5C977}" type="presParOf" srcId="{EFBFA81B-8DEF-45B9-8787-5F9A7ACD01A8}" destId="{06BC858E-9473-42D1-A443-360A03F3C158}" srcOrd="2" destOrd="0" presId="urn:microsoft.com/office/officeart/2018/2/layout/IconVerticalSolidList"/>
    <dgm:cxn modelId="{97CFBD36-0E7D-4433-BB09-301B61301BF1}" type="presParOf" srcId="{EFBFA81B-8DEF-45B9-8787-5F9A7ACD01A8}" destId="{23D4AAB1-94DE-4141-A5B7-269E47B61A3B}" srcOrd="3" destOrd="0" presId="urn:microsoft.com/office/officeart/2018/2/layout/IconVerticalSolidList"/>
    <dgm:cxn modelId="{558950DF-4118-4AB0-82C6-AA70571A953A}" type="presParOf" srcId="{5C2B77A1-09DD-4878-A69E-7046C81FF07D}" destId="{1AEBDDCD-BF12-4828-AC23-86D2B120D383}" srcOrd="1" destOrd="0" presId="urn:microsoft.com/office/officeart/2018/2/layout/IconVerticalSolidList"/>
    <dgm:cxn modelId="{3C0B965C-40CF-42C1-8CC6-F1A8AF3350EB}" type="presParOf" srcId="{5C2B77A1-09DD-4878-A69E-7046C81FF07D}" destId="{028305C2-DB77-4FC9-80EF-B4AA54262481}" srcOrd="2" destOrd="0" presId="urn:microsoft.com/office/officeart/2018/2/layout/IconVerticalSolidList"/>
    <dgm:cxn modelId="{FCD804A5-ADBB-4232-A14A-C7E262C8779D}" type="presParOf" srcId="{028305C2-DB77-4FC9-80EF-B4AA54262481}" destId="{69C20829-011E-42FD-897A-7EF0CE443E3E}" srcOrd="0" destOrd="0" presId="urn:microsoft.com/office/officeart/2018/2/layout/IconVerticalSolidList"/>
    <dgm:cxn modelId="{A7B9F4CE-9C77-4E97-8214-010ABDB3576D}" type="presParOf" srcId="{028305C2-DB77-4FC9-80EF-B4AA54262481}" destId="{5AE52E38-0EED-4A0D-94DF-00CC44E72378}" srcOrd="1" destOrd="0" presId="urn:microsoft.com/office/officeart/2018/2/layout/IconVerticalSolidList"/>
    <dgm:cxn modelId="{5EE93BE0-ADCC-440C-81A2-EBD90D7E9C3E}" type="presParOf" srcId="{028305C2-DB77-4FC9-80EF-B4AA54262481}" destId="{FEE56CC4-CE98-4E10-AB4E-8C3ACA1D17FB}" srcOrd="2" destOrd="0" presId="urn:microsoft.com/office/officeart/2018/2/layout/IconVerticalSolidList"/>
    <dgm:cxn modelId="{E7F0BF6A-73C8-4777-B079-380760C48268}" type="presParOf" srcId="{028305C2-DB77-4FC9-80EF-B4AA54262481}" destId="{8F45834A-686D-4FE1-95A8-423239553ED5}" srcOrd="3" destOrd="0" presId="urn:microsoft.com/office/officeart/2018/2/layout/IconVerticalSolidList"/>
    <dgm:cxn modelId="{21DDC4B2-4AB3-41BE-99AF-9DAE67D14037}" type="presParOf" srcId="{5C2B77A1-09DD-4878-A69E-7046C81FF07D}" destId="{6F9CF11D-3FBB-4445-94B9-AC9F644F8668}" srcOrd="3" destOrd="0" presId="urn:microsoft.com/office/officeart/2018/2/layout/IconVerticalSolidList"/>
    <dgm:cxn modelId="{E4A2E900-154B-441B-B713-676864946E41}" type="presParOf" srcId="{5C2B77A1-09DD-4878-A69E-7046C81FF07D}" destId="{5EA8B747-F5AC-40E6-A52F-0A257D768DA6}" srcOrd="4" destOrd="0" presId="urn:microsoft.com/office/officeart/2018/2/layout/IconVerticalSolidList"/>
    <dgm:cxn modelId="{41D312B0-1169-4605-894E-42DA93D867F8}" type="presParOf" srcId="{5EA8B747-F5AC-40E6-A52F-0A257D768DA6}" destId="{38B9156E-7FEE-4A6A-A280-06A476004935}" srcOrd="0" destOrd="0" presId="urn:microsoft.com/office/officeart/2018/2/layout/IconVerticalSolidList"/>
    <dgm:cxn modelId="{9363E180-A1FF-4CA3-AB9A-D7F9D1A85D36}" type="presParOf" srcId="{5EA8B747-F5AC-40E6-A52F-0A257D768DA6}" destId="{3E0BE809-36B7-4A34-ADAF-DB000D15790D}" srcOrd="1" destOrd="0" presId="urn:microsoft.com/office/officeart/2018/2/layout/IconVerticalSolidList"/>
    <dgm:cxn modelId="{23E2BFB7-18B9-4D46-A0EE-16486B8EB2C9}" type="presParOf" srcId="{5EA8B747-F5AC-40E6-A52F-0A257D768DA6}" destId="{913E58E4-15FB-4F92-8D0C-9926A36E8DC8}" srcOrd="2" destOrd="0" presId="urn:microsoft.com/office/officeart/2018/2/layout/IconVerticalSolidList"/>
    <dgm:cxn modelId="{56C394EB-4C98-4A3A-9A26-925D32B8582E}" type="presParOf" srcId="{5EA8B747-F5AC-40E6-A52F-0A257D768DA6}" destId="{7FCE3DCB-E9CA-4131-A7F8-D111A131D8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D75AC-3126-4D83-9955-2016C5755965}">
      <dsp:nvSpPr>
        <dsp:cNvPr id="0" name=""/>
        <dsp:cNvSpPr/>
      </dsp:nvSpPr>
      <dsp:spPr>
        <a:xfrm>
          <a:off x="5208" y="784805"/>
          <a:ext cx="1614785" cy="9688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a:t>
          </a:r>
          <a:r>
            <a:rPr lang="en-US" sz="1900" kern="1200">
              <a:solidFill>
                <a:schemeClr val="bg1"/>
              </a:solidFill>
            </a:rPr>
            <a:t>Conversion</a:t>
          </a:r>
          <a:r>
            <a:rPr lang="en-US" sz="1900" kern="1200"/>
            <a:t> of Points</a:t>
          </a:r>
        </a:p>
      </dsp:txBody>
      <dsp:txXfrm>
        <a:off x="33585" y="813182"/>
        <a:ext cx="1558031" cy="912117"/>
      </dsp:txXfrm>
    </dsp:sp>
    <dsp:sp modelId="{FEFB04DB-DC00-4739-9FAE-2A79EA6714B8}">
      <dsp:nvSpPr>
        <dsp:cNvPr id="0" name=""/>
        <dsp:cNvSpPr/>
      </dsp:nvSpPr>
      <dsp:spPr>
        <a:xfrm>
          <a:off x="1762095" y="1069008"/>
          <a:ext cx="342334" cy="400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62095" y="1149101"/>
        <a:ext cx="239634" cy="240280"/>
      </dsp:txXfrm>
    </dsp:sp>
    <dsp:sp modelId="{7F65AD6F-8A4C-4C44-BFAD-EDEEFDC8BD4A}">
      <dsp:nvSpPr>
        <dsp:cNvPr id="0" name=""/>
        <dsp:cNvSpPr/>
      </dsp:nvSpPr>
      <dsp:spPr>
        <a:xfrm>
          <a:off x="2265909" y="784805"/>
          <a:ext cx="1614785" cy="9688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Accessibility</a:t>
          </a:r>
        </a:p>
      </dsp:txBody>
      <dsp:txXfrm>
        <a:off x="2294286" y="813182"/>
        <a:ext cx="1558031" cy="912117"/>
      </dsp:txXfrm>
    </dsp:sp>
    <dsp:sp modelId="{455EEA3E-E581-48B0-8F75-BB2C5C920C39}">
      <dsp:nvSpPr>
        <dsp:cNvPr id="0" name=""/>
        <dsp:cNvSpPr/>
      </dsp:nvSpPr>
      <dsp:spPr>
        <a:xfrm>
          <a:off x="4022795" y="1069008"/>
          <a:ext cx="342334" cy="400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022795" y="1149101"/>
        <a:ext cx="239634" cy="240280"/>
      </dsp:txXfrm>
    </dsp:sp>
    <dsp:sp modelId="{8958CC62-726C-4A6F-8C64-C65E5C754C08}">
      <dsp:nvSpPr>
        <dsp:cNvPr id="0" name=""/>
        <dsp:cNvSpPr/>
      </dsp:nvSpPr>
      <dsp:spPr>
        <a:xfrm>
          <a:off x="4526609" y="784805"/>
          <a:ext cx="1614785" cy="9688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Simplicity</a:t>
          </a:r>
        </a:p>
      </dsp:txBody>
      <dsp:txXfrm>
        <a:off x="4554986" y="813182"/>
        <a:ext cx="1558031" cy="912117"/>
      </dsp:txXfrm>
    </dsp:sp>
    <dsp:sp modelId="{3E376A70-9E4D-4B2D-9B24-831CD6C7C948}">
      <dsp:nvSpPr>
        <dsp:cNvPr id="0" name=""/>
        <dsp:cNvSpPr/>
      </dsp:nvSpPr>
      <dsp:spPr>
        <a:xfrm>
          <a:off x="6283496" y="1069008"/>
          <a:ext cx="342334" cy="400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83496" y="1149101"/>
        <a:ext cx="239634" cy="240280"/>
      </dsp:txXfrm>
    </dsp:sp>
    <dsp:sp modelId="{87B7B521-7C99-424B-AAFE-2C0052ECFB5B}">
      <dsp:nvSpPr>
        <dsp:cNvPr id="0" name=""/>
        <dsp:cNvSpPr/>
      </dsp:nvSpPr>
      <dsp:spPr>
        <a:xfrm>
          <a:off x="6787309" y="784805"/>
          <a:ext cx="1614785" cy="9688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Ways to Earn Points</a:t>
          </a:r>
        </a:p>
      </dsp:txBody>
      <dsp:txXfrm>
        <a:off x="6815686" y="813182"/>
        <a:ext cx="1558031" cy="912117"/>
      </dsp:txXfrm>
    </dsp:sp>
    <dsp:sp modelId="{636645D8-2BAD-4610-AD86-B5EFAA9E301B}">
      <dsp:nvSpPr>
        <dsp:cNvPr id="0" name=""/>
        <dsp:cNvSpPr/>
      </dsp:nvSpPr>
      <dsp:spPr>
        <a:xfrm>
          <a:off x="8544196" y="1069008"/>
          <a:ext cx="342334" cy="400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544196" y="1149101"/>
        <a:ext cx="239634" cy="240280"/>
      </dsp:txXfrm>
    </dsp:sp>
    <dsp:sp modelId="{3B848D00-8984-4B07-867A-67469AF8F483}">
      <dsp:nvSpPr>
        <dsp:cNvPr id="0" name=""/>
        <dsp:cNvSpPr/>
      </dsp:nvSpPr>
      <dsp:spPr>
        <a:xfrm>
          <a:off x="9048009" y="784805"/>
          <a:ext cx="1614785" cy="9688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Loyalty Ranking</a:t>
          </a:r>
        </a:p>
      </dsp:txBody>
      <dsp:txXfrm>
        <a:off x="9076386" y="813182"/>
        <a:ext cx="1558031" cy="912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9BA9-2E06-4B70-816C-120F4AD3261A}">
      <dsp:nvSpPr>
        <dsp:cNvPr id="0" name=""/>
        <dsp:cNvSpPr/>
      </dsp:nvSpPr>
      <dsp:spPr>
        <a:xfrm>
          <a:off x="766799" y="548327"/>
          <a:ext cx="1223100" cy="1223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DB475-66D1-4F21-A034-441667D8763C}">
      <dsp:nvSpPr>
        <dsp:cNvPr id="0" name=""/>
        <dsp:cNvSpPr/>
      </dsp:nvSpPr>
      <dsp:spPr>
        <a:xfrm>
          <a:off x="19349" y="2178508"/>
          <a:ext cx="2718000" cy="108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CA" sz="1400" kern="1200"/>
            <a:t>Having a good amount of ideas is crucial at the beginning, but sometimes they do not tend to work by the end</a:t>
          </a:r>
          <a:r>
            <a:rPr lang="en-CA" sz="1100" kern="1200"/>
            <a:t>. </a:t>
          </a:r>
          <a:endParaRPr lang="en-US" sz="1100" kern="1200"/>
        </a:p>
      </dsp:txBody>
      <dsp:txXfrm>
        <a:off x="19349" y="2178508"/>
        <a:ext cx="2718000" cy="1083164"/>
      </dsp:txXfrm>
    </dsp:sp>
    <dsp:sp modelId="{A59773BD-6082-45AF-8314-5290570DC089}">
      <dsp:nvSpPr>
        <dsp:cNvPr id="0" name=""/>
        <dsp:cNvSpPr/>
      </dsp:nvSpPr>
      <dsp:spPr>
        <a:xfrm>
          <a:off x="3960450" y="548327"/>
          <a:ext cx="1223100" cy="1223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8ACE0-1EC4-4888-8BCA-B8D39B95BC21}">
      <dsp:nvSpPr>
        <dsp:cNvPr id="0" name=""/>
        <dsp:cNvSpPr/>
      </dsp:nvSpPr>
      <dsp:spPr>
        <a:xfrm>
          <a:off x="3213000" y="2178508"/>
          <a:ext cx="2718000" cy="108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CA" sz="1400" kern="1200"/>
            <a:t>Time management is key, as the workload is intense, and any management helps tremendously.</a:t>
          </a:r>
          <a:endParaRPr lang="en-US" sz="1400" kern="1200"/>
        </a:p>
      </dsp:txBody>
      <dsp:txXfrm>
        <a:off x="3213000" y="2178508"/>
        <a:ext cx="2718000" cy="1083164"/>
      </dsp:txXfrm>
    </dsp:sp>
    <dsp:sp modelId="{1EC5D199-6FD0-45D8-9246-93143B22E449}">
      <dsp:nvSpPr>
        <dsp:cNvPr id="0" name=""/>
        <dsp:cNvSpPr/>
      </dsp:nvSpPr>
      <dsp:spPr>
        <a:xfrm>
          <a:off x="7154100" y="548327"/>
          <a:ext cx="1223100" cy="1223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8BF31-B547-4F42-AB86-617CED1E937A}">
      <dsp:nvSpPr>
        <dsp:cNvPr id="0" name=""/>
        <dsp:cNvSpPr/>
      </dsp:nvSpPr>
      <dsp:spPr>
        <a:xfrm>
          <a:off x="6406650" y="2178508"/>
          <a:ext cx="2718000" cy="108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CA" sz="1400" kern="1200"/>
            <a:t>Communication is extremely important between all team members. If one member does not communicate it will lead to problems within the whole team. </a:t>
          </a:r>
          <a:endParaRPr lang="en-US" sz="1400" kern="1200"/>
        </a:p>
      </dsp:txBody>
      <dsp:txXfrm>
        <a:off x="6406650" y="2178508"/>
        <a:ext cx="2718000" cy="1083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8F5C3-3C06-4AE1-BB69-314D3A86F78F}">
      <dsp:nvSpPr>
        <dsp:cNvPr id="0" name=""/>
        <dsp:cNvSpPr/>
      </dsp:nvSpPr>
      <dsp:spPr>
        <a:xfrm>
          <a:off x="0" y="0"/>
          <a:ext cx="10668004" cy="833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7F58D-1499-4530-BECE-3692B9F47D7D}">
      <dsp:nvSpPr>
        <dsp:cNvPr id="0" name=""/>
        <dsp:cNvSpPr/>
      </dsp:nvSpPr>
      <dsp:spPr>
        <a:xfrm>
          <a:off x="217771" y="194942"/>
          <a:ext cx="458215" cy="458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D4AAB1-94DE-4141-A5B7-269E47B61A3B}">
      <dsp:nvSpPr>
        <dsp:cNvPr id="0" name=""/>
        <dsp:cNvSpPr/>
      </dsp:nvSpPr>
      <dsp:spPr>
        <a:xfrm>
          <a:off x="995796" y="249660"/>
          <a:ext cx="9666705" cy="6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5" tIns="13655" rIns="13655" bIns="13655" numCol="1" spcCol="1270" anchor="ctr" anchorCtr="0">
          <a:noAutofit/>
        </a:bodyPr>
        <a:lstStyle/>
        <a:p>
          <a:pPr marL="0" lvl="0" indent="0" algn="l" defTabSz="622300">
            <a:lnSpc>
              <a:spcPct val="100000"/>
            </a:lnSpc>
            <a:spcBef>
              <a:spcPct val="0"/>
            </a:spcBef>
            <a:spcAft>
              <a:spcPct val="35000"/>
            </a:spcAft>
            <a:buNone/>
          </a:pPr>
          <a:br>
            <a:rPr lang="en-CA" sz="1400" kern="1200"/>
          </a:br>
          <a:r>
            <a:rPr lang="en-CA" sz="1400" kern="1200"/>
            <a:t>- Adding finishing touches to the software.</a:t>
          </a:r>
          <a:endParaRPr lang="en-US" sz="1400" kern="1200"/>
        </a:p>
      </dsp:txBody>
      <dsp:txXfrm>
        <a:off x="995796" y="249660"/>
        <a:ext cx="9666705" cy="68556"/>
      </dsp:txXfrm>
    </dsp:sp>
    <dsp:sp modelId="{69C20829-011E-42FD-897A-7EF0CE443E3E}">
      <dsp:nvSpPr>
        <dsp:cNvPr id="0" name=""/>
        <dsp:cNvSpPr/>
      </dsp:nvSpPr>
      <dsp:spPr>
        <a:xfrm>
          <a:off x="0" y="1065275"/>
          <a:ext cx="10668004" cy="833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52E38-0EED-4A0D-94DF-00CC44E72378}">
      <dsp:nvSpPr>
        <dsp:cNvPr id="0" name=""/>
        <dsp:cNvSpPr/>
      </dsp:nvSpPr>
      <dsp:spPr>
        <a:xfrm>
          <a:off x="252018" y="1230633"/>
          <a:ext cx="458215" cy="458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5834A-686D-4FE1-95A8-423239553ED5}">
      <dsp:nvSpPr>
        <dsp:cNvPr id="0" name=""/>
        <dsp:cNvSpPr/>
      </dsp:nvSpPr>
      <dsp:spPr>
        <a:xfrm>
          <a:off x="995796" y="1381209"/>
          <a:ext cx="9666705" cy="12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5" tIns="13655" rIns="13655" bIns="13655" numCol="1" spcCol="1270" anchor="ctr" anchorCtr="0">
          <a:noAutofit/>
        </a:bodyPr>
        <a:lstStyle/>
        <a:p>
          <a:pPr marL="0" lvl="0" indent="0" algn="l" defTabSz="622300">
            <a:lnSpc>
              <a:spcPct val="100000"/>
            </a:lnSpc>
            <a:spcBef>
              <a:spcPct val="0"/>
            </a:spcBef>
            <a:spcAft>
              <a:spcPct val="35000"/>
            </a:spcAft>
            <a:buNone/>
          </a:pPr>
          <a:r>
            <a:rPr lang="en-CA" sz="1400" kern="1200"/>
            <a:t>- Refining and simplifying the UI.</a:t>
          </a:r>
          <a:endParaRPr lang="en-US" sz="1400" kern="1200"/>
        </a:p>
      </dsp:txBody>
      <dsp:txXfrm>
        <a:off x="995796" y="1381209"/>
        <a:ext cx="9666705" cy="129021"/>
      </dsp:txXfrm>
    </dsp:sp>
    <dsp:sp modelId="{38B9156E-7FEE-4A6A-A280-06A476004935}">
      <dsp:nvSpPr>
        <dsp:cNvPr id="0" name=""/>
        <dsp:cNvSpPr/>
      </dsp:nvSpPr>
      <dsp:spPr>
        <a:xfrm>
          <a:off x="0" y="2084580"/>
          <a:ext cx="10668004" cy="833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BE809-36B7-4A34-ADAF-DB000D15790D}">
      <dsp:nvSpPr>
        <dsp:cNvPr id="0" name=""/>
        <dsp:cNvSpPr/>
      </dsp:nvSpPr>
      <dsp:spPr>
        <a:xfrm>
          <a:off x="252018" y="2272032"/>
          <a:ext cx="458215" cy="4582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E3DCB-E9CA-4131-A7F8-D111A131D87F}">
      <dsp:nvSpPr>
        <dsp:cNvPr id="0" name=""/>
        <dsp:cNvSpPr/>
      </dsp:nvSpPr>
      <dsp:spPr>
        <a:xfrm>
          <a:off x="995796" y="2385048"/>
          <a:ext cx="9666705" cy="12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5" tIns="13655" rIns="13655" bIns="13655" numCol="1" spcCol="1270" anchor="ctr" anchorCtr="0">
          <a:noAutofit/>
        </a:bodyPr>
        <a:lstStyle/>
        <a:p>
          <a:pPr marL="0" lvl="0" indent="0" algn="l" defTabSz="622300">
            <a:lnSpc>
              <a:spcPct val="100000"/>
            </a:lnSpc>
            <a:spcBef>
              <a:spcPct val="0"/>
            </a:spcBef>
            <a:spcAft>
              <a:spcPct val="35000"/>
            </a:spcAft>
            <a:buNone/>
          </a:pPr>
          <a:r>
            <a:rPr lang="en-CA" sz="1400" kern="1200"/>
            <a:t>- Final Testing and making sure there are no bugs still embedded in the software.</a:t>
          </a:r>
          <a:endParaRPr lang="en-US" sz="1400" kern="1200"/>
        </a:p>
      </dsp:txBody>
      <dsp:txXfrm>
        <a:off x="995796" y="2385048"/>
        <a:ext cx="9666705" cy="1290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5581B-78B1-4550-93BB-E3EC78F08239}"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0872F-009A-4ED3-AB5E-F6BD300A2C3E}" type="slidenum">
              <a:rPr lang="en-US" smtClean="0"/>
              <a:t>‹#›</a:t>
            </a:fld>
            <a:endParaRPr lang="en-US"/>
          </a:p>
        </p:txBody>
      </p:sp>
    </p:spTree>
    <p:extLst>
      <p:ext uri="{BB962C8B-B14F-4D97-AF65-F5344CB8AC3E}">
        <p14:creationId xmlns:p14="http://schemas.microsoft.com/office/powerpoint/2010/main" val="80528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B0872F-009A-4ED3-AB5E-F6BD300A2C3E}" type="slidenum">
              <a:rPr lang="en-US" smtClean="0"/>
              <a:t>7</a:t>
            </a:fld>
            <a:endParaRPr lang="en-US"/>
          </a:p>
        </p:txBody>
      </p:sp>
    </p:spTree>
    <p:extLst>
      <p:ext uri="{BB962C8B-B14F-4D97-AF65-F5344CB8AC3E}">
        <p14:creationId xmlns:p14="http://schemas.microsoft.com/office/powerpoint/2010/main" val="104336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11/30/2021</a:t>
            </a:fld>
            <a:endParaRPr lang="en-US"/>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5691501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290314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507802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523649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406091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293626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06375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724427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88187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052119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11/30/2021</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4635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11/30/2021</a:t>
            </a:fld>
            <a:endParaRPr lang="en-US"/>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87484968"/>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C84039B-8CF9-47CD-8F02-B1DBD5E75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Blue arrows pointing at a red button">
            <a:extLst>
              <a:ext uri="{FF2B5EF4-FFF2-40B4-BE49-F238E27FC236}">
                <a16:creationId xmlns:a16="http://schemas.microsoft.com/office/drawing/2014/main" id="{6AC160F3-1309-4649-92C7-0E81CAD981DE}"/>
              </a:ext>
            </a:extLst>
          </p:cNvPr>
          <p:cNvPicPr>
            <a:picLocks noChangeAspect="1"/>
          </p:cNvPicPr>
          <p:nvPr/>
        </p:nvPicPr>
        <p:blipFill rotWithShape="1">
          <a:blip r:embed="rId2"/>
          <a:srcRect t="10812" r="-2" b="4791"/>
          <a:stretch/>
        </p:blipFill>
        <p:spPr>
          <a:xfrm>
            <a:off x="20" y="10"/>
            <a:ext cx="12191977" cy="6857990"/>
          </a:xfrm>
          <a:prstGeom prst="rect">
            <a:avLst/>
          </a:prstGeom>
        </p:spPr>
      </p:pic>
      <p:sp>
        <p:nvSpPr>
          <p:cNvPr id="60" name="Rectangle 59">
            <a:extLst>
              <a:ext uri="{FF2B5EF4-FFF2-40B4-BE49-F238E27FC236}">
                <a16:creationId xmlns:a16="http://schemas.microsoft.com/office/drawing/2014/main" id="{48D8C7A8-9E05-4465-8B1B-577C9F1DB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747059"/>
            <a:ext cx="5989320" cy="2762904"/>
          </a:xfrm>
        </p:spPr>
        <p:txBody>
          <a:bodyPr vert="horz" lIns="91440" tIns="45720" rIns="91440" bIns="45720" rtlCol="0">
            <a:normAutofit/>
          </a:bodyPr>
          <a:lstStyle/>
          <a:p>
            <a:pPr algn="l"/>
            <a:r>
              <a:rPr lang="en-US" kern="1200" spc="-50" baseline="0">
                <a:solidFill>
                  <a:schemeClr val="bg1"/>
                </a:solidFill>
                <a:latin typeface="+mj-lt"/>
                <a:ea typeface="+mj-ea"/>
                <a:cs typeface="+mj-cs"/>
              </a:rPr>
              <a:t>Unified Points System</a:t>
            </a:r>
          </a:p>
        </p:txBody>
      </p:sp>
      <p:sp>
        <p:nvSpPr>
          <p:cNvPr id="3" name="Subtitle 2"/>
          <p:cNvSpPr>
            <a:spLocks noGrp="1"/>
          </p:cNvSpPr>
          <p:nvPr>
            <p:ph type="subTitle" idx="1"/>
          </p:nvPr>
        </p:nvSpPr>
        <p:spPr>
          <a:xfrm>
            <a:off x="762000" y="3810000"/>
            <a:ext cx="5989320" cy="1524000"/>
          </a:xfrm>
        </p:spPr>
        <p:txBody>
          <a:bodyPr vert="horz" lIns="91440" tIns="45720" rIns="91440" bIns="45720" rtlCol="0" anchor="t">
            <a:noAutofit/>
          </a:bodyPr>
          <a:lstStyle/>
          <a:p>
            <a:pPr algn="l">
              <a:lnSpc>
                <a:spcPct val="95000"/>
              </a:lnSpc>
            </a:pPr>
            <a:r>
              <a:rPr lang="en-US" b="1">
                <a:solidFill>
                  <a:schemeClr val="bg1"/>
                </a:solidFill>
              </a:rPr>
              <a:t>Group 5</a:t>
            </a:r>
          </a:p>
          <a:p>
            <a:pPr algn="l">
              <a:lnSpc>
                <a:spcPct val="95000"/>
              </a:lnSpc>
            </a:pPr>
            <a:r>
              <a:rPr lang="en-US" sz="1800" i="1">
                <a:solidFill>
                  <a:schemeClr val="bg1"/>
                </a:solidFill>
              </a:rPr>
              <a:t>Jonathan Charette</a:t>
            </a:r>
          </a:p>
          <a:p>
            <a:pPr algn="l">
              <a:lnSpc>
                <a:spcPct val="95000"/>
              </a:lnSpc>
            </a:pPr>
            <a:r>
              <a:rPr lang="en-US" sz="1800" i="1">
                <a:solidFill>
                  <a:schemeClr val="bg1"/>
                </a:solidFill>
              </a:rPr>
              <a:t>Andrew Hill</a:t>
            </a:r>
          </a:p>
          <a:p>
            <a:pPr algn="l">
              <a:lnSpc>
                <a:spcPct val="95000"/>
              </a:lnSpc>
            </a:pPr>
            <a:r>
              <a:rPr lang="en-US" sz="1800" i="1">
                <a:solidFill>
                  <a:schemeClr val="bg1"/>
                </a:solidFill>
              </a:rPr>
              <a:t>Kevin Lavigne</a:t>
            </a:r>
          </a:p>
          <a:p>
            <a:pPr algn="l">
              <a:lnSpc>
                <a:spcPct val="95000"/>
              </a:lnSpc>
            </a:pPr>
            <a:r>
              <a:rPr lang="en-US" sz="1800" i="1">
                <a:solidFill>
                  <a:schemeClr val="bg1"/>
                </a:solidFill>
              </a:rPr>
              <a:t>Chadi Hasbani</a:t>
            </a:r>
          </a:p>
          <a:p>
            <a:pPr algn="l">
              <a:lnSpc>
                <a:spcPct val="95000"/>
              </a:lnSpc>
            </a:pPr>
            <a:r>
              <a:rPr lang="en-US" sz="1800" i="1">
                <a:solidFill>
                  <a:schemeClr val="bg1"/>
                </a:solidFill>
              </a:rPr>
              <a:t>Roman Rovishen</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Rectangle 20">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A714F-2051-46FC-99AE-914F160D2EED}"/>
              </a:ext>
            </a:extLst>
          </p:cNvPr>
          <p:cNvSpPr>
            <a:spLocks noGrp="1"/>
          </p:cNvSpPr>
          <p:nvPr>
            <p:ph type="title"/>
          </p:nvPr>
        </p:nvSpPr>
        <p:spPr>
          <a:xfrm>
            <a:off x="1518962" y="1395108"/>
            <a:ext cx="4680595" cy="1474466"/>
          </a:xfrm>
        </p:spPr>
        <p:txBody>
          <a:bodyPr vert="horz" lIns="91440" tIns="45720" rIns="91440" bIns="45720" rtlCol="0" anchor="ctr">
            <a:normAutofit/>
          </a:bodyPr>
          <a:lstStyle/>
          <a:p>
            <a:pPr>
              <a:lnSpc>
                <a:spcPct val="95000"/>
              </a:lnSpc>
            </a:pPr>
            <a:r>
              <a:rPr lang="en-US"/>
              <a:t>Selection Matrix</a:t>
            </a:r>
          </a:p>
        </p:txBody>
      </p:sp>
      <p:pic>
        <p:nvPicPr>
          <p:cNvPr id="6" name="Picture 5" descr="Graphs and plots layered on a blue digital screen">
            <a:extLst>
              <a:ext uri="{FF2B5EF4-FFF2-40B4-BE49-F238E27FC236}">
                <a16:creationId xmlns:a16="http://schemas.microsoft.com/office/drawing/2014/main" id="{B44AC7BC-3BB0-4022-AA90-E37EB1CDA599}"/>
              </a:ext>
            </a:extLst>
          </p:cNvPr>
          <p:cNvPicPr>
            <a:picLocks noChangeAspect="1"/>
          </p:cNvPicPr>
          <p:nvPr/>
        </p:nvPicPr>
        <p:blipFill rotWithShape="1">
          <a:blip r:embed="rId2"/>
          <a:srcRect l="23273" r="11727"/>
          <a:stretch/>
        </p:blipFill>
        <p:spPr>
          <a:xfrm>
            <a:off x="6807200" y="762000"/>
            <a:ext cx="4622800" cy="5334000"/>
          </a:xfrm>
          <a:prstGeom prst="rect">
            <a:avLst/>
          </a:prstGeom>
        </p:spPr>
      </p:pic>
      <p:sp>
        <p:nvSpPr>
          <p:cNvPr id="5" name="TextBox 4">
            <a:extLst>
              <a:ext uri="{FF2B5EF4-FFF2-40B4-BE49-F238E27FC236}">
                <a16:creationId xmlns:a16="http://schemas.microsoft.com/office/drawing/2014/main" id="{F9DB6915-F9F7-4E6C-89AB-1EB1BE2B6D8E}"/>
              </a:ext>
            </a:extLst>
          </p:cNvPr>
          <p:cNvSpPr txBox="1"/>
          <p:nvPr/>
        </p:nvSpPr>
        <p:spPr>
          <a:xfrm>
            <a:off x="1518962" y="2718909"/>
            <a:ext cx="44561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Our Selection Matrix was the foundation of our project. We used this to plan on what we were going to put our best efforts into and what unfortunately we had to exclude. For our project, we decided to focus more on functionality and useability rather than features like a complex loyalty system and an artistic UI.</a:t>
            </a:r>
            <a:r>
              <a:rPr lang="en-US" sz="1700"/>
              <a:t> </a:t>
            </a:r>
          </a:p>
        </p:txBody>
      </p:sp>
    </p:spTree>
    <p:extLst>
      <p:ext uri="{BB962C8B-B14F-4D97-AF65-F5344CB8AC3E}">
        <p14:creationId xmlns:p14="http://schemas.microsoft.com/office/powerpoint/2010/main" val="24025496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59C0-8C65-B344-ADE6-110853FD3562}"/>
              </a:ext>
            </a:extLst>
          </p:cNvPr>
          <p:cNvSpPr>
            <a:spLocks noGrp="1"/>
          </p:cNvSpPr>
          <p:nvPr>
            <p:ph type="title"/>
          </p:nvPr>
        </p:nvSpPr>
        <p:spPr>
          <a:xfrm>
            <a:off x="1517904" y="1517904"/>
            <a:ext cx="9144000" cy="702782"/>
          </a:xfrm>
        </p:spPr>
        <p:txBody>
          <a:bodyPr>
            <a:normAutofit/>
          </a:bodyPr>
          <a:lstStyle/>
          <a:p>
            <a:r>
              <a:rPr lang="en-US" sz="3600"/>
              <a:t>Solution Options and Chosen Concept </a:t>
            </a:r>
          </a:p>
        </p:txBody>
      </p:sp>
      <p:sp>
        <p:nvSpPr>
          <p:cNvPr id="3" name="Content Placeholder 2">
            <a:extLst>
              <a:ext uri="{FF2B5EF4-FFF2-40B4-BE49-F238E27FC236}">
                <a16:creationId xmlns:a16="http://schemas.microsoft.com/office/drawing/2014/main" id="{A660F343-C95C-794F-9568-86431C594A32}"/>
              </a:ext>
            </a:extLst>
          </p:cNvPr>
          <p:cNvSpPr>
            <a:spLocks noGrp="1"/>
          </p:cNvSpPr>
          <p:nvPr>
            <p:ph idx="1"/>
          </p:nvPr>
        </p:nvSpPr>
        <p:spPr>
          <a:xfrm>
            <a:off x="1517904" y="2569029"/>
            <a:ext cx="9144000" cy="3127248"/>
          </a:xfrm>
        </p:spPr>
        <p:txBody>
          <a:bodyPr/>
          <a:lstStyle/>
          <a:p>
            <a:pPr marL="0" indent="0">
              <a:buNone/>
            </a:pPr>
            <a:r>
              <a:rPr lang="en-US"/>
              <a:t>When working on our selection matrix. We established values to how feasible and optimal the ideas were. It was at this point that we realized which ideas should be implemented in our project and prototypes. We decided to implement a conversion system that would convert all different loyalty rewards values to a single points system.</a:t>
            </a:r>
          </a:p>
        </p:txBody>
      </p:sp>
    </p:spTree>
    <p:extLst>
      <p:ext uri="{BB962C8B-B14F-4D97-AF65-F5344CB8AC3E}">
        <p14:creationId xmlns:p14="http://schemas.microsoft.com/office/powerpoint/2010/main" val="8748108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7" name="Rectangle 56">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D17CC-927D-4B94-B95A-210445A4CE41}"/>
              </a:ext>
            </a:extLst>
          </p:cNvPr>
          <p:cNvSpPr>
            <a:spLocks noGrp="1"/>
          </p:cNvSpPr>
          <p:nvPr>
            <p:ph type="title"/>
          </p:nvPr>
        </p:nvSpPr>
        <p:spPr>
          <a:xfrm>
            <a:off x="1278173" y="888046"/>
            <a:ext cx="4680595" cy="2853164"/>
          </a:xfrm>
        </p:spPr>
        <p:txBody>
          <a:bodyPr vert="horz" lIns="91440" tIns="45720" rIns="91440" bIns="45720" rtlCol="0" anchor="ctr">
            <a:normAutofit/>
          </a:bodyPr>
          <a:lstStyle/>
          <a:p>
            <a:r>
              <a:rPr lang="en-US" sz="6000"/>
              <a:t>Conceptual Design</a:t>
            </a:r>
          </a:p>
        </p:txBody>
      </p:sp>
      <p:pic>
        <p:nvPicPr>
          <p:cNvPr id="5" name="Content Placeholder 4" descr="A screenshot of a video game&#10;&#10;Description automatically generated">
            <a:extLst>
              <a:ext uri="{FF2B5EF4-FFF2-40B4-BE49-F238E27FC236}">
                <a16:creationId xmlns:a16="http://schemas.microsoft.com/office/drawing/2014/main" id="{BCA4ABC0-DCEF-4BD6-9513-AE7A8FEB1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025" y="836360"/>
            <a:ext cx="2398191" cy="5185280"/>
          </a:xfrm>
          <a:prstGeom prst="rect">
            <a:avLst/>
          </a:prstGeom>
        </p:spPr>
      </p:pic>
      <p:sp>
        <p:nvSpPr>
          <p:cNvPr id="4" name="TextBox 3">
            <a:extLst>
              <a:ext uri="{FF2B5EF4-FFF2-40B4-BE49-F238E27FC236}">
                <a16:creationId xmlns:a16="http://schemas.microsoft.com/office/drawing/2014/main" id="{8DEABB10-8526-40B9-A19B-4DB8DE76FA7B}"/>
              </a:ext>
            </a:extLst>
          </p:cNvPr>
          <p:cNvSpPr txBox="1"/>
          <p:nvPr/>
        </p:nvSpPr>
        <p:spPr>
          <a:xfrm>
            <a:off x="1453792" y="3183276"/>
            <a:ext cx="3496638" cy="1672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a:latin typeface="Avenir Next"/>
              </a:rPr>
              <a:t>- </a:t>
            </a:r>
            <a:r>
              <a:rPr lang="en-US" u="sng">
                <a:latin typeface="Avenir Next"/>
              </a:rPr>
              <a:t>Color choice</a:t>
            </a:r>
          </a:p>
          <a:p>
            <a:pPr>
              <a:lnSpc>
                <a:spcPct val="200000"/>
              </a:lnSpc>
            </a:pPr>
            <a:r>
              <a:rPr lang="en-US">
                <a:latin typeface="Avenir Next"/>
              </a:rPr>
              <a:t>- </a:t>
            </a:r>
            <a:r>
              <a:rPr lang="en-US" u="sng">
                <a:latin typeface="Avenir Next"/>
              </a:rPr>
              <a:t>Simplified shapes</a:t>
            </a:r>
          </a:p>
          <a:p>
            <a:pPr>
              <a:lnSpc>
                <a:spcPct val="200000"/>
              </a:lnSpc>
            </a:pPr>
            <a:r>
              <a:rPr lang="en-US">
                <a:latin typeface="Avenir Next"/>
              </a:rPr>
              <a:t>- </a:t>
            </a:r>
            <a:r>
              <a:rPr lang="en-US" u="sng">
                <a:latin typeface="Avenir Next"/>
              </a:rPr>
              <a:t>Testing for preferable design</a:t>
            </a:r>
          </a:p>
        </p:txBody>
      </p:sp>
      <p:pic>
        <p:nvPicPr>
          <p:cNvPr id="6" name="Picture 6" descr="Graphical user interface, application&#10;&#10;Description automatically generated">
            <a:extLst>
              <a:ext uri="{FF2B5EF4-FFF2-40B4-BE49-F238E27FC236}">
                <a16:creationId xmlns:a16="http://schemas.microsoft.com/office/drawing/2014/main" id="{ABA9A236-304A-4658-B6E9-D80D8F2AA6D0}"/>
              </a:ext>
            </a:extLst>
          </p:cNvPr>
          <p:cNvPicPr>
            <a:picLocks noChangeAspect="1"/>
          </p:cNvPicPr>
          <p:nvPr/>
        </p:nvPicPr>
        <p:blipFill>
          <a:blip r:embed="rId3"/>
          <a:stretch>
            <a:fillRect/>
          </a:stretch>
        </p:blipFill>
        <p:spPr>
          <a:xfrm>
            <a:off x="6647985" y="840217"/>
            <a:ext cx="1934737" cy="2250371"/>
          </a:xfrm>
          <a:prstGeom prst="rect">
            <a:avLst/>
          </a:prstGeom>
        </p:spPr>
      </p:pic>
      <p:pic>
        <p:nvPicPr>
          <p:cNvPr id="7" name="Picture 7">
            <a:extLst>
              <a:ext uri="{FF2B5EF4-FFF2-40B4-BE49-F238E27FC236}">
                <a16:creationId xmlns:a16="http://schemas.microsoft.com/office/drawing/2014/main" id="{BA239183-2BFB-4ECE-B630-88421B48FCC0}"/>
              </a:ext>
            </a:extLst>
          </p:cNvPr>
          <p:cNvPicPr>
            <a:picLocks noChangeAspect="1"/>
          </p:cNvPicPr>
          <p:nvPr/>
        </p:nvPicPr>
        <p:blipFill>
          <a:blip r:embed="rId4"/>
          <a:stretch>
            <a:fillRect/>
          </a:stretch>
        </p:blipFill>
        <p:spPr>
          <a:xfrm>
            <a:off x="8896814" y="1360448"/>
            <a:ext cx="949713" cy="949713"/>
          </a:xfrm>
          <a:prstGeom prst="rect">
            <a:avLst/>
          </a:prstGeom>
        </p:spPr>
      </p:pic>
      <p:sp>
        <p:nvSpPr>
          <p:cNvPr id="8" name="TextBox 7">
            <a:extLst>
              <a:ext uri="{FF2B5EF4-FFF2-40B4-BE49-F238E27FC236}">
                <a16:creationId xmlns:a16="http://schemas.microsoft.com/office/drawing/2014/main" id="{AAF7E0C5-2CDC-46B6-B26B-D3F42156B24E}"/>
              </a:ext>
            </a:extLst>
          </p:cNvPr>
          <p:cNvSpPr txBox="1"/>
          <p:nvPr/>
        </p:nvSpPr>
        <p:spPr>
          <a:xfrm>
            <a:off x="8842623" y="2309972"/>
            <a:ext cx="1159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#393939</a:t>
            </a:r>
          </a:p>
        </p:txBody>
      </p:sp>
      <p:pic>
        <p:nvPicPr>
          <p:cNvPr id="9" name="Picture 9">
            <a:extLst>
              <a:ext uri="{FF2B5EF4-FFF2-40B4-BE49-F238E27FC236}">
                <a16:creationId xmlns:a16="http://schemas.microsoft.com/office/drawing/2014/main" id="{8D57D3FA-F4E7-4207-821D-51CA1AF8D85D}"/>
              </a:ext>
            </a:extLst>
          </p:cNvPr>
          <p:cNvPicPr>
            <a:picLocks noChangeAspect="1"/>
          </p:cNvPicPr>
          <p:nvPr/>
        </p:nvPicPr>
        <p:blipFill>
          <a:blip r:embed="rId5"/>
          <a:stretch>
            <a:fillRect/>
          </a:stretch>
        </p:blipFill>
        <p:spPr>
          <a:xfrm>
            <a:off x="10178266" y="1363894"/>
            <a:ext cx="953784" cy="936660"/>
          </a:xfrm>
          <a:prstGeom prst="rect">
            <a:avLst/>
          </a:prstGeom>
        </p:spPr>
      </p:pic>
      <p:sp>
        <p:nvSpPr>
          <p:cNvPr id="10" name="TextBox 9">
            <a:extLst>
              <a:ext uri="{FF2B5EF4-FFF2-40B4-BE49-F238E27FC236}">
                <a16:creationId xmlns:a16="http://schemas.microsoft.com/office/drawing/2014/main" id="{458790C5-3CE0-45E7-ACB7-E8E63BDC9C3C}"/>
              </a:ext>
            </a:extLst>
          </p:cNvPr>
          <p:cNvSpPr txBox="1"/>
          <p:nvPr/>
        </p:nvSpPr>
        <p:spPr>
          <a:xfrm>
            <a:off x="10072848" y="2307297"/>
            <a:ext cx="1150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#dad9d9</a:t>
            </a:r>
          </a:p>
        </p:txBody>
      </p:sp>
      <p:pic>
        <p:nvPicPr>
          <p:cNvPr id="11" name="Picture 11" descr="Chart, bar chart&#10;&#10;Description automatically generated">
            <a:extLst>
              <a:ext uri="{FF2B5EF4-FFF2-40B4-BE49-F238E27FC236}">
                <a16:creationId xmlns:a16="http://schemas.microsoft.com/office/drawing/2014/main" id="{51EA063E-03B8-4CF9-B755-5232169B2297}"/>
              </a:ext>
            </a:extLst>
          </p:cNvPr>
          <p:cNvPicPr>
            <a:picLocks noChangeAspect="1"/>
          </p:cNvPicPr>
          <p:nvPr/>
        </p:nvPicPr>
        <p:blipFill>
          <a:blip r:embed="rId6"/>
          <a:stretch>
            <a:fillRect/>
          </a:stretch>
        </p:blipFill>
        <p:spPr>
          <a:xfrm>
            <a:off x="8842623" y="2690151"/>
            <a:ext cx="2375043" cy="1421232"/>
          </a:xfrm>
          <a:prstGeom prst="rect">
            <a:avLst/>
          </a:prstGeom>
        </p:spPr>
      </p:pic>
      <p:sp>
        <p:nvSpPr>
          <p:cNvPr id="12" name="TextBox 11">
            <a:extLst>
              <a:ext uri="{FF2B5EF4-FFF2-40B4-BE49-F238E27FC236}">
                <a16:creationId xmlns:a16="http://schemas.microsoft.com/office/drawing/2014/main" id="{D72DB085-578A-41B3-806E-9780D32C9BB7}"/>
              </a:ext>
            </a:extLst>
          </p:cNvPr>
          <p:cNvSpPr txBox="1"/>
          <p:nvPr/>
        </p:nvSpPr>
        <p:spPr>
          <a:xfrm>
            <a:off x="8881152" y="4288607"/>
            <a:ext cx="22979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Users prefer dark more as it is less irritating for eyes and helping to concentrate on information</a:t>
            </a:r>
          </a:p>
        </p:txBody>
      </p:sp>
    </p:spTree>
    <p:extLst>
      <p:ext uri="{BB962C8B-B14F-4D97-AF65-F5344CB8AC3E}">
        <p14:creationId xmlns:p14="http://schemas.microsoft.com/office/powerpoint/2010/main" val="31174984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Shape 63">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Rectangle 65">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7">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69">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05DBA-0D40-4698-BC42-7AE045FEDD57}"/>
              </a:ext>
            </a:extLst>
          </p:cNvPr>
          <p:cNvSpPr>
            <a:spLocks noGrp="1"/>
          </p:cNvSpPr>
          <p:nvPr>
            <p:ph type="title"/>
          </p:nvPr>
        </p:nvSpPr>
        <p:spPr>
          <a:xfrm>
            <a:off x="1517904" y="1517903"/>
            <a:ext cx="4512858" cy="1345115"/>
          </a:xfrm>
        </p:spPr>
        <p:txBody>
          <a:bodyPr vert="horz" lIns="91440" tIns="45720" rIns="91440" bIns="45720" rtlCol="0" anchor="t">
            <a:normAutofit/>
          </a:bodyPr>
          <a:lstStyle/>
          <a:p>
            <a:pPr>
              <a:lnSpc>
                <a:spcPct val="95000"/>
              </a:lnSpc>
            </a:pPr>
            <a:r>
              <a:rPr lang="en-US" sz="4200" kern="1200" spc="-50" baseline="0">
                <a:solidFill>
                  <a:schemeClr val="tx1"/>
                </a:solidFill>
                <a:latin typeface="+mj-lt"/>
                <a:ea typeface="+mj-ea"/>
                <a:cs typeface="+mj-cs"/>
              </a:rPr>
              <a:t>Prototype I </a:t>
            </a:r>
          </a:p>
        </p:txBody>
      </p:sp>
      <p:sp>
        <p:nvSpPr>
          <p:cNvPr id="4" name="Text Placeholder 3">
            <a:extLst>
              <a:ext uri="{FF2B5EF4-FFF2-40B4-BE49-F238E27FC236}">
                <a16:creationId xmlns:a16="http://schemas.microsoft.com/office/drawing/2014/main" id="{6F443E31-8A04-46EA-ADFA-5DA0BBBB2D19}"/>
              </a:ext>
            </a:extLst>
          </p:cNvPr>
          <p:cNvSpPr>
            <a:spLocks noGrp="1"/>
          </p:cNvSpPr>
          <p:nvPr>
            <p:ph type="body" sz="half" idx="2"/>
          </p:nvPr>
        </p:nvSpPr>
        <p:spPr>
          <a:xfrm>
            <a:off x="1517904" y="2590800"/>
            <a:ext cx="4512857" cy="3508247"/>
          </a:xfrm>
        </p:spPr>
        <p:txBody>
          <a:bodyPr vert="horz" lIns="91440" tIns="45720" rIns="91440" bIns="45720" rtlCol="0" anchor="t">
            <a:normAutofit/>
          </a:bodyPr>
          <a:lstStyle/>
          <a:p>
            <a:r>
              <a:rPr lang="en-US"/>
              <a:t>Our goal in Prototype I — create functional software to be able to calculate and store point values. The software displays the points for the user and changes them in real-time without having to manually edit them. This means that the software works as intended and could be used in real-world applications.</a:t>
            </a:r>
          </a:p>
        </p:txBody>
      </p:sp>
      <p:pic>
        <p:nvPicPr>
          <p:cNvPr id="5" name="Content Placeholder 4" descr="A picture containing application&#10;&#10;Description automatically generated">
            <a:extLst>
              <a:ext uri="{FF2B5EF4-FFF2-40B4-BE49-F238E27FC236}">
                <a16:creationId xmlns:a16="http://schemas.microsoft.com/office/drawing/2014/main" id="{BC1956DB-DDC0-4C72-824B-8748AF716E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5940" y="951008"/>
            <a:ext cx="2817245" cy="187000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4345EBD7-0E17-4D54-881E-7A7F81DDF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311" y="2890494"/>
            <a:ext cx="1946955" cy="393044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E7B10E1-3F72-4358-AA30-081F52044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053" y="2930357"/>
            <a:ext cx="1946955" cy="3890578"/>
          </a:xfrm>
          <a:prstGeom prst="rect">
            <a:avLst/>
          </a:prstGeom>
        </p:spPr>
      </p:pic>
    </p:spTree>
    <p:extLst>
      <p:ext uri="{BB962C8B-B14F-4D97-AF65-F5344CB8AC3E}">
        <p14:creationId xmlns:p14="http://schemas.microsoft.com/office/powerpoint/2010/main" val="36103371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32">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C844A-EBB3-409D-9F96-22782CD971DF}"/>
              </a:ext>
            </a:extLst>
          </p:cNvPr>
          <p:cNvSpPr>
            <a:spLocks noGrp="1"/>
          </p:cNvSpPr>
          <p:nvPr>
            <p:ph type="title"/>
          </p:nvPr>
        </p:nvSpPr>
        <p:spPr>
          <a:xfrm>
            <a:off x="1517904" y="1338105"/>
            <a:ext cx="4512858" cy="754352"/>
          </a:xfrm>
        </p:spPr>
        <p:txBody>
          <a:bodyPr vert="horz" lIns="91440" tIns="45720" rIns="91440" bIns="45720" rtlCol="0" anchor="t">
            <a:normAutofit/>
          </a:bodyPr>
          <a:lstStyle/>
          <a:p>
            <a:pPr>
              <a:lnSpc>
                <a:spcPct val="95000"/>
              </a:lnSpc>
            </a:pPr>
            <a:r>
              <a:rPr lang="en-US" sz="4200" kern="1200" spc="-50" baseline="0">
                <a:solidFill>
                  <a:schemeClr val="tx1"/>
                </a:solidFill>
                <a:latin typeface="+mj-lt"/>
                <a:ea typeface="+mj-ea"/>
                <a:cs typeface="+mj-cs"/>
              </a:rPr>
              <a:t>Prototype II</a:t>
            </a:r>
          </a:p>
        </p:txBody>
      </p:sp>
      <p:sp>
        <p:nvSpPr>
          <p:cNvPr id="4" name="Text Placeholder 3">
            <a:extLst>
              <a:ext uri="{FF2B5EF4-FFF2-40B4-BE49-F238E27FC236}">
                <a16:creationId xmlns:a16="http://schemas.microsoft.com/office/drawing/2014/main" id="{24B1C3F9-0957-4C50-9866-EA0624D01965}"/>
              </a:ext>
            </a:extLst>
          </p:cNvPr>
          <p:cNvSpPr>
            <a:spLocks noGrp="1"/>
          </p:cNvSpPr>
          <p:nvPr>
            <p:ph type="body" sz="half" idx="2"/>
          </p:nvPr>
        </p:nvSpPr>
        <p:spPr>
          <a:xfrm>
            <a:off x="1517904" y="2396582"/>
            <a:ext cx="4512857" cy="3128825"/>
          </a:xfrm>
        </p:spPr>
        <p:txBody>
          <a:bodyPr vert="horz" lIns="91440" tIns="45720" rIns="91440" bIns="45720" rtlCol="0" anchor="t">
            <a:normAutofit/>
          </a:bodyPr>
          <a:lstStyle/>
          <a:p>
            <a:pPr>
              <a:lnSpc>
                <a:spcPct val="95000"/>
              </a:lnSpc>
            </a:pPr>
            <a:r>
              <a:rPr lang="en-US" sz="1900"/>
              <a:t>The second prototype was supposed to refine the first one and add a way to withdraw points as well. We fixed issues like certain buttons not working as intended, being able to add letters when inputting point values, and figuring out methods to remove or change point values. Our withdrawing points method was made to simulate a user going to the store and cashing out points. </a:t>
            </a:r>
          </a:p>
        </p:txBody>
      </p:sp>
      <p:pic>
        <p:nvPicPr>
          <p:cNvPr id="24" name="Picture 23" descr="Graphical user interface&#10;&#10;Description automatically generated">
            <a:extLst>
              <a:ext uri="{FF2B5EF4-FFF2-40B4-BE49-F238E27FC236}">
                <a16:creationId xmlns:a16="http://schemas.microsoft.com/office/drawing/2014/main" id="{ECAE6456-BCE1-4726-A149-E834176C0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175" y="1289389"/>
            <a:ext cx="2701696" cy="4760700"/>
          </a:xfrm>
          <a:prstGeom prst="rect">
            <a:avLst/>
          </a:prstGeom>
        </p:spPr>
      </p:pic>
    </p:spTree>
    <p:extLst>
      <p:ext uri="{BB962C8B-B14F-4D97-AF65-F5344CB8AC3E}">
        <p14:creationId xmlns:p14="http://schemas.microsoft.com/office/powerpoint/2010/main" val="40833112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C84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EA3D5F67-BFD4-407D-8ED0-6B98A06CF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369" y="643467"/>
            <a:ext cx="3069304" cy="2475653"/>
          </a:xfrm>
          <a:prstGeom prst="rect">
            <a:avLst/>
          </a:prstGeom>
        </p:spPr>
      </p:pic>
      <p:sp>
        <p:nvSpPr>
          <p:cNvPr id="29" name="Rectangle 28">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C84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with low confidence">
            <a:extLst>
              <a:ext uri="{FF2B5EF4-FFF2-40B4-BE49-F238E27FC236}">
                <a16:creationId xmlns:a16="http://schemas.microsoft.com/office/drawing/2014/main" id="{52D029AB-B491-445D-BBFD-8E099E5EB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1" y="3748194"/>
            <a:ext cx="3543400" cy="2471631"/>
          </a:xfrm>
          <a:prstGeom prst="rect">
            <a:avLst/>
          </a:prstGeom>
        </p:spPr>
      </p:pic>
      <p:sp>
        <p:nvSpPr>
          <p:cNvPr id="31" name="Rectangle 30">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79CAD7A4-769D-4EF9-872D-34BDC9F40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016" y="650497"/>
            <a:ext cx="3161580" cy="5571066"/>
          </a:xfrm>
          <a:prstGeom prst="rect">
            <a:avLst/>
          </a:prstGeom>
        </p:spPr>
      </p:pic>
    </p:spTree>
    <p:extLst>
      <p:ext uri="{BB962C8B-B14F-4D97-AF65-F5344CB8AC3E}">
        <p14:creationId xmlns:p14="http://schemas.microsoft.com/office/powerpoint/2010/main" val="16839519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8E9EB-A558-43B5-9190-CB0C92B1B65D}"/>
              </a:ext>
            </a:extLst>
          </p:cNvPr>
          <p:cNvSpPr>
            <a:spLocks noGrp="1"/>
          </p:cNvSpPr>
          <p:nvPr>
            <p:ph type="title"/>
          </p:nvPr>
        </p:nvSpPr>
        <p:spPr>
          <a:xfrm>
            <a:off x="1517904" y="1517903"/>
            <a:ext cx="4512858" cy="1345115"/>
          </a:xfrm>
        </p:spPr>
        <p:txBody>
          <a:bodyPr vert="horz" lIns="91440" tIns="45720" rIns="91440" bIns="45720" rtlCol="0" anchor="t">
            <a:normAutofit/>
          </a:bodyPr>
          <a:lstStyle/>
          <a:p>
            <a:pPr>
              <a:lnSpc>
                <a:spcPct val="95000"/>
              </a:lnSpc>
            </a:pPr>
            <a:r>
              <a:rPr lang="en-US" sz="4200" kern="1200" spc="-50" baseline="0">
                <a:solidFill>
                  <a:schemeClr val="tx1"/>
                </a:solidFill>
                <a:latin typeface="+mj-lt"/>
                <a:ea typeface="+mj-ea"/>
                <a:cs typeface="+mj-cs"/>
              </a:rPr>
              <a:t>Prototype III</a:t>
            </a:r>
          </a:p>
        </p:txBody>
      </p:sp>
      <p:sp>
        <p:nvSpPr>
          <p:cNvPr id="4" name="Text Placeholder 3">
            <a:extLst>
              <a:ext uri="{FF2B5EF4-FFF2-40B4-BE49-F238E27FC236}">
                <a16:creationId xmlns:a16="http://schemas.microsoft.com/office/drawing/2014/main" id="{C1B4DB35-2576-45A8-B4D9-1E1C719D2585}"/>
              </a:ext>
            </a:extLst>
          </p:cNvPr>
          <p:cNvSpPr>
            <a:spLocks noGrp="1"/>
          </p:cNvSpPr>
          <p:nvPr>
            <p:ph type="body" sz="half" idx="2"/>
          </p:nvPr>
        </p:nvSpPr>
        <p:spPr>
          <a:xfrm>
            <a:off x="1517904" y="2970222"/>
            <a:ext cx="4512857" cy="3128825"/>
          </a:xfrm>
        </p:spPr>
        <p:txBody>
          <a:bodyPr vert="horz" lIns="91440" tIns="45720" rIns="91440" bIns="45720" rtlCol="0">
            <a:normAutofit/>
          </a:bodyPr>
          <a:lstStyle/>
          <a:p>
            <a:pPr>
              <a:lnSpc>
                <a:spcPct val="95000"/>
              </a:lnSpc>
            </a:pPr>
            <a:endParaRPr lang="en-US" sz="1700"/>
          </a:p>
          <a:p>
            <a:pPr>
              <a:lnSpc>
                <a:spcPct val="95000"/>
              </a:lnSpc>
            </a:pPr>
            <a:r>
              <a:rPr lang="en-US" sz="1700"/>
              <a:t>For the third prototype, we refined the second prototype and added many new features such as a homepage. The main bar was added to the bottom of the app and new features such as the deals and trending pages were added. In this prototype, feedback was considered and fixes were made to the issues found by test users, some issues include broken buttons and missing information.   </a:t>
            </a:r>
          </a:p>
        </p:txBody>
      </p:sp>
      <p:pic>
        <p:nvPicPr>
          <p:cNvPr id="8" name="Picture 7" descr="Text&#10;&#10;Description automatically generated">
            <a:extLst>
              <a:ext uri="{FF2B5EF4-FFF2-40B4-BE49-F238E27FC236}">
                <a16:creationId xmlns:a16="http://schemas.microsoft.com/office/drawing/2014/main" id="{A257FC27-81CC-4679-AFF1-F629605A1140}"/>
              </a:ext>
            </a:extLst>
          </p:cNvPr>
          <p:cNvPicPr>
            <a:picLocks noChangeAspect="1"/>
          </p:cNvPicPr>
          <p:nvPr/>
        </p:nvPicPr>
        <p:blipFill>
          <a:blip r:embed="rId2"/>
          <a:stretch>
            <a:fillRect/>
          </a:stretch>
        </p:blipFill>
        <p:spPr>
          <a:xfrm>
            <a:off x="7480390" y="1517902"/>
            <a:ext cx="2594789" cy="4581145"/>
          </a:xfrm>
          <a:prstGeom prst="rect">
            <a:avLst/>
          </a:prstGeom>
        </p:spPr>
      </p:pic>
    </p:spTree>
    <p:extLst>
      <p:ext uri="{BB962C8B-B14F-4D97-AF65-F5344CB8AC3E}">
        <p14:creationId xmlns:p14="http://schemas.microsoft.com/office/powerpoint/2010/main" val="25159975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45FCAA4-54E8-460E-BDA5-535FD32A0AF7}"/>
              </a:ext>
            </a:extLst>
          </p:cNvPr>
          <p:cNvPicPr>
            <a:picLocks noChangeAspect="1"/>
          </p:cNvPicPr>
          <p:nvPr/>
        </p:nvPicPr>
        <p:blipFill>
          <a:blip r:embed="rId2"/>
          <a:stretch>
            <a:fillRect/>
          </a:stretch>
        </p:blipFill>
        <p:spPr>
          <a:xfrm>
            <a:off x="1025013" y="965199"/>
            <a:ext cx="2759456" cy="4927601"/>
          </a:xfrm>
          <a:prstGeom prst="rect">
            <a:avLst/>
          </a:prstGeom>
        </p:spPr>
      </p:pic>
      <p:sp>
        <p:nvSpPr>
          <p:cNvPr id="48" name="Rectangle 47">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63D62E8-7CD5-48FC-AD9C-518CBE07E349}"/>
              </a:ext>
            </a:extLst>
          </p:cNvPr>
          <p:cNvPicPr>
            <a:picLocks noChangeAspect="1"/>
          </p:cNvPicPr>
          <p:nvPr/>
        </p:nvPicPr>
        <p:blipFill>
          <a:blip r:embed="rId3"/>
          <a:stretch>
            <a:fillRect/>
          </a:stretch>
        </p:blipFill>
        <p:spPr>
          <a:xfrm>
            <a:off x="8385914" y="965199"/>
            <a:ext cx="2796413" cy="4927601"/>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DCC63811-440D-4BBE-94BF-7838F7AEA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564" y="965199"/>
            <a:ext cx="2757184" cy="4928615"/>
          </a:xfrm>
          <a:prstGeom prst="rect">
            <a:avLst/>
          </a:prstGeom>
        </p:spPr>
      </p:pic>
    </p:spTree>
    <p:extLst>
      <p:ext uri="{BB962C8B-B14F-4D97-AF65-F5344CB8AC3E}">
        <p14:creationId xmlns:p14="http://schemas.microsoft.com/office/powerpoint/2010/main" val="20639922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4">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9B8349-6D86-4001-906A-3E88E3AD23E7}"/>
              </a:ext>
            </a:extLst>
          </p:cNvPr>
          <p:cNvPicPr>
            <a:picLocks noChangeAspect="1"/>
          </p:cNvPicPr>
          <p:nvPr/>
        </p:nvPicPr>
        <p:blipFill>
          <a:blip r:embed="rId2"/>
          <a:stretch>
            <a:fillRect/>
          </a:stretch>
        </p:blipFill>
        <p:spPr>
          <a:xfrm>
            <a:off x="1478059" y="643467"/>
            <a:ext cx="1411122" cy="2475653"/>
          </a:xfrm>
          <a:prstGeom prst="rect">
            <a:avLst/>
          </a:prstGeom>
        </p:spPr>
      </p:pic>
      <p:sp>
        <p:nvSpPr>
          <p:cNvPr id="33" name="Rectangle 1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1403CE-396D-47DB-8302-613C6F0A05F1}"/>
              </a:ext>
            </a:extLst>
          </p:cNvPr>
          <p:cNvPicPr>
            <a:picLocks noChangeAspect="1"/>
          </p:cNvPicPr>
          <p:nvPr/>
        </p:nvPicPr>
        <p:blipFill>
          <a:blip r:embed="rId3"/>
          <a:stretch>
            <a:fillRect/>
          </a:stretch>
        </p:blipFill>
        <p:spPr>
          <a:xfrm>
            <a:off x="5298398" y="650497"/>
            <a:ext cx="1419458" cy="2468623"/>
          </a:xfrm>
          <a:prstGeom prst="rect">
            <a:avLst/>
          </a:prstGeom>
        </p:spPr>
      </p:pic>
      <p:sp>
        <p:nvSpPr>
          <p:cNvPr id="34" name="Rectangle 20">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489268-D6D6-4ED5-BC91-DDB5C9AB13D7}"/>
              </a:ext>
            </a:extLst>
          </p:cNvPr>
          <p:cNvPicPr>
            <a:picLocks noChangeAspect="1"/>
          </p:cNvPicPr>
          <p:nvPr/>
        </p:nvPicPr>
        <p:blipFill>
          <a:blip r:embed="rId4"/>
          <a:stretch>
            <a:fillRect/>
          </a:stretch>
        </p:blipFill>
        <p:spPr>
          <a:xfrm>
            <a:off x="8348013" y="650497"/>
            <a:ext cx="3183912" cy="2468623"/>
          </a:xfrm>
          <a:prstGeom prst="rect">
            <a:avLst/>
          </a:prstGeom>
        </p:spPr>
      </p:pic>
      <p:sp>
        <p:nvSpPr>
          <p:cNvPr id="35" name="Rectangle 22">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E6E6FF-5DC4-4395-8493-B6BBF96B9F8C}"/>
              </a:ext>
            </a:extLst>
          </p:cNvPr>
          <p:cNvPicPr>
            <a:picLocks noChangeAspect="1"/>
          </p:cNvPicPr>
          <p:nvPr/>
        </p:nvPicPr>
        <p:blipFill>
          <a:blip r:embed="rId5"/>
          <a:stretch>
            <a:fillRect/>
          </a:stretch>
        </p:blipFill>
        <p:spPr>
          <a:xfrm>
            <a:off x="1482964" y="3748194"/>
            <a:ext cx="1384113" cy="2471631"/>
          </a:xfrm>
          <a:prstGeom prst="rect">
            <a:avLst/>
          </a:prstGeom>
        </p:spPr>
      </p:pic>
      <p:sp>
        <p:nvSpPr>
          <p:cNvPr id="36" name="Rectangle 24">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E4FE35-8A95-4487-83B0-8FF82D71777D}"/>
              </a:ext>
            </a:extLst>
          </p:cNvPr>
          <p:cNvPicPr>
            <a:picLocks noChangeAspect="1"/>
          </p:cNvPicPr>
          <p:nvPr/>
        </p:nvPicPr>
        <p:blipFill>
          <a:blip r:embed="rId6"/>
          <a:stretch>
            <a:fillRect/>
          </a:stretch>
        </p:blipFill>
        <p:spPr>
          <a:xfrm>
            <a:off x="4405433" y="4336805"/>
            <a:ext cx="3217333" cy="1364929"/>
          </a:xfrm>
          <a:prstGeom prst="rect">
            <a:avLst/>
          </a:prstGeom>
        </p:spPr>
      </p:pic>
      <p:pic>
        <p:nvPicPr>
          <p:cNvPr id="3" name="Picture 2">
            <a:extLst>
              <a:ext uri="{FF2B5EF4-FFF2-40B4-BE49-F238E27FC236}">
                <a16:creationId xmlns:a16="http://schemas.microsoft.com/office/drawing/2014/main" id="{8C342ADC-A1C9-4B0C-A161-E01174ACACAC}"/>
              </a:ext>
            </a:extLst>
          </p:cNvPr>
          <p:cNvPicPr>
            <a:picLocks noChangeAspect="1"/>
          </p:cNvPicPr>
          <p:nvPr/>
        </p:nvPicPr>
        <p:blipFill>
          <a:blip r:embed="rId7"/>
          <a:stretch>
            <a:fillRect/>
          </a:stretch>
        </p:blipFill>
        <p:spPr>
          <a:xfrm>
            <a:off x="8302430" y="3813402"/>
            <a:ext cx="3275077" cy="2381268"/>
          </a:xfrm>
          <a:prstGeom prst="rect">
            <a:avLst/>
          </a:prstGeom>
        </p:spPr>
      </p:pic>
    </p:spTree>
    <p:extLst>
      <p:ext uri="{BB962C8B-B14F-4D97-AF65-F5344CB8AC3E}">
        <p14:creationId xmlns:p14="http://schemas.microsoft.com/office/powerpoint/2010/main" val="38875498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1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Rectangle 21">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25">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B5177-2A32-4A3C-820A-F4DCA8FBE180}"/>
              </a:ext>
            </a:extLst>
          </p:cNvPr>
          <p:cNvSpPr>
            <a:spLocks noGrp="1"/>
          </p:cNvSpPr>
          <p:nvPr>
            <p:ph type="title"/>
          </p:nvPr>
        </p:nvSpPr>
        <p:spPr>
          <a:xfrm>
            <a:off x="1517903" y="1461686"/>
            <a:ext cx="4680595" cy="2853164"/>
          </a:xfrm>
        </p:spPr>
        <p:txBody>
          <a:bodyPr vert="horz" lIns="91440" tIns="45720" rIns="91440" bIns="45720" rtlCol="0" anchor="ctr">
            <a:normAutofit/>
          </a:bodyPr>
          <a:lstStyle/>
          <a:p>
            <a:pPr>
              <a:lnSpc>
                <a:spcPct val="95000"/>
              </a:lnSpc>
            </a:pPr>
            <a:r>
              <a:rPr lang="en-US" sz="6000"/>
              <a:t>Final Project</a:t>
            </a:r>
            <a:br>
              <a:rPr lang="en-US" sz="6000"/>
            </a:br>
            <a:r>
              <a:rPr lang="en-US" sz="6000"/>
              <a:t>Demo</a:t>
            </a:r>
          </a:p>
        </p:txBody>
      </p:sp>
      <p:pic>
        <p:nvPicPr>
          <p:cNvPr id="3" name="Screen_Recording_20211121-172209_Power Apps">
            <a:hlinkClick r:id="" action="ppaction://media"/>
            <a:extLst>
              <a:ext uri="{FF2B5EF4-FFF2-40B4-BE49-F238E27FC236}">
                <a16:creationId xmlns:a16="http://schemas.microsoft.com/office/drawing/2014/main" id="{6FC5C960-8EB2-4849-A14B-7E0B27FE37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54401" y="752476"/>
            <a:ext cx="2743380" cy="5343524"/>
          </a:xfrm>
          <a:prstGeom prst="rect">
            <a:avLst/>
          </a:prstGeom>
        </p:spPr>
      </p:pic>
    </p:spTree>
    <p:extLst>
      <p:ext uri="{BB962C8B-B14F-4D97-AF65-F5344CB8AC3E}">
        <p14:creationId xmlns:p14="http://schemas.microsoft.com/office/powerpoint/2010/main" val="27090282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71A0A-716D-42BA-8515-C0D6B27ECA11}"/>
              </a:ext>
            </a:extLst>
          </p:cNvPr>
          <p:cNvSpPr>
            <a:spLocks noGrp="1"/>
          </p:cNvSpPr>
          <p:nvPr>
            <p:ph type="title"/>
          </p:nvPr>
        </p:nvSpPr>
        <p:spPr>
          <a:xfrm>
            <a:off x="6096000" y="1817914"/>
            <a:ext cx="4565904" cy="577495"/>
          </a:xfrm>
        </p:spPr>
        <p:txBody>
          <a:bodyPr vert="horz" lIns="91440" tIns="45720" rIns="91440" bIns="45720" rtlCol="0" anchor="t">
            <a:normAutofit fontScale="90000"/>
          </a:bodyPr>
          <a:lstStyle/>
          <a:p>
            <a:pPr algn="ctr"/>
            <a:r>
              <a:rPr lang="en-US" sz="3600" kern="1200" spc="-50" baseline="0">
                <a:solidFill>
                  <a:schemeClr val="tx1"/>
                </a:solidFill>
                <a:latin typeface="+mj-lt"/>
                <a:ea typeface="+mj-ea"/>
                <a:cs typeface="+mj-cs"/>
              </a:rPr>
              <a:t>Introduction</a:t>
            </a:r>
          </a:p>
        </p:txBody>
      </p:sp>
      <p:pic>
        <p:nvPicPr>
          <p:cNvPr id="7" name="Picture 7">
            <a:extLst>
              <a:ext uri="{FF2B5EF4-FFF2-40B4-BE49-F238E27FC236}">
                <a16:creationId xmlns:a16="http://schemas.microsoft.com/office/drawing/2014/main" id="{5F12AAC1-49E7-47A2-A66D-872E0864F43F}"/>
              </a:ext>
            </a:extLst>
          </p:cNvPr>
          <p:cNvPicPr>
            <a:picLocks noChangeAspect="1"/>
          </p:cNvPicPr>
          <p:nvPr/>
        </p:nvPicPr>
        <p:blipFill>
          <a:blip r:embed="rId2"/>
          <a:stretch>
            <a:fillRect/>
          </a:stretch>
        </p:blipFill>
        <p:spPr>
          <a:xfrm>
            <a:off x="1530096" y="3537138"/>
            <a:ext cx="3805429" cy="1521079"/>
          </a:xfrm>
          <a:prstGeom prst="rect">
            <a:avLst/>
          </a:prstGeom>
        </p:spPr>
      </p:pic>
      <p:pic>
        <p:nvPicPr>
          <p:cNvPr id="5" name="Picture 4" descr="A desk with technical drawings, pencil and tools">
            <a:extLst>
              <a:ext uri="{FF2B5EF4-FFF2-40B4-BE49-F238E27FC236}">
                <a16:creationId xmlns:a16="http://schemas.microsoft.com/office/drawing/2014/main" id="{9D3DF899-0650-412E-859C-9F7AFA104177}"/>
              </a:ext>
            </a:extLst>
          </p:cNvPr>
          <p:cNvPicPr>
            <a:picLocks noChangeAspect="1"/>
          </p:cNvPicPr>
          <p:nvPr/>
        </p:nvPicPr>
        <p:blipFill rotWithShape="1">
          <a:blip r:embed="rId3"/>
          <a:srcRect l="15694" r="8064"/>
          <a:stretch/>
        </p:blipFill>
        <p:spPr>
          <a:xfrm>
            <a:off x="3598144" y="1615256"/>
            <a:ext cx="1737381" cy="1521080"/>
          </a:xfrm>
          <a:prstGeom prst="rect">
            <a:avLst/>
          </a:prstGeom>
        </p:spPr>
      </p:pic>
      <p:pic>
        <p:nvPicPr>
          <p:cNvPr id="6" name="Picture 6" descr="Logo, company name&#10;&#10;Description automatically generated">
            <a:extLst>
              <a:ext uri="{FF2B5EF4-FFF2-40B4-BE49-F238E27FC236}">
                <a16:creationId xmlns:a16="http://schemas.microsoft.com/office/drawing/2014/main" id="{C06F7E32-0A4A-4F4B-8BAD-DBB3222B160E}"/>
              </a:ext>
            </a:extLst>
          </p:cNvPr>
          <p:cNvPicPr>
            <a:picLocks noChangeAspect="1"/>
          </p:cNvPicPr>
          <p:nvPr/>
        </p:nvPicPr>
        <p:blipFill>
          <a:blip r:embed="rId4"/>
          <a:stretch>
            <a:fillRect/>
          </a:stretch>
        </p:blipFill>
        <p:spPr>
          <a:xfrm>
            <a:off x="1530096" y="1636582"/>
            <a:ext cx="1737360" cy="1521080"/>
          </a:xfrm>
          <a:prstGeom prst="rect">
            <a:avLst/>
          </a:prstGeom>
        </p:spPr>
      </p:pic>
      <p:sp>
        <p:nvSpPr>
          <p:cNvPr id="4" name="TextBox 3">
            <a:extLst>
              <a:ext uri="{FF2B5EF4-FFF2-40B4-BE49-F238E27FC236}">
                <a16:creationId xmlns:a16="http://schemas.microsoft.com/office/drawing/2014/main" id="{ED10644E-3B6C-42CD-9593-64EB3EC6FD6C}"/>
              </a:ext>
            </a:extLst>
          </p:cNvPr>
          <p:cNvSpPr txBox="1"/>
          <p:nvPr/>
        </p:nvSpPr>
        <p:spPr>
          <a:xfrm>
            <a:off x="6103600" y="2734025"/>
            <a:ext cx="4565905" cy="281858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5000"/>
              </a:lnSpc>
              <a:spcAft>
                <a:spcPts val="600"/>
              </a:spcAft>
            </a:pPr>
            <a:r>
              <a:rPr lang="en-US"/>
              <a:t>This year’s group project was to create a unified rewards points system to be shown and possibly used by </a:t>
            </a:r>
            <a:r>
              <a:rPr lang="en-US" err="1"/>
              <a:t>Zafin</a:t>
            </a:r>
            <a:r>
              <a:rPr lang="en-US"/>
              <a:t>. </a:t>
            </a:r>
            <a:r>
              <a:rPr lang="en-US" err="1"/>
              <a:t>Zafin</a:t>
            </a:r>
            <a:r>
              <a:rPr lang="en-US"/>
              <a:t> is an international software enterprise platform company that sells its software to be used in banks and other financial institutions. By using the ideas taught to us in GNG -1103, group 5 has designed software that can satisfy </a:t>
            </a:r>
            <a:r>
              <a:rPr lang="en-US" err="1"/>
              <a:t>Zafin's</a:t>
            </a:r>
            <a:r>
              <a:rPr lang="en-US"/>
              <a:t> needs with our Unified Points System.</a:t>
            </a:r>
          </a:p>
        </p:txBody>
      </p:sp>
    </p:spTree>
    <p:extLst>
      <p:ext uri="{BB962C8B-B14F-4D97-AF65-F5344CB8AC3E}">
        <p14:creationId xmlns:p14="http://schemas.microsoft.com/office/powerpoint/2010/main" val="8270559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72BD-19DE-447E-BA72-72D743D031B6}"/>
              </a:ext>
            </a:extLst>
          </p:cNvPr>
          <p:cNvSpPr>
            <a:spLocks noGrp="1"/>
          </p:cNvSpPr>
          <p:nvPr>
            <p:ph type="title"/>
          </p:nvPr>
        </p:nvSpPr>
        <p:spPr/>
        <p:txBody>
          <a:bodyPr/>
          <a:lstStyle/>
          <a:p>
            <a:r>
              <a:rPr lang="en-US">
                <a:cs typeface="Aharoni"/>
              </a:rPr>
              <a:t>User Reviews</a:t>
            </a:r>
            <a:endParaRPr lang="en-US"/>
          </a:p>
        </p:txBody>
      </p:sp>
      <p:graphicFrame>
        <p:nvGraphicFramePr>
          <p:cNvPr id="4" name="Table 4">
            <a:extLst>
              <a:ext uri="{FF2B5EF4-FFF2-40B4-BE49-F238E27FC236}">
                <a16:creationId xmlns:a16="http://schemas.microsoft.com/office/drawing/2014/main" id="{654ED83D-5428-4E62-9845-6A43A662AF07}"/>
              </a:ext>
            </a:extLst>
          </p:cNvPr>
          <p:cNvGraphicFramePr>
            <a:graphicFrameLocks noGrp="1"/>
          </p:cNvGraphicFramePr>
          <p:nvPr>
            <p:ph idx="1"/>
            <p:extLst>
              <p:ext uri="{D42A27DB-BD31-4B8C-83A1-F6EECF244321}">
                <p14:modId xmlns:p14="http://schemas.microsoft.com/office/powerpoint/2010/main" val="2316143124"/>
              </p:ext>
            </p:extLst>
          </p:nvPr>
        </p:nvGraphicFramePr>
        <p:xfrm>
          <a:off x="1517650" y="2971800"/>
          <a:ext cx="9143995" cy="2494280"/>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val="761542081"/>
                    </a:ext>
                  </a:extLst>
                </a:gridCol>
                <a:gridCol w="1828799">
                  <a:extLst>
                    <a:ext uri="{9D8B030D-6E8A-4147-A177-3AD203B41FA5}">
                      <a16:colId xmlns:a16="http://schemas.microsoft.com/office/drawing/2014/main" val="3668638878"/>
                    </a:ext>
                  </a:extLst>
                </a:gridCol>
                <a:gridCol w="1828799">
                  <a:extLst>
                    <a:ext uri="{9D8B030D-6E8A-4147-A177-3AD203B41FA5}">
                      <a16:colId xmlns:a16="http://schemas.microsoft.com/office/drawing/2014/main" val="1518775798"/>
                    </a:ext>
                  </a:extLst>
                </a:gridCol>
                <a:gridCol w="1828799">
                  <a:extLst>
                    <a:ext uri="{9D8B030D-6E8A-4147-A177-3AD203B41FA5}">
                      <a16:colId xmlns:a16="http://schemas.microsoft.com/office/drawing/2014/main" val="855513261"/>
                    </a:ext>
                  </a:extLst>
                </a:gridCol>
                <a:gridCol w="1828799">
                  <a:extLst>
                    <a:ext uri="{9D8B030D-6E8A-4147-A177-3AD203B41FA5}">
                      <a16:colId xmlns:a16="http://schemas.microsoft.com/office/drawing/2014/main" val="789208882"/>
                    </a:ext>
                  </a:extLst>
                </a:gridCol>
              </a:tblGrid>
              <a:tr h="370840">
                <a:tc>
                  <a:txBody>
                    <a:bodyPr/>
                    <a:lstStyle/>
                    <a:p>
                      <a:endParaRPr lang="en-US"/>
                    </a:p>
                  </a:txBody>
                  <a:tcPr/>
                </a:tc>
                <a:tc>
                  <a:txBody>
                    <a:bodyPr/>
                    <a:lstStyle/>
                    <a:p>
                      <a:r>
                        <a:rPr lang="en-US"/>
                        <a:t>Ease of Use</a:t>
                      </a:r>
                    </a:p>
                  </a:txBody>
                  <a:tcPr/>
                </a:tc>
                <a:tc>
                  <a:txBody>
                    <a:bodyPr/>
                    <a:lstStyle/>
                    <a:p>
                      <a:r>
                        <a:rPr lang="en-US"/>
                        <a:t>Design </a:t>
                      </a:r>
                    </a:p>
                  </a:txBody>
                  <a:tcPr/>
                </a:tc>
                <a:tc>
                  <a:txBody>
                    <a:bodyPr/>
                    <a:lstStyle/>
                    <a:p>
                      <a:r>
                        <a:rPr lang="en-US"/>
                        <a:t>Functionality </a:t>
                      </a:r>
                    </a:p>
                  </a:txBody>
                  <a:tcPr/>
                </a:tc>
                <a:tc>
                  <a:txBody>
                    <a:bodyPr/>
                    <a:lstStyle/>
                    <a:p>
                      <a:r>
                        <a:rPr lang="en-US"/>
                        <a:t>Is the person Interested </a:t>
                      </a:r>
                    </a:p>
                  </a:txBody>
                  <a:tcPr/>
                </a:tc>
                <a:extLst>
                  <a:ext uri="{0D108BD9-81ED-4DB2-BD59-A6C34878D82A}">
                    <a16:rowId xmlns:a16="http://schemas.microsoft.com/office/drawing/2014/main" val="3260563596"/>
                  </a:ext>
                </a:extLst>
              </a:tr>
              <a:tr h="370840">
                <a:tc>
                  <a:txBody>
                    <a:bodyPr/>
                    <a:lstStyle/>
                    <a:p>
                      <a:r>
                        <a:rPr lang="en-US"/>
                        <a:t>User 1 (49)</a:t>
                      </a:r>
                    </a:p>
                  </a:txBody>
                  <a:tcPr/>
                </a:tc>
                <a:tc>
                  <a:txBody>
                    <a:bodyPr/>
                    <a:lstStyle/>
                    <a:p>
                      <a:r>
                        <a:rPr lang="en-US"/>
                        <a:t>2</a:t>
                      </a:r>
                    </a:p>
                  </a:txBody>
                  <a:tcPr/>
                </a:tc>
                <a:tc>
                  <a:txBody>
                    <a:bodyPr/>
                    <a:lstStyle/>
                    <a:p>
                      <a:r>
                        <a:rPr lang="en-US"/>
                        <a:t>2</a:t>
                      </a:r>
                    </a:p>
                  </a:txBody>
                  <a:tcPr/>
                </a:tc>
                <a:tc>
                  <a:txBody>
                    <a:bodyPr/>
                    <a:lstStyle/>
                    <a:p>
                      <a:r>
                        <a:rPr lang="en-US"/>
                        <a:t>3</a:t>
                      </a:r>
                    </a:p>
                  </a:txBody>
                  <a:tcPr/>
                </a:tc>
                <a:tc>
                  <a:txBody>
                    <a:bodyPr/>
                    <a:lstStyle/>
                    <a:p>
                      <a:r>
                        <a:rPr lang="en-US"/>
                        <a:t>Yes</a:t>
                      </a:r>
                    </a:p>
                  </a:txBody>
                  <a:tcPr/>
                </a:tc>
                <a:extLst>
                  <a:ext uri="{0D108BD9-81ED-4DB2-BD59-A6C34878D82A}">
                    <a16:rowId xmlns:a16="http://schemas.microsoft.com/office/drawing/2014/main" val="1709569745"/>
                  </a:ext>
                </a:extLst>
              </a:tr>
              <a:tr h="370840">
                <a:tc>
                  <a:txBody>
                    <a:bodyPr/>
                    <a:lstStyle/>
                    <a:p>
                      <a:r>
                        <a:rPr lang="en-US"/>
                        <a:t>User 2 (47)</a:t>
                      </a:r>
                    </a:p>
                  </a:txBody>
                  <a:tcPr/>
                </a:tc>
                <a:tc>
                  <a:txBody>
                    <a:bodyPr/>
                    <a:lstStyle/>
                    <a:p>
                      <a:r>
                        <a:rPr lang="en-US"/>
                        <a:t>3</a:t>
                      </a:r>
                    </a:p>
                  </a:txBody>
                  <a:tcPr/>
                </a:tc>
                <a:tc>
                  <a:txBody>
                    <a:bodyPr/>
                    <a:lstStyle/>
                    <a:p>
                      <a:r>
                        <a:rPr lang="en-US"/>
                        <a:t>2</a:t>
                      </a:r>
                    </a:p>
                  </a:txBody>
                  <a:tcPr/>
                </a:tc>
                <a:tc>
                  <a:txBody>
                    <a:bodyPr/>
                    <a:lstStyle/>
                    <a:p>
                      <a:r>
                        <a:rPr lang="en-US"/>
                        <a:t>3</a:t>
                      </a:r>
                    </a:p>
                  </a:txBody>
                  <a:tcPr/>
                </a:tc>
                <a:tc>
                  <a:txBody>
                    <a:bodyPr/>
                    <a:lstStyle/>
                    <a:p>
                      <a:r>
                        <a:rPr lang="en-US"/>
                        <a:t>Yes</a:t>
                      </a:r>
                    </a:p>
                  </a:txBody>
                  <a:tcPr/>
                </a:tc>
                <a:extLst>
                  <a:ext uri="{0D108BD9-81ED-4DB2-BD59-A6C34878D82A}">
                    <a16:rowId xmlns:a16="http://schemas.microsoft.com/office/drawing/2014/main" val="742277316"/>
                  </a:ext>
                </a:extLst>
              </a:tr>
              <a:tr h="370840">
                <a:tc>
                  <a:txBody>
                    <a:bodyPr/>
                    <a:lstStyle/>
                    <a:p>
                      <a:r>
                        <a:rPr lang="en-US"/>
                        <a:t>User 3 (81)</a:t>
                      </a:r>
                    </a:p>
                  </a:txBody>
                  <a:tcPr/>
                </a:tc>
                <a:tc>
                  <a:txBody>
                    <a:bodyPr/>
                    <a:lstStyle/>
                    <a:p>
                      <a:r>
                        <a:rPr lang="en-US"/>
                        <a:t>1</a:t>
                      </a:r>
                    </a:p>
                  </a:txBody>
                  <a:tcPr/>
                </a:tc>
                <a:tc>
                  <a:txBody>
                    <a:bodyPr/>
                    <a:lstStyle/>
                    <a:p>
                      <a:r>
                        <a:rPr lang="en-US"/>
                        <a:t>3</a:t>
                      </a:r>
                    </a:p>
                  </a:txBody>
                  <a:tcPr/>
                </a:tc>
                <a:tc>
                  <a:txBody>
                    <a:bodyPr/>
                    <a:lstStyle/>
                    <a:p>
                      <a:r>
                        <a:rPr lang="en-US"/>
                        <a:t>2</a:t>
                      </a:r>
                    </a:p>
                  </a:txBody>
                  <a:tcPr/>
                </a:tc>
                <a:tc>
                  <a:txBody>
                    <a:bodyPr/>
                    <a:lstStyle/>
                    <a:p>
                      <a:r>
                        <a:rPr lang="en-US"/>
                        <a:t>Yes</a:t>
                      </a:r>
                    </a:p>
                  </a:txBody>
                  <a:tcPr/>
                </a:tc>
                <a:extLst>
                  <a:ext uri="{0D108BD9-81ED-4DB2-BD59-A6C34878D82A}">
                    <a16:rowId xmlns:a16="http://schemas.microsoft.com/office/drawing/2014/main" val="2641624521"/>
                  </a:ext>
                </a:extLst>
              </a:tr>
              <a:tr h="370840">
                <a:tc>
                  <a:txBody>
                    <a:bodyPr/>
                    <a:lstStyle/>
                    <a:p>
                      <a:r>
                        <a:rPr lang="en-US"/>
                        <a:t>User 4 (19)</a:t>
                      </a:r>
                    </a:p>
                  </a:txBody>
                  <a:tcPr/>
                </a:tc>
                <a:tc>
                  <a:txBody>
                    <a:bodyPr/>
                    <a:lstStyle/>
                    <a:p>
                      <a:r>
                        <a:rPr lang="en-US"/>
                        <a:t>3</a:t>
                      </a:r>
                    </a:p>
                  </a:txBody>
                  <a:tcPr/>
                </a:tc>
                <a:tc>
                  <a:txBody>
                    <a:bodyPr/>
                    <a:lstStyle/>
                    <a:p>
                      <a:r>
                        <a:rPr lang="en-US"/>
                        <a:t>3</a:t>
                      </a:r>
                    </a:p>
                  </a:txBody>
                  <a:tcPr/>
                </a:tc>
                <a:tc>
                  <a:txBody>
                    <a:bodyPr/>
                    <a:lstStyle/>
                    <a:p>
                      <a:r>
                        <a:rPr lang="en-US"/>
                        <a:t>2</a:t>
                      </a:r>
                    </a:p>
                  </a:txBody>
                  <a:tcPr/>
                </a:tc>
                <a:tc>
                  <a:txBody>
                    <a:bodyPr/>
                    <a:lstStyle/>
                    <a:p>
                      <a:r>
                        <a:rPr lang="en-US"/>
                        <a:t>Yes</a:t>
                      </a:r>
                    </a:p>
                  </a:txBody>
                  <a:tcPr/>
                </a:tc>
                <a:extLst>
                  <a:ext uri="{0D108BD9-81ED-4DB2-BD59-A6C34878D82A}">
                    <a16:rowId xmlns:a16="http://schemas.microsoft.com/office/drawing/2014/main" val="3059933987"/>
                  </a:ext>
                </a:extLst>
              </a:tr>
              <a:tr h="370840">
                <a:tc>
                  <a:txBody>
                    <a:bodyPr/>
                    <a:lstStyle/>
                    <a:p>
                      <a:r>
                        <a:rPr lang="en-US"/>
                        <a:t>User 5 (16)</a:t>
                      </a:r>
                    </a:p>
                  </a:txBody>
                  <a:tcPr/>
                </a:tc>
                <a:tc>
                  <a:txBody>
                    <a:bodyPr/>
                    <a:lstStyle/>
                    <a:p>
                      <a:r>
                        <a:rPr lang="en-US"/>
                        <a:t>3</a:t>
                      </a:r>
                    </a:p>
                  </a:txBody>
                  <a:tcPr/>
                </a:tc>
                <a:tc>
                  <a:txBody>
                    <a:bodyPr/>
                    <a:lstStyle/>
                    <a:p>
                      <a:r>
                        <a:rPr lang="en-US"/>
                        <a:t>2</a:t>
                      </a:r>
                    </a:p>
                  </a:txBody>
                  <a:tcPr/>
                </a:tc>
                <a:tc>
                  <a:txBody>
                    <a:bodyPr/>
                    <a:lstStyle/>
                    <a:p>
                      <a:r>
                        <a:rPr lang="en-US"/>
                        <a:t>3</a:t>
                      </a:r>
                    </a:p>
                  </a:txBody>
                  <a:tcPr/>
                </a:tc>
                <a:tc>
                  <a:txBody>
                    <a:bodyPr/>
                    <a:lstStyle/>
                    <a:p>
                      <a:r>
                        <a:rPr lang="en-US"/>
                        <a:t>Yes</a:t>
                      </a:r>
                    </a:p>
                  </a:txBody>
                  <a:tcPr/>
                </a:tc>
                <a:extLst>
                  <a:ext uri="{0D108BD9-81ED-4DB2-BD59-A6C34878D82A}">
                    <a16:rowId xmlns:a16="http://schemas.microsoft.com/office/drawing/2014/main" val="4228637386"/>
                  </a:ext>
                </a:extLst>
              </a:tr>
            </a:tbl>
          </a:graphicData>
        </a:graphic>
      </p:graphicFrame>
    </p:spTree>
    <p:extLst>
      <p:ext uri="{BB962C8B-B14F-4D97-AF65-F5344CB8AC3E}">
        <p14:creationId xmlns:p14="http://schemas.microsoft.com/office/powerpoint/2010/main" val="42353942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3E00D5-1CEF-4E95-A12A-0A28CEF3CE06}"/>
              </a:ext>
            </a:extLst>
          </p:cNvPr>
          <p:cNvSpPr>
            <a:spLocks noGrp="1"/>
          </p:cNvSpPr>
          <p:nvPr>
            <p:ph type="body" idx="1"/>
          </p:nvPr>
        </p:nvSpPr>
        <p:spPr>
          <a:xfrm>
            <a:off x="1517904" y="1135232"/>
            <a:ext cx="4334256" cy="606026"/>
          </a:xfrm>
        </p:spPr>
        <p:txBody>
          <a:bodyPr/>
          <a:lstStyle/>
          <a:p>
            <a:r>
              <a:rPr lang="en-US" sz="3200">
                <a:cs typeface="Aharoni"/>
              </a:rPr>
              <a:t>Successes</a:t>
            </a:r>
            <a:endParaRPr lang="en-CA"/>
          </a:p>
        </p:txBody>
      </p:sp>
      <p:sp>
        <p:nvSpPr>
          <p:cNvPr id="5" name="Content Placeholder 4">
            <a:extLst>
              <a:ext uri="{FF2B5EF4-FFF2-40B4-BE49-F238E27FC236}">
                <a16:creationId xmlns:a16="http://schemas.microsoft.com/office/drawing/2014/main" id="{7C34C523-03BD-453E-AE21-CAFDEF15AA72}"/>
              </a:ext>
            </a:extLst>
          </p:cNvPr>
          <p:cNvSpPr>
            <a:spLocks noGrp="1"/>
          </p:cNvSpPr>
          <p:nvPr>
            <p:ph sz="half" idx="2"/>
          </p:nvPr>
        </p:nvSpPr>
        <p:spPr>
          <a:xfrm>
            <a:off x="1517904" y="1741259"/>
            <a:ext cx="4334256" cy="4767696"/>
          </a:xfrm>
        </p:spPr>
        <p:txBody>
          <a:bodyPr vert="horz" lIns="91440" tIns="45720" rIns="91440" bIns="45720" rtlCol="0" anchor="t">
            <a:normAutofit/>
          </a:bodyPr>
          <a:lstStyle/>
          <a:p>
            <a:r>
              <a:rPr lang="en-CA" sz="2000"/>
              <a:t>A points conversion tool was successfully created. </a:t>
            </a:r>
          </a:p>
          <a:p>
            <a:r>
              <a:rPr lang="en-CA" sz="2000"/>
              <a:t>The functionality of the system and how users interact with it</a:t>
            </a:r>
          </a:p>
          <a:p>
            <a:r>
              <a:rPr lang="en-CA" sz="2000"/>
              <a:t>Simulating the withdrawal and addition of points in the system. </a:t>
            </a:r>
          </a:p>
          <a:p>
            <a:r>
              <a:rPr lang="en-CA" sz="2000"/>
              <a:t>Despite our limited knowledge we managed to create a software-intensive loyalty rewards program.</a:t>
            </a:r>
          </a:p>
          <a:p>
            <a:r>
              <a:rPr lang="en-CA" sz="2000"/>
              <a:t>Created a product that made various users interested in using it.</a:t>
            </a:r>
          </a:p>
          <a:p>
            <a:endParaRPr lang="en-CA"/>
          </a:p>
          <a:p>
            <a:endParaRPr lang="en-CA"/>
          </a:p>
          <a:p>
            <a:endParaRPr lang="en-CA"/>
          </a:p>
        </p:txBody>
      </p:sp>
      <p:sp>
        <p:nvSpPr>
          <p:cNvPr id="6" name="Text Placeholder 5">
            <a:extLst>
              <a:ext uri="{FF2B5EF4-FFF2-40B4-BE49-F238E27FC236}">
                <a16:creationId xmlns:a16="http://schemas.microsoft.com/office/drawing/2014/main" id="{79D33F20-568B-48B9-AB96-E3DF031E7A32}"/>
              </a:ext>
            </a:extLst>
          </p:cNvPr>
          <p:cNvSpPr>
            <a:spLocks noGrp="1"/>
          </p:cNvSpPr>
          <p:nvPr>
            <p:ph type="body" sz="quarter" idx="3"/>
          </p:nvPr>
        </p:nvSpPr>
        <p:spPr>
          <a:xfrm>
            <a:off x="6336792" y="1135232"/>
            <a:ext cx="4334256" cy="606026"/>
          </a:xfrm>
        </p:spPr>
        <p:txBody>
          <a:bodyPr/>
          <a:lstStyle/>
          <a:p>
            <a:r>
              <a:rPr lang="en-US" sz="3200">
                <a:cs typeface="Aharoni"/>
              </a:rPr>
              <a:t>Failures</a:t>
            </a:r>
            <a:endParaRPr lang="en-CA"/>
          </a:p>
        </p:txBody>
      </p:sp>
      <p:sp>
        <p:nvSpPr>
          <p:cNvPr id="7" name="Content Placeholder 6">
            <a:extLst>
              <a:ext uri="{FF2B5EF4-FFF2-40B4-BE49-F238E27FC236}">
                <a16:creationId xmlns:a16="http://schemas.microsoft.com/office/drawing/2014/main" id="{CDF48C77-7797-4325-954D-50478EA8EC6F}"/>
              </a:ext>
            </a:extLst>
          </p:cNvPr>
          <p:cNvSpPr>
            <a:spLocks noGrp="1"/>
          </p:cNvSpPr>
          <p:nvPr>
            <p:ph sz="quarter" idx="4"/>
          </p:nvPr>
        </p:nvSpPr>
        <p:spPr>
          <a:xfrm>
            <a:off x="6336792" y="1741259"/>
            <a:ext cx="4334256" cy="4767696"/>
          </a:xfrm>
        </p:spPr>
        <p:txBody>
          <a:bodyPr vert="horz" lIns="91440" tIns="45720" rIns="91440" bIns="45720" rtlCol="0" anchor="t">
            <a:normAutofit/>
          </a:bodyPr>
          <a:lstStyle/>
          <a:p>
            <a:r>
              <a:rPr lang="en-CA" sz="2000"/>
              <a:t>The loyalty ranking system was too complex to add to the system and therefore was not included.</a:t>
            </a:r>
          </a:p>
          <a:p>
            <a:r>
              <a:rPr lang="en-CA" sz="2000"/>
              <a:t>The software is difficult for a user to use without first instructions.</a:t>
            </a:r>
          </a:p>
          <a:p>
            <a:r>
              <a:rPr lang="en-CA" sz="2000"/>
              <a:t>Due to Power Apps limitations, we weren’t able to fully incorporate our design into our system.</a:t>
            </a:r>
          </a:p>
          <a:p>
            <a:endParaRPr lang="en-CA" sz="2000"/>
          </a:p>
          <a:p>
            <a:endParaRPr lang="en-CA" sz="2000"/>
          </a:p>
          <a:p>
            <a:endParaRPr lang="en-CA" sz="1800"/>
          </a:p>
          <a:p>
            <a:pPr marL="0" indent="0">
              <a:buNone/>
            </a:pPr>
            <a:endParaRPr lang="en-CA"/>
          </a:p>
          <a:p>
            <a:endParaRPr lang="en-CA"/>
          </a:p>
        </p:txBody>
      </p:sp>
    </p:spTree>
    <p:extLst>
      <p:ext uri="{BB962C8B-B14F-4D97-AF65-F5344CB8AC3E}">
        <p14:creationId xmlns:p14="http://schemas.microsoft.com/office/powerpoint/2010/main" val="13397825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1">
            <a:extLst>
              <a:ext uri="{FF2B5EF4-FFF2-40B4-BE49-F238E27FC236}">
                <a16:creationId xmlns:a16="http://schemas.microsoft.com/office/drawing/2014/main" id="{C99238EC-3EDA-4FF6-9F43-081294A93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33">
            <a:extLst>
              <a:ext uri="{FF2B5EF4-FFF2-40B4-BE49-F238E27FC236}">
                <a16:creationId xmlns:a16="http://schemas.microsoft.com/office/drawing/2014/main" id="{F4993D4D-98B3-40A7-986E-15AB6E63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441CF-3F82-41DD-B8E8-C03623AE23C2}"/>
              </a:ext>
            </a:extLst>
          </p:cNvPr>
          <p:cNvSpPr>
            <a:spLocks noGrp="1"/>
          </p:cNvSpPr>
          <p:nvPr>
            <p:ph type="title"/>
          </p:nvPr>
        </p:nvSpPr>
        <p:spPr>
          <a:xfrm>
            <a:off x="1524000" y="1133183"/>
            <a:ext cx="9144000" cy="924218"/>
          </a:xfrm>
        </p:spPr>
        <p:txBody>
          <a:bodyPr anchor="ctr">
            <a:normAutofit/>
          </a:bodyPr>
          <a:lstStyle/>
          <a:p>
            <a:pPr algn="ctr"/>
            <a:r>
              <a:rPr lang="en-CA"/>
              <a:t>Lessons Learned </a:t>
            </a:r>
          </a:p>
        </p:txBody>
      </p:sp>
      <p:graphicFrame>
        <p:nvGraphicFramePr>
          <p:cNvPr id="16" name="Content Placeholder 2">
            <a:extLst>
              <a:ext uri="{FF2B5EF4-FFF2-40B4-BE49-F238E27FC236}">
                <a16:creationId xmlns:a16="http://schemas.microsoft.com/office/drawing/2014/main" id="{27E665C5-5B42-4696-AD88-6EF18BC0A98A}"/>
              </a:ext>
            </a:extLst>
          </p:cNvPr>
          <p:cNvGraphicFramePr>
            <a:graphicFrameLocks noGrp="1"/>
          </p:cNvGraphicFramePr>
          <p:nvPr>
            <p:ph idx="1"/>
            <p:extLst>
              <p:ext uri="{D42A27DB-BD31-4B8C-83A1-F6EECF244321}">
                <p14:modId xmlns:p14="http://schemas.microsoft.com/office/powerpoint/2010/main" val="2371707487"/>
              </p:ext>
            </p:extLst>
          </p:nvPr>
        </p:nvGraphicFramePr>
        <p:xfrm>
          <a:off x="1524000" y="228600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9305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3A417-8B61-4D55-9887-E07FCC9F1ED1}"/>
              </a:ext>
            </a:extLst>
          </p:cNvPr>
          <p:cNvSpPr>
            <a:spLocks noGrp="1"/>
          </p:cNvSpPr>
          <p:nvPr>
            <p:ph type="title"/>
          </p:nvPr>
        </p:nvSpPr>
        <p:spPr>
          <a:xfrm>
            <a:off x="761999" y="1517903"/>
            <a:ext cx="10668002" cy="1345115"/>
          </a:xfrm>
        </p:spPr>
        <p:txBody>
          <a:bodyPr>
            <a:normAutofit/>
          </a:bodyPr>
          <a:lstStyle/>
          <a:p>
            <a:r>
              <a:rPr lang="en-CA"/>
              <a:t>Future Steps </a:t>
            </a:r>
          </a:p>
        </p:txBody>
      </p:sp>
      <p:graphicFrame>
        <p:nvGraphicFramePr>
          <p:cNvPr id="7" name="Content Placeholder 2">
            <a:extLst>
              <a:ext uri="{FF2B5EF4-FFF2-40B4-BE49-F238E27FC236}">
                <a16:creationId xmlns:a16="http://schemas.microsoft.com/office/drawing/2014/main" id="{805286CB-7B2D-451F-8F79-71FEEF8D1B4D}"/>
              </a:ext>
            </a:extLst>
          </p:cNvPr>
          <p:cNvGraphicFramePr>
            <a:graphicFrameLocks noGrp="1"/>
          </p:cNvGraphicFramePr>
          <p:nvPr>
            <p:ph idx="1"/>
            <p:extLst>
              <p:ext uri="{D42A27DB-BD31-4B8C-83A1-F6EECF244321}">
                <p14:modId xmlns:p14="http://schemas.microsoft.com/office/powerpoint/2010/main" val="2678735477"/>
              </p:ext>
            </p:extLst>
          </p:nvPr>
        </p:nvGraphicFramePr>
        <p:xfrm>
          <a:off x="761999" y="2939541"/>
          <a:ext cx="10668004" cy="2919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8645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47">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4A4AF-AA76-41CF-BCA0-A332FEE92A0F}"/>
              </a:ext>
            </a:extLst>
          </p:cNvPr>
          <p:cNvSpPr>
            <a:spLocks noGrp="1"/>
          </p:cNvSpPr>
          <p:nvPr>
            <p:ph type="title"/>
          </p:nvPr>
        </p:nvSpPr>
        <p:spPr>
          <a:xfrm>
            <a:off x="1517904" y="1517903"/>
            <a:ext cx="4512858" cy="1345115"/>
          </a:xfrm>
        </p:spPr>
        <p:txBody>
          <a:bodyPr vert="horz" lIns="91440" tIns="45720" rIns="91440" bIns="45720" rtlCol="0" anchor="t">
            <a:normAutofit/>
          </a:bodyPr>
          <a:lstStyle/>
          <a:p>
            <a:r>
              <a:rPr lang="en-US" kern="1200" spc="-50" baseline="0">
                <a:solidFill>
                  <a:schemeClr val="tx1"/>
                </a:solidFill>
                <a:latin typeface="+mj-lt"/>
                <a:ea typeface="+mj-ea"/>
                <a:cs typeface="+mj-cs"/>
              </a:rPr>
              <a:t>Conclusion </a:t>
            </a:r>
          </a:p>
        </p:txBody>
      </p:sp>
      <p:sp>
        <p:nvSpPr>
          <p:cNvPr id="3" name="TextBox 2">
            <a:extLst>
              <a:ext uri="{FF2B5EF4-FFF2-40B4-BE49-F238E27FC236}">
                <a16:creationId xmlns:a16="http://schemas.microsoft.com/office/drawing/2014/main" id="{F4F8D546-33B2-4BD0-9A0D-CED27E764330}"/>
              </a:ext>
            </a:extLst>
          </p:cNvPr>
          <p:cNvSpPr txBox="1"/>
          <p:nvPr/>
        </p:nvSpPr>
        <p:spPr>
          <a:xfrm>
            <a:off x="1517904" y="2351314"/>
            <a:ext cx="4512857" cy="37477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5000"/>
              </a:lnSpc>
              <a:spcAft>
                <a:spcPts val="600"/>
              </a:spcAft>
            </a:pPr>
            <a:endParaRPr lang="en-US" sz="1700"/>
          </a:p>
          <a:p>
            <a:pPr>
              <a:lnSpc>
                <a:spcPct val="95000"/>
              </a:lnSpc>
              <a:spcAft>
                <a:spcPts val="600"/>
              </a:spcAft>
            </a:pPr>
            <a:r>
              <a:rPr lang="en-US"/>
              <a:t>We, group 5, developed a simple, yet effective system of unified reward points. A software that can convert any reward point to our unified system and then simulate a process of spending or depositing several funds. Due to the simple design and great server equipment, our Unified Points System is not only able to serve as a better version of any existing point-gathering system, but as a daily helper, recommending products on sale to users sooner than anyone else. </a:t>
            </a:r>
          </a:p>
        </p:txBody>
      </p:sp>
      <p:pic>
        <p:nvPicPr>
          <p:cNvPr id="8" name="Graphic 7" descr="Check List">
            <a:extLst>
              <a:ext uri="{FF2B5EF4-FFF2-40B4-BE49-F238E27FC236}">
                <a16:creationId xmlns:a16="http://schemas.microsoft.com/office/drawing/2014/main" id="{47B68693-89C1-434E-9B98-1976981A37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7999" y="1888689"/>
            <a:ext cx="3839571" cy="3839571"/>
          </a:xfrm>
          <a:prstGeom prst="rect">
            <a:avLst/>
          </a:prstGeom>
        </p:spPr>
      </p:pic>
    </p:spTree>
    <p:extLst>
      <p:ext uri="{BB962C8B-B14F-4D97-AF65-F5344CB8AC3E}">
        <p14:creationId xmlns:p14="http://schemas.microsoft.com/office/powerpoint/2010/main" val="21562823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Freeform: Shape 2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8" name="Rectangle 2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3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3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51F89-D373-4E0F-AC2B-916FEA952F35}"/>
              </a:ext>
            </a:extLst>
          </p:cNvPr>
          <p:cNvSpPr>
            <a:spLocks noGrp="1"/>
          </p:cNvSpPr>
          <p:nvPr>
            <p:ph type="title"/>
          </p:nvPr>
        </p:nvSpPr>
        <p:spPr>
          <a:xfrm>
            <a:off x="762000" y="1517650"/>
            <a:ext cx="4465093" cy="2797175"/>
          </a:xfrm>
        </p:spPr>
        <p:txBody>
          <a:bodyPr vert="horz" lIns="91440" tIns="45720" rIns="91440" bIns="45720" rtlCol="0" anchor="b">
            <a:normAutofit/>
          </a:bodyPr>
          <a:lstStyle/>
          <a:p>
            <a:r>
              <a:rPr lang="en-US" sz="6000"/>
              <a:t>Our Design Process</a:t>
            </a:r>
          </a:p>
        </p:txBody>
      </p:sp>
      <p:sp>
        <p:nvSpPr>
          <p:cNvPr id="23" name="Content Placeholder 7">
            <a:extLst>
              <a:ext uri="{FF2B5EF4-FFF2-40B4-BE49-F238E27FC236}">
                <a16:creationId xmlns:a16="http://schemas.microsoft.com/office/drawing/2014/main" id="{0B299ED5-7638-4BC5-9AAA-9C0416305F06}"/>
              </a:ext>
            </a:extLst>
          </p:cNvPr>
          <p:cNvSpPr>
            <a:spLocks noGrp="1"/>
          </p:cNvSpPr>
          <p:nvPr>
            <p:ph idx="1"/>
          </p:nvPr>
        </p:nvSpPr>
        <p:spPr>
          <a:xfrm>
            <a:off x="762000" y="4570413"/>
            <a:ext cx="4465093" cy="1524000"/>
          </a:xfrm>
        </p:spPr>
        <p:txBody>
          <a:bodyPr vert="horz" lIns="91440" tIns="45720" rIns="91440" bIns="45720" rtlCol="0">
            <a:normAutofit/>
          </a:bodyPr>
          <a:lstStyle/>
          <a:p>
            <a:pPr marL="0" indent="0">
              <a:buNone/>
            </a:pPr>
            <a:r>
              <a:rPr lang="en-US" sz="2400"/>
              <a:t> </a:t>
            </a:r>
          </a:p>
        </p:txBody>
      </p:sp>
      <p:pic>
        <p:nvPicPr>
          <p:cNvPr id="4" name="Picture 9" descr="A picture containing text, businesscard&#10;&#10;Description automatically generated">
            <a:extLst>
              <a:ext uri="{FF2B5EF4-FFF2-40B4-BE49-F238E27FC236}">
                <a16:creationId xmlns:a16="http://schemas.microsoft.com/office/drawing/2014/main" id="{04182D8A-EB3C-4640-85BC-071097DDEDA6}"/>
              </a:ext>
            </a:extLst>
          </p:cNvPr>
          <p:cNvPicPr>
            <a:picLocks noChangeAspect="1"/>
          </p:cNvPicPr>
          <p:nvPr/>
        </p:nvPicPr>
        <p:blipFill>
          <a:blip r:embed="rId2"/>
          <a:stretch>
            <a:fillRect/>
          </a:stretch>
        </p:blipFill>
        <p:spPr>
          <a:xfrm>
            <a:off x="5962814" y="2717711"/>
            <a:ext cx="5467186" cy="2173205"/>
          </a:xfrm>
          <a:prstGeom prst="rect">
            <a:avLst/>
          </a:prstGeom>
        </p:spPr>
      </p:pic>
    </p:spTree>
    <p:extLst>
      <p:ext uri="{BB962C8B-B14F-4D97-AF65-F5344CB8AC3E}">
        <p14:creationId xmlns:p14="http://schemas.microsoft.com/office/powerpoint/2010/main" val="23893509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E058-A49D-4C90-92F1-DA14CE3DAC90}"/>
              </a:ext>
            </a:extLst>
          </p:cNvPr>
          <p:cNvSpPr>
            <a:spLocks noGrp="1"/>
          </p:cNvSpPr>
          <p:nvPr>
            <p:ph type="title"/>
          </p:nvPr>
        </p:nvSpPr>
        <p:spPr>
          <a:xfrm>
            <a:off x="1517904" y="1517904"/>
            <a:ext cx="4980867" cy="637467"/>
          </a:xfrm>
        </p:spPr>
        <p:txBody>
          <a:bodyPr>
            <a:normAutofit fontScale="90000"/>
          </a:bodyPr>
          <a:lstStyle/>
          <a:p>
            <a:r>
              <a:rPr lang="en-CA" sz="4000"/>
              <a:t>Need</a:t>
            </a:r>
            <a:r>
              <a:rPr lang="en-CA"/>
              <a:t> Identification</a:t>
            </a:r>
          </a:p>
        </p:txBody>
      </p:sp>
      <p:sp>
        <p:nvSpPr>
          <p:cNvPr id="3" name="Content Placeholder 2">
            <a:extLst>
              <a:ext uri="{FF2B5EF4-FFF2-40B4-BE49-F238E27FC236}">
                <a16:creationId xmlns:a16="http://schemas.microsoft.com/office/drawing/2014/main" id="{E88F3063-E078-4A86-A706-D23A1DD3BB03}"/>
              </a:ext>
            </a:extLst>
          </p:cNvPr>
          <p:cNvSpPr>
            <a:spLocks noGrp="1"/>
          </p:cNvSpPr>
          <p:nvPr>
            <p:ph idx="1"/>
          </p:nvPr>
        </p:nvSpPr>
        <p:spPr>
          <a:xfrm>
            <a:off x="1517904" y="2155370"/>
            <a:ext cx="9144000" cy="3624943"/>
          </a:xfrm>
        </p:spPr>
        <p:txBody>
          <a:bodyPr vert="horz" lIns="91440" tIns="45720" rIns="91440" bIns="45720" rtlCol="0" anchor="t">
            <a:normAutofit/>
          </a:bodyPr>
          <a:lstStyle/>
          <a:p>
            <a:pPr>
              <a:buFontTx/>
              <a:buChar char="-"/>
            </a:pPr>
            <a:endParaRPr lang="en-CA"/>
          </a:p>
          <a:p>
            <a:pPr>
              <a:buFontTx/>
              <a:buChar char="-"/>
            </a:pPr>
            <a:r>
              <a:rPr lang="en-CA"/>
              <a:t>Should be a B2B (business to business) platform.</a:t>
            </a:r>
          </a:p>
          <a:p>
            <a:pPr>
              <a:buFontTx/>
              <a:buChar char="-"/>
            </a:pPr>
            <a:r>
              <a:rPr lang="en-CA"/>
              <a:t>A frictionless consumer experience to how customers use their loyalty points.</a:t>
            </a:r>
          </a:p>
          <a:p>
            <a:pPr>
              <a:buFontTx/>
              <a:buChar char="-"/>
            </a:pPr>
            <a:r>
              <a:rPr lang="en-CA"/>
              <a:t>Easily accessible to small businesses as much as larger businesses.</a:t>
            </a:r>
          </a:p>
          <a:p>
            <a:pPr>
              <a:buFontTx/>
              <a:buChar char="-"/>
            </a:pPr>
            <a:endParaRPr lang="en-CA"/>
          </a:p>
          <a:p>
            <a:pPr>
              <a:buFontTx/>
              <a:buChar char="-"/>
            </a:pPr>
            <a:endParaRPr lang="en-CA"/>
          </a:p>
        </p:txBody>
      </p:sp>
    </p:spTree>
    <p:extLst>
      <p:ext uri="{BB962C8B-B14F-4D97-AF65-F5344CB8AC3E}">
        <p14:creationId xmlns:p14="http://schemas.microsoft.com/office/powerpoint/2010/main" val="11606180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18E670AF-873F-44DB-9862-796E652EE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175613"/>
          </a:xfrm>
          <a:custGeom>
            <a:avLst/>
            <a:gdLst>
              <a:gd name="connsiteX0" fmla="*/ 0 w 11430001"/>
              <a:gd name="connsiteY0" fmla="*/ 0 h 6175613"/>
              <a:gd name="connsiteX1" fmla="*/ 5638031 w 11430001"/>
              <a:gd name="connsiteY1" fmla="*/ 0 h 6175613"/>
              <a:gd name="connsiteX2" fmla="*/ 5638031 w 11430001"/>
              <a:gd name="connsiteY2" fmla="*/ 758954 h 6175613"/>
              <a:gd name="connsiteX3" fmla="*/ 11430001 w 11430001"/>
              <a:gd name="connsiteY3" fmla="*/ 758954 h 6175613"/>
              <a:gd name="connsiteX4" fmla="*/ 11430001 w 11430001"/>
              <a:gd name="connsiteY4" fmla="*/ 6175613 h 6175613"/>
              <a:gd name="connsiteX5" fmla="*/ 5638031 w 11430001"/>
              <a:gd name="connsiteY5" fmla="*/ 6175613 h 6175613"/>
              <a:gd name="connsiteX6" fmla="*/ 5240741 w 11430001"/>
              <a:gd name="connsiteY6" fmla="*/ 6175613 h 6175613"/>
              <a:gd name="connsiteX7" fmla="*/ 0 w 11430001"/>
              <a:gd name="connsiteY7" fmla="*/ 6175613 h 61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75613">
                <a:moveTo>
                  <a:pt x="0" y="0"/>
                </a:moveTo>
                <a:lnTo>
                  <a:pt x="5638031" y="0"/>
                </a:lnTo>
                <a:lnTo>
                  <a:pt x="5638031" y="758954"/>
                </a:lnTo>
                <a:lnTo>
                  <a:pt x="11430001" y="758954"/>
                </a:lnTo>
                <a:lnTo>
                  <a:pt x="11430001" y="6175613"/>
                </a:lnTo>
                <a:lnTo>
                  <a:pt x="5638031" y="6175613"/>
                </a:lnTo>
                <a:lnTo>
                  <a:pt x="5240741" y="6175613"/>
                </a:lnTo>
                <a:lnTo>
                  <a:pt x="0" y="61756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32AAD8-CB37-4D5A-BD4A-FAA726CA5943}"/>
              </a:ext>
            </a:extLst>
          </p:cNvPr>
          <p:cNvSpPr>
            <a:spLocks noGrp="1"/>
          </p:cNvSpPr>
          <p:nvPr>
            <p:ph type="title"/>
          </p:nvPr>
        </p:nvSpPr>
        <p:spPr>
          <a:xfrm>
            <a:off x="762000" y="758953"/>
            <a:ext cx="4089779" cy="2028388"/>
          </a:xfrm>
        </p:spPr>
        <p:txBody>
          <a:bodyPr anchor="ctr">
            <a:normAutofit/>
          </a:bodyPr>
          <a:lstStyle/>
          <a:p>
            <a:r>
              <a:rPr lang="en-US" sz="3600"/>
              <a:t>Problem Statement</a:t>
            </a:r>
          </a:p>
        </p:txBody>
      </p:sp>
      <p:sp>
        <p:nvSpPr>
          <p:cNvPr id="3" name="Content Placeholder 2">
            <a:extLst>
              <a:ext uri="{FF2B5EF4-FFF2-40B4-BE49-F238E27FC236}">
                <a16:creationId xmlns:a16="http://schemas.microsoft.com/office/drawing/2014/main" id="{FFCF7E35-E355-40E0-B118-3FE8AC9157A0}"/>
              </a:ext>
            </a:extLst>
          </p:cNvPr>
          <p:cNvSpPr>
            <a:spLocks noGrp="1"/>
          </p:cNvSpPr>
          <p:nvPr>
            <p:ph idx="1"/>
          </p:nvPr>
        </p:nvSpPr>
        <p:spPr>
          <a:xfrm>
            <a:off x="762000" y="2893326"/>
            <a:ext cx="4089779" cy="3202674"/>
          </a:xfrm>
        </p:spPr>
        <p:txBody>
          <a:bodyPr anchor="t">
            <a:normAutofit/>
          </a:bodyPr>
          <a:lstStyle/>
          <a:p>
            <a:pPr marL="0" indent="0">
              <a:lnSpc>
                <a:spcPct val="95000"/>
              </a:lnSpc>
              <a:buNone/>
            </a:pPr>
            <a:r>
              <a:rPr lang="en-US" sz="2200"/>
              <a:t>Current loyalty reward programs tend to exist in big-name companies far more than smaller businesses. With our product, </a:t>
            </a:r>
            <a:r>
              <a:rPr lang="en-US" sz="2200" err="1"/>
              <a:t>Zafin</a:t>
            </a:r>
            <a:r>
              <a:rPr lang="en-US" sz="2200"/>
              <a:t> can democratize loyalty points and increase accessibility to reward programs even further.</a:t>
            </a:r>
          </a:p>
        </p:txBody>
      </p:sp>
      <p:pic>
        <p:nvPicPr>
          <p:cNvPr id="5" name="Picture 4" descr="Angled shot of pen on a graph">
            <a:extLst>
              <a:ext uri="{FF2B5EF4-FFF2-40B4-BE49-F238E27FC236}">
                <a16:creationId xmlns:a16="http://schemas.microsoft.com/office/drawing/2014/main" id="{0D27730E-CE9A-44CF-BC37-6DA166C65E86}"/>
              </a:ext>
            </a:extLst>
          </p:cNvPr>
          <p:cNvPicPr>
            <a:picLocks noChangeAspect="1"/>
          </p:cNvPicPr>
          <p:nvPr/>
        </p:nvPicPr>
        <p:blipFill rotWithShape="1">
          <a:blip r:embed="rId2"/>
          <a:srcRect r="33906" b="-1"/>
          <a:stretch/>
        </p:blipFill>
        <p:spPr>
          <a:xfrm>
            <a:off x="5890701" y="1522145"/>
            <a:ext cx="4527676" cy="4572661"/>
          </a:xfrm>
          <a:prstGeom prst="rect">
            <a:avLst/>
          </a:prstGeom>
        </p:spPr>
      </p:pic>
    </p:spTree>
    <p:extLst>
      <p:ext uri="{BB962C8B-B14F-4D97-AF65-F5344CB8AC3E}">
        <p14:creationId xmlns:p14="http://schemas.microsoft.com/office/powerpoint/2010/main" val="36353529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41698-9CF9-421F-BC26-ED61A409D8C6}"/>
              </a:ext>
            </a:extLst>
          </p:cNvPr>
          <p:cNvSpPr>
            <a:spLocks noGrp="1"/>
          </p:cNvSpPr>
          <p:nvPr>
            <p:ph type="title"/>
          </p:nvPr>
        </p:nvSpPr>
        <p:spPr>
          <a:xfrm>
            <a:off x="3516084" y="87082"/>
            <a:ext cx="5159830" cy="762000"/>
          </a:xfrm>
        </p:spPr>
        <p:txBody>
          <a:bodyPr>
            <a:normAutofit/>
          </a:bodyPr>
          <a:lstStyle/>
          <a:p>
            <a:pPr algn="ctr"/>
            <a:r>
              <a:rPr lang="en-US" sz="3600"/>
              <a:t>Defined Subsystems</a:t>
            </a:r>
          </a:p>
        </p:txBody>
      </p:sp>
      <p:graphicFrame>
        <p:nvGraphicFramePr>
          <p:cNvPr id="10" name="Content Placeholder 2">
            <a:extLst>
              <a:ext uri="{FF2B5EF4-FFF2-40B4-BE49-F238E27FC236}">
                <a16:creationId xmlns:a16="http://schemas.microsoft.com/office/drawing/2014/main" id="{F0F484F0-54E7-4243-8730-BC209FBB7254}"/>
              </a:ext>
            </a:extLst>
          </p:cNvPr>
          <p:cNvGraphicFramePr>
            <a:graphicFrameLocks noGrp="1"/>
          </p:cNvGraphicFramePr>
          <p:nvPr>
            <p:ph idx="1"/>
            <p:extLst>
              <p:ext uri="{D42A27DB-BD31-4B8C-83A1-F6EECF244321}">
                <p14:modId xmlns:p14="http://schemas.microsoft.com/office/powerpoint/2010/main" val="3726097044"/>
              </p:ext>
            </p:extLst>
          </p:nvPr>
        </p:nvGraphicFramePr>
        <p:xfrm>
          <a:off x="761997" y="2394549"/>
          <a:ext cx="10668004" cy="253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69D6FB6-48A2-40AE-A0D5-6E4615CA3A57}"/>
              </a:ext>
            </a:extLst>
          </p:cNvPr>
          <p:cNvSpPr txBox="1"/>
          <p:nvPr/>
        </p:nvSpPr>
        <p:spPr>
          <a:xfrm>
            <a:off x="732062" y="4447174"/>
            <a:ext cx="1709057" cy="2031325"/>
          </a:xfrm>
          <a:prstGeom prst="rect">
            <a:avLst/>
          </a:prstGeom>
          <a:noFill/>
        </p:spPr>
        <p:txBody>
          <a:bodyPr wrap="square" lIns="91440" tIns="45720" rIns="91440" bIns="45720" rtlCol="0" anchor="t">
            <a:spAutoFit/>
          </a:bodyPr>
          <a:lstStyle/>
          <a:p>
            <a:r>
              <a:rPr lang="en-US" i="1"/>
              <a:t>The ability for other reward program points to be converted into our system.</a:t>
            </a:r>
          </a:p>
          <a:p>
            <a:endParaRPr lang="en-US"/>
          </a:p>
        </p:txBody>
      </p:sp>
      <p:sp>
        <p:nvSpPr>
          <p:cNvPr id="20" name="TextBox 19">
            <a:extLst>
              <a:ext uri="{FF2B5EF4-FFF2-40B4-BE49-F238E27FC236}">
                <a16:creationId xmlns:a16="http://schemas.microsoft.com/office/drawing/2014/main" id="{D6B1CBC8-DB04-4FB6-9F95-5D63816C0D77}"/>
              </a:ext>
            </a:extLst>
          </p:cNvPr>
          <p:cNvSpPr txBox="1"/>
          <p:nvPr/>
        </p:nvSpPr>
        <p:spPr>
          <a:xfrm>
            <a:off x="9797142" y="4447174"/>
            <a:ext cx="1513115" cy="1477328"/>
          </a:xfrm>
          <a:prstGeom prst="rect">
            <a:avLst/>
          </a:prstGeom>
          <a:noFill/>
        </p:spPr>
        <p:txBody>
          <a:bodyPr wrap="square" rtlCol="0">
            <a:spAutoFit/>
          </a:bodyPr>
          <a:lstStyle/>
          <a:p>
            <a:r>
              <a:rPr lang="en-US" i="1"/>
              <a:t>The more you spend, the more points you accumulate.</a:t>
            </a:r>
          </a:p>
        </p:txBody>
      </p:sp>
      <p:sp>
        <p:nvSpPr>
          <p:cNvPr id="21" name="TextBox 20">
            <a:extLst>
              <a:ext uri="{FF2B5EF4-FFF2-40B4-BE49-F238E27FC236}">
                <a16:creationId xmlns:a16="http://schemas.microsoft.com/office/drawing/2014/main" id="{9E389788-862A-49E7-8A44-240F629A0A8B}"/>
              </a:ext>
            </a:extLst>
          </p:cNvPr>
          <p:cNvSpPr txBox="1"/>
          <p:nvPr/>
        </p:nvSpPr>
        <p:spPr>
          <a:xfrm>
            <a:off x="5306787" y="4447174"/>
            <a:ext cx="2073728" cy="1754326"/>
          </a:xfrm>
          <a:prstGeom prst="rect">
            <a:avLst/>
          </a:prstGeom>
          <a:noFill/>
        </p:spPr>
        <p:txBody>
          <a:bodyPr wrap="square" rtlCol="0">
            <a:spAutoFit/>
          </a:bodyPr>
          <a:lstStyle/>
          <a:p>
            <a:r>
              <a:rPr lang="en-US" i="1"/>
              <a:t>Loyalty programs get confusing, so it was crucial to make the system as simple as possible.</a:t>
            </a:r>
          </a:p>
        </p:txBody>
      </p:sp>
      <p:sp>
        <p:nvSpPr>
          <p:cNvPr id="22" name="TextBox 21">
            <a:extLst>
              <a:ext uri="{FF2B5EF4-FFF2-40B4-BE49-F238E27FC236}">
                <a16:creationId xmlns:a16="http://schemas.microsoft.com/office/drawing/2014/main" id="{D836A989-DFAD-45C9-AADF-3052E75E39BC}"/>
              </a:ext>
            </a:extLst>
          </p:cNvPr>
          <p:cNvSpPr txBox="1"/>
          <p:nvPr/>
        </p:nvSpPr>
        <p:spPr>
          <a:xfrm>
            <a:off x="7641772" y="1274156"/>
            <a:ext cx="1654628" cy="1477328"/>
          </a:xfrm>
          <a:prstGeom prst="rect">
            <a:avLst/>
          </a:prstGeom>
          <a:noFill/>
        </p:spPr>
        <p:txBody>
          <a:bodyPr wrap="square" rtlCol="0">
            <a:spAutoFit/>
          </a:bodyPr>
          <a:lstStyle/>
          <a:p>
            <a:r>
              <a:rPr lang="en-US" i="1"/>
              <a:t>Alternate ways for the user to earn points in the system.</a:t>
            </a:r>
          </a:p>
        </p:txBody>
      </p:sp>
      <p:sp>
        <p:nvSpPr>
          <p:cNvPr id="23" name="TextBox 22">
            <a:extLst>
              <a:ext uri="{FF2B5EF4-FFF2-40B4-BE49-F238E27FC236}">
                <a16:creationId xmlns:a16="http://schemas.microsoft.com/office/drawing/2014/main" id="{0D131797-370B-44FA-943D-9835EE2CC614}"/>
              </a:ext>
            </a:extLst>
          </p:cNvPr>
          <p:cNvSpPr txBox="1"/>
          <p:nvPr/>
        </p:nvSpPr>
        <p:spPr>
          <a:xfrm>
            <a:off x="3080656" y="1274156"/>
            <a:ext cx="2079173" cy="1754326"/>
          </a:xfrm>
          <a:prstGeom prst="rect">
            <a:avLst/>
          </a:prstGeom>
          <a:noFill/>
        </p:spPr>
        <p:txBody>
          <a:bodyPr wrap="square" rtlCol="0">
            <a:spAutoFit/>
          </a:bodyPr>
          <a:lstStyle/>
          <a:p>
            <a:r>
              <a:rPr lang="en-US" i="1"/>
              <a:t>Our system is easily accessible to many third-party retailers across many platforms.</a:t>
            </a:r>
          </a:p>
        </p:txBody>
      </p:sp>
    </p:spTree>
    <p:extLst>
      <p:ext uri="{BB962C8B-B14F-4D97-AF65-F5344CB8AC3E}">
        <p14:creationId xmlns:p14="http://schemas.microsoft.com/office/powerpoint/2010/main" val="14370633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Freeform: Shape 82">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5" name="Rectangle 84">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Rectangle 88">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90CD1-789A-473F-B615-2A9A254C7D40}"/>
              </a:ext>
            </a:extLst>
          </p:cNvPr>
          <p:cNvSpPr>
            <a:spLocks noGrp="1"/>
          </p:cNvSpPr>
          <p:nvPr>
            <p:ph type="title"/>
          </p:nvPr>
        </p:nvSpPr>
        <p:spPr>
          <a:xfrm>
            <a:off x="762000" y="1148536"/>
            <a:ext cx="10668000" cy="964078"/>
          </a:xfrm>
        </p:spPr>
        <p:txBody>
          <a:bodyPr vert="horz" lIns="91440" tIns="45720" rIns="91440" bIns="45720" rtlCol="0" anchor="b">
            <a:normAutofit/>
          </a:bodyPr>
          <a:lstStyle/>
          <a:p>
            <a:pPr algn="ctr"/>
            <a:r>
              <a:rPr lang="en-US" sz="3600"/>
              <a:t>Communication + Project Management</a:t>
            </a:r>
          </a:p>
        </p:txBody>
      </p:sp>
      <p:pic>
        <p:nvPicPr>
          <p:cNvPr id="1028" name="Picture 4" descr="Computer Icons Instagram Logo Sticker - logo png download - 1032*1032 -  Free Transparent Computer Icons png Download. - Clip Art Library">
            <a:extLst>
              <a:ext uri="{FF2B5EF4-FFF2-40B4-BE49-F238E27FC236}">
                <a16:creationId xmlns:a16="http://schemas.microsoft.com/office/drawing/2014/main" id="{60474E02-A40A-47B8-98F4-8CFF0D5DE6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1057" y="3113359"/>
            <a:ext cx="2649258" cy="2649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cord Logo Png - Free Transparent PNG Logos">
            <a:extLst>
              <a:ext uri="{FF2B5EF4-FFF2-40B4-BE49-F238E27FC236}">
                <a16:creationId xmlns:a16="http://schemas.microsoft.com/office/drawing/2014/main" id="{2FF81056-85EA-4103-A983-839A71651CA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4773" y="3113359"/>
            <a:ext cx="2649258" cy="26492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rike – Logos Download">
            <a:extLst>
              <a:ext uri="{FF2B5EF4-FFF2-40B4-BE49-F238E27FC236}">
                <a16:creationId xmlns:a16="http://schemas.microsoft.com/office/drawing/2014/main" id="{2AAAC1F4-7DF2-45B5-AD55-501EB97771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88490" y="3711210"/>
            <a:ext cx="3341510" cy="145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615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Shape 19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3" name="Rectangle 192">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5" name="Rectangle 194">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4F59C-F6C5-4BC7-AF7D-6DD32788F66C}"/>
              </a:ext>
            </a:extLst>
          </p:cNvPr>
          <p:cNvSpPr>
            <a:spLocks noGrp="1"/>
          </p:cNvSpPr>
          <p:nvPr>
            <p:ph type="title"/>
          </p:nvPr>
        </p:nvSpPr>
        <p:spPr>
          <a:xfrm>
            <a:off x="762000" y="1148536"/>
            <a:ext cx="10668000" cy="964078"/>
          </a:xfrm>
        </p:spPr>
        <p:txBody>
          <a:bodyPr vert="horz" lIns="91440" tIns="45720" rIns="91440" bIns="45720" rtlCol="0" anchor="b">
            <a:normAutofit/>
          </a:bodyPr>
          <a:lstStyle/>
          <a:p>
            <a:pPr>
              <a:lnSpc>
                <a:spcPct val="95000"/>
              </a:lnSpc>
            </a:pPr>
            <a:r>
              <a:rPr lang="en-US" sz="4800"/>
              <a:t>Software Used</a:t>
            </a:r>
          </a:p>
        </p:txBody>
      </p:sp>
      <p:sp>
        <p:nvSpPr>
          <p:cNvPr id="4" name="Text Placeholder 3">
            <a:extLst>
              <a:ext uri="{FF2B5EF4-FFF2-40B4-BE49-F238E27FC236}">
                <a16:creationId xmlns:a16="http://schemas.microsoft.com/office/drawing/2014/main" id="{2A9E85DD-5922-4BC8-B6B1-1D069BC40690}"/>
              </a:ext>
            </a:extLst>
          </p:cNvPr>
          <p:cNvSpPr>
            <a:spLocks noGrp="1"/>
          </p:cNvSpPr>
          <p:nvPr>
            <p:ph type="body" sz="half" idx="2"/>
          </p:nvPr>
        </p:nvSpPr>
        <p:spPr>
          <a:xfrm>
            <a:off x="758952" y="2112614"/>
            <a:ext cx="10668000" cy="607716"/>
          </a:xfrm>
        </p:spPr>
        <p:txBody>
          <a:bodyPr vert="horz" lIns="91440" tIns="45720" rIns="91440" bIns="45720" rtlCol="0" anchor="t">
            <a:noAutofit/>
          </a:bodyPr>
          <a:lstStyle/>
          <a:p>
            <a:r>
              <a:rPr lang="en-US" sz="2400"/>
              <a:t>All the software that was used was Microsoft-based. We chose this as all the apps work synchronously and it would be easily incorporated into </a:t>
            </a:r>
            <a:r>
              <a:rPr lang="en-US" sz="2400" err="1"/>
              <a:t>Zafin’s</a:t>
            </a:r>
            <a:r>
              <a:rPr lang="en-US" sz="2400"/>
              <a:t> servers. </a:t>
            </a:r>
          </a:p>
        </p:txBody>
      </p:sp>
      <p:pic>
        <p:nvPicPr>
          <p:cNvPr id="3076" name="Picture 4" descr="Download Microsoft SharePoint Logo in SVG Vector or PNG File Format -  Logo.wine">
            <a:extLst>
              <a:ext uri="{FF2B5EF4-FFF2-40B4-BE49-F238E27FC236}">
                <a16:creationId xmlns:a16="http://schemas.microsoft.com/office/drawing/2014/main" id="{F4234803-D164-4FA8-92C0-80677F6324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8954" y="3324152"/>
            <a:ext cx="3341510" cy="22276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werApps - AccessOrange">
            <a:extLst>
              <a:ext uri="{FF2B5EF4-FFF2-40B4-BE49-F238E27FC236}">
                <a16:creationId xmlns:a16="http://schemas.microsoft.com/office/drawing/2014/main" id="{530DA34C-CF10-4E52-8F1A-C081247FE6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2197" y="3602611"/>
            <a:ext cx="3341510" cy="16707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oft Excel Computer Icons Spreadsheet Computer Software - microsoft  png download - 3187*1496 - Free Transparent Microsoft Excel png Download. -  Clip Art Library">
            <a:extLst>
              <a:ext uri="{FF2B5EF4-FFF2-40B4-BE49-F238E27FC236}">
                <a16:creationId xmlns:a16="http://schemas.microsoft.com/office/drawing/2014/main" id="{2241A38C-31DE-4AD9-A9A1-D63B0AC7B3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5440" y="3652734"/>
            <a:ext cx="3341510" cy="157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321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E774-3A2F-4325-AEDB-286AC760AA1D}"/>
              </a:ext>
            </a:extLst>
          </p:cNvPr>
          <p:cNvSpPr>
            <a:spLocks noGrp="1"/>
          </p:cNvSpPr>
          <p:nvPr>
            <p:ph type="title"/>
          </p:nvPr>
        </p:nvSpPr>
        <p:spPr>
          <a:xfrm>
            <a:off x="1475237" y="982586"/>
            <a:ext cx="3145536" cy="1792224"/>
          </a:xfrm>
        </p:spPr>
        <p:txBody>
          <a:bodyPr/>
          <a:lstStyle/>
          <a:p>
            <a:r>
              <a:rPr lang="en-US">
                <a:cs typeface="Aharoni"/>
              </a:rPr>
              <a:t>Bill of Materials</a:t>
            </a:r>
            <a:endParaRPr lang="en-US"/>
          </a:p>
        </p:txBody>
      </p:sp>
      <p:graphicFrame>
        <p:nvGraphicFramePr>
          <p:cNvPr id="5" name="Table 5">
            <a:extLst>
              <a:ext uri="{FF2B5EF4-FFF2-40B4-BE49-F238E27FC236}">
                <a16:creationId xmlns:a16="http://schemas.microsoft.com/office/drawing/2014/main" id="{89ED86BA-7192-4C27-871B-3FB243377CDB}"/>
              </a:ext>
            </a:extLst>
          </p:cNvPr>
          <p:cNvGraphicFramePr>
            <a:graphicFrameLocks noGrp="1"/>
          </p:cNvGraphicFramePr>
          <p:nvPr>
            <p:ph idx="1"/>
            <p:extLst>
              <p:ext uri="{D42A27DB-BD31-4B8C-83A1-F6EECF244321}">
                <p14:modId xmlns:p14="http://schemas.microsoft.com/office/powerpoint/2010/main" val="2273665640"/>
              </p:ext>
            </p:extLst>
          </p:nvPr>
        </p:nvGraphicFramePr>
        <p:xfrm>
          <a:off x="5330825" y="1517650"/>
          <a:ext cx="5330824" cy="1854200"/>
        </p:xfrm>
        <a:graphic>
          <a:graphicData uri="http://schemas.openxmlformats.org/drawingml/2006/table">
            <a:tbl>
              <a:tblPr firstRow="1" bandRow="1">
                <a:tableStyleId>{5C22544A-7EE6-4342-B048-85BDC9FD1C3A}</a:tableStyleId>
              </a:tblPr>
              <a:tblGrid>
                <a:gridCol w="2665412">
                  <a:extLst>
                    <a:ext uri="{9D8B030D-6E8A-4147-A177-3AD203B41FA5}">
                      <a16:colId xmlns:a16="http://schemas.microsoft.com/office/drawing/2014/main" val="2440134103"/>
                    </a:ext>
                  </a:extLst>
                </a:gridCol>
                <a:gridCol w="2665412">
                  <a:extLst>
                    <a:ext uri="{9D8B030D-6E8A-4147-A177-3AD203B41FA5}">
                      <a16:colId xmlns:a16="http://schemas.microsoft.com/office/drawing/2014/main" val="1298458462"/>
                    </a:ext>
                  </a:extLst>
                </a:gridCol>
              </a:tblGrid>
              <a:tr h="370840">
                <a:tc>
                  <a:txBody>
                    <a:bodyPr/>
                    <a:lstStyle/>
                    <a:p>
                      <a:r>
                        <a:rPr lang="en-US"/>
                        <a:t>Item</a:t>
                      </a:r>
                    </a:p>
                  </a:txBody>
                  <a:tcPr/>
                </a:tc>
                <a:tc>
                  <a:txBody>
                    <a:bodyPr/>
                    <a:lstStyle/>
                    <a:p>
                      <a:r>
                        <a:rPr lang="en-US"/>
                        <a:t>Cost($)</a:t>
                      </a:r>
                    </a:p>
                  </a:txBody>
                  <a:tcPr/>
                </a:tc>
                <a:extLst>
                  <a:ext uri="{0D108BD9-81ED-4DB2-BD59-A6C34878D82A}">
                    <a16:rowId xmlns:a16="http://schemas.microsoft.com/office/drawing/2014/main" val="3965781980"/>
                  </a:ext>
                </a:extLst>
              </a:tr>
              <a:tr h="370840">
                <a:tc>
                  <a:txBody>
                    <a:bodyPr/>
                    <a:lstStyle/>
                    <a:p>
                      <a:r>
                        <a:rPr lang="en-US"/>
                        <a:t>Excel</a:t>
                      </a:r>
                    </a:p>
                  </a:txBody>
                  <a:tcPr/>
                </a:tc>
                <a:tc>
                  <a:txBody>
                    <a:bodyPr/>
                    <a:lstStyle/>
                    <a:p>
                      <a:r>
                        <a:rPr lang="en-US"/>
                        <a:t>0</a:t>
                      </a:r>
                    </a:p>
                  </a:txBody>
                  <a:tcPr/>
                </a:tc>
                <a:extLst>
                  <a:ext uri="{0D108BD9-81ED-4DB2-BD59-A6C34878D82A}">
                    <a16:rowId xmlns:a16="http://schemas.microsoft.com/office/drawing/2014/main" val="1016863538"/>
                  </a:ext>
                </a:extLst>
              </a:tr>
              <a:tr h="370840">
                <a:tc>
                  <a:txBody>
                    <a:bodyPr/>
                    <a:lstStyle/>
                    <a:p>
                      <a:r>
                        <a:rPr lang="en-US"/>
                        <a:t>Power Apps</a:t>
                      </a:r>
                    </a:p>
                  </a:txBody>
                  <a:tcPr/>
                </a:tc>
                <a:tc>
                  <a:txBody>
                    <a:bodyPr/>
                    <a:lstStyle/>
                    <a:p>
                      <a:r>
                        <a:rPr lang="en-US"/>
                        <a:t>0</a:t>
                      </a:r>
                    </a:p>
                  </a:txBody>
                  <a:tcPr/>
                </a:tc>
                <a:extLst>
                  <a:ext uri="{0D108BD9-81ED-4DB2-BD59-A6C34878D82A}">
                    <a16:rowId xmlns:a16="http://schemas.microsoft.com/office/drawing/2014/main" val="2540376163"/>
                  </a:ext>
                </a:extLst>
              </a:tr>
              <a:tr h="370840">
                <a:tc>
                  <a:txBody>
                    <a:bodyPr/>
                    <a:lstStyle/>
                    <a:p>
                      <a:r>
                        <a:rPr lang="en-US"/>
                        <a:t>Time</a:t>
                      </a:r>
                    </a:p>
                  </a:txBody>
                  <a:tcPr/>
                </a:tc>
                <a:tc>
                  <a:txBody>
                    <a:bodyPr/>
                    <a:lstStyle/>
                    <a:p>
                      <a:r>
                        <a:rPr lang="en-US"/>
                        <a:t>0</a:t>
                      </a:r>
                    </a:p>
                  </a:txBody>
                  <a:tcPr/>
                </a:tc>
                <a:extLst>
                  <a:ext uri="{0D108BD9-81ED-4DB2-BD59-A6C34878D82A}">
                    <a16:rowId xmlns:a16="http://schemas.microsoft.com/office/drawing/2014/main" val="4179175756"/>
                  </a:ext>
                </a:extLst>
              </a:tr>
              <a:tr h="370840">
                <a:tc>
                  <a:txBody>
                    <a:bodyPr/>
                    <a:lstStyle/>
                    <a:p>
                      <a:r>
                        <a:rPr lang="en-US"/>
                        <a:t>Hardware</a:t>
                      </a:r>
                    </a:p>
                  </a:txBody>
                  <a:tcPr/>
                </a:tc>
                <a:tc>
                  <a:txBody>
                    <a:bodyPr/>
                    <a:lstStyle/>
                    <a:p>
                      <a:r>
                        <a:rPr lang="en-US"/>
                        <a:t>0</a:t>
                      </a:r>
                    </a:p>
                  </a:txBody>
                  <a:tcPr/>
                </a:tc>
                <a:extLst>
                  <a:ext uri="{0D108BD9-81ED-4DB2-BD59-A6C34878D82A}">
                    <a16:rowId xmlns:a16="http://schemas.microsoft.com/office/drawing/2014/main" val="4015793454"/>
                  </a:ext>
                </a:extLst>
              </a:tr>
            </a:tbl>
          </a:graphicData>
        </a:graphic>
      </p:graphicFrame>
      <p:sp>
        <p:nvSpPr>
          <p:cNvPr id="4" name="Text Placeholder 3">
            <a:extLst>
              <a:ext uri="{FF2B5EF4-FFF2-40B4-BE49-F238E27FC236}">
                <a16:creationId xmlns:a16="http://schemas.microsoft.com/office/drawing/2014/main" id="{98E0ADEA-5375-4DC3-A702-3E9017680724}"/>
              </a:ext>
            </a:extLst>
          </p:cNvPr>
          <p:cNvSpPr>
            <a:spLocks noGrp="1"/>
          </p:cNvSpPr>
          <p:nvPr>
            <p:ph type="body" sz="half" idx="2"/>
          </p:nvPr>
        </p:nvSpPr>
        <p:spPr>
          <a:xfrm>
            <a:off x="1475095" y="2978718"/>
            <a:ext cx="3145536" cy="2812105"/>
          </a:xfrm>
        </p:spPr>
        <p:txBody>
          <a:bodyPr vert="horz" lIns="91440" tIns="45720" rIns="91440" bIns="45720" rtlCol="0" anchor="t">
            <a:normAutofit/>
          </a:bodyPr>
          <a:lstStyle/>
          <a:p>
            <a:r>
              <a:rPr lang="en-US"/>
              <a:t>Since the whole project was software-based, we did not end up spending any money on anything. Therefore, our BOM would be 0$.</a:t>
            </a:r>
          </a:p>
        </p:txBody>
      </p:sp>
    </p:spTree>
    <p:extLst>
      <p:ext uri="{BB962C8B-B14F-4D97-AF65-F5344CB8AC3E}">
        <p14:creationId xmlns:p14="http://schemas.microsoft.com/office/powerpoint/2010/main" val="26860655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PrismaticVTI">
  <a:themeElements>
    <a:clrScheme name="AnalogousFromDarkSeedLeftStep">
      <a:dk1>
        <a:srgbClr val="000000"/>
      </a:dk1>
      <a:lt1>
        <a:srgbClr val="FFFFFF"/>
      </a:lt1>
      <a:dk2>
        <a:srgbClr val="1B1631"/>
      </a:dk2>
      <a:lt2>
        <a:srgbClr val="F0F3F3"/>
      </a:lt2>
      <a:accent1>
        <a:srgbClr val="C8485C"/>
      </a:accent1>
      <a:accent2>
        <a:srgbClr val="B63680"/>
      </a:accent2>
      <a:accent3>
        <a:srgbClr val="C848C7"/>
      </a:accent3>
      <a:accent4>
        <a:srgbClr val="8236B6"/>
      </a:accent4>
      <a:accent5>
        <a:srgbClr val="5E48C8"/>
      </a:accent5>
      <a:accent6>
        <a:srgbClr val="3655B6"/>
      </a:accent6>
      <a:hlink>
        <a:srgbClr val="7750C4"/>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1043</Words>
  <Application>Microsoft Office PowerPoint</Application>
  <PresentationFormat>Widescreen</PresentationFormat>
  <Paragraphs>119</Paragraphs>
  <Slides>24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Avenir Next</vt:lpstr>
      <vt:lpstr>Avenir Next LT Pro</vt:lpstr>
      <vt:lpstr>Calibri</vt:lpstr>
      <vt:lpstr>PrismaticVTI</vt:lpstr>
      <vt:lpstr>Unified Points System</vt:lpstr>
      <vt:lpstr>Introduction</vt:lpstr>
      <vt:lpstr>Our Design Process</vt:lpstr>
      <vt:lpstr>Need Identification</vt:lpstr>
      <vt:lpstr>Problem Statement</vt:lpstr>
      <vt:lpstr>Defined Subsystems</vt:lpstr>
      <vt:lpstr>Communication + Project Management</vt:lpstr>
      <vt:lpstr>Software Used</vt:lpstr>
      <vt:lpstr>Bill of Materials</vt:lpstr>
      <vt:lpstr>Selection Matrix</vt:lpstr>
      <vt:lpstr>Solution Options and Chosen Concept </vt:lpstr>
      <vt:lpstr>Conceptual Design</vt:lpstr>
      <vt:lpstr>Prototype I </vt:lpstr>
      <vt:lpstr>Prototype II</vt:lpstr>
      <vt:lpstr>PowerPoint Presentation</vt:lpstr>
      <vt:lpstr>Prototype III</vt:lpstr>
      <vt:lpstr>PowerPoint Presentation</vt:lpstr>
      <vt:lpstr>PowerPoint Presentation</vt:lpstr>
      <vt:lpstr>Final Project Demo</vt:lpstr>
      <vt:lpstr>User Reviews</vt:lpstr>
      <vt:lpstr>PowerPoint Presentation</vt:lpstr>
      <vt:lpstr>Lessons Learned </vt:lpstr>
      <vt:lpstr>Future Steps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Chadi Hasbani</dc:creator>
  <cp:lastModifiedBy>Chadi Hasbani</cp:lastModifiedBy>
  <cp:revision>2</cp:revision>
  <dcterms:created xsi:type="dcterms:W3CDTF">2021-11-18T07:47:57Z</dcterms:created>
  <dcterms:modified xsi:type="dcterms:W3CDTF">2021-11-30T22:14:41Z</dcterms:modified>
</cp:coreProperties>
</file>