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  <p:sldId id="257" r:id="rId31"/>
    <p:sldId id="258" r:id="rId32"/>
    <p:sldId id="259" r:id="rId33"/>
    <p:sldId id="260" r:id="rId34"/>
    <p:sldId id="261" r:id="rId35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Oswald" charset="1" panose="00000500000000000000"/>
      <p:regular r:id="rId8"/>
    </p:embeddedFont>
    <p:embeddedFont>
      <p:font typeface="Oswald Bold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DM Sans" charset="1" panose="00000000000000000000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DM Sans Bold Italics" charset="1" panose="00000000000000000000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uce Medium Italics" charset="1" panose="00000600000000000000"/>
      <p:regular r:id="rId25"/>
    </p:embeddedFont>
    <p:embeddedFont>
      <p:font typeface="Open Sauce Semi-Bold" charset="1" panose="00000700000000000000"/>
      <p:regular r:id="rId26"/>
    </p:embeddedFont>
    <p:embeddedFont>
      <p:font typeface="Open Sauce Semi-Bold Italics" charset="1" panose="00000700000000000000"/>
      <p:regular r:id="rId27"/>
    </p:embeddedFont>
    <p:embeddedFont>
      <p:font typeface="Open Sauce Heavy" charset="1" panose="00000A00000000000000"/>
      <p:regular r:id="rId28"/>
    </p:embeddedFont>
    <p:embeddedFont>
      <p:font typeface="Open Sauce Heavy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31" Target="slides/slide2.xml" Type="http://schemas.openxmlformats.org/officeDocument/2006/relationships/slide"/><Relationship Id="rId32" Target="slides/slide3.xml" Type="http://schemas.openxmlformats.org/officeDocument/2006/relationships/slide"/><Relationship Id="rId33" Target="slides/slide4.xml" Type="http://schemas.openxmlformats.org/officeDocument/2006/relationships/slide"/><Relationship Id="rId34" Target="slides/slide5.xml" Type="http://schemas.openxmlformats.org/officeDocument/2006/relationships/slide"/><Relationship Id="rId35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jpeg" Type="http://schemas.openxmlformats.org/officeDocument/2006/relationships/image"/><Relationship Id="rId6" Target="../media/image7.pn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7.jpe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41092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3" y="0"/>
                </a:lnTo>
                <a:lnTo>
                  <a:pt x="7629293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855347" y="3202251"/>
            <a:ext cx="10577307" cy="4208864"/>
            <a:chOff x="0" y="0"/>
            <a:chExt cx="14103076" cy="561181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4103076" cy="5611818"/>
              <a:chOff x="0" y="0"/>
              <a:chExt cx="204265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4265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42650">
                    <a:moveTo>
                      <a:pt x="0" y="0"/>
                    </a:moveTo>
                    <a:lnTo>
                      <a:pt x="2042650" y="0"/>
                    </a:lnTo>
                    <a:lnTo>
                      <a:pt x="204265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2042650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1620789"/>
              <a:ext cx="14077676" cy="359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684"/>
                </a:lnSpc>
              </a:pPr>
              <a:r>
                <a:rPr lang="en-US" sz="16437" spc="1610">
                  <a:solidFill>
                    <a:srgbClr val="231F20"/>
                  </a:solidFill>
                  <a:latin typeface="Oswald Bold"/>
                </a:rPr>
                <a:t>UNHINGED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8000" y="352578"/>
              <a:ext cx="13087076" cy="15444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48"/>
                </a:lnSpc>
              </a:pPr>
              <a:r>
                <a:rPr lang="en-US" sz="7063" spc="692">
                  <a:solidFill>
                    <a:srgbClr val="231F20"/>
                  </a:solidFill>
                  <a:latin typeface="Oswald Bold"/>
                </a:rPr>
                <a:t>GROUP 16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191587" y="7525414"/>
            <a:ext cx="13904827" cy="44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>
                <a:solidFill>
                  <a:srgbClr val="000000"/>
                </a:solidFill>
                <a:latin typeface="Montserrat Classic Bold"/>
              </a:rPr>
              <a:t>PRESENTED BY</a:t>
            </a:r>
            <a:r>
              <a:rPr lang="en-US" sz="2653" spc="140">
                <a:solidFill>
                  <a:srgbClr val="231F20"/>
                </a:solidFill>
                <a:latin typeface="Montserrat Classic Bold"/>
              </a:rPr>
              <a:t>   JOHN | JORDAN | NICOLAS | RAMIT | WILLIAM | YUHENG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5393660" y="793833"/>
            <a:ext cx="1865640" cy="1028596"/>
            <a:chOff x="0" y="0"/>
            <a:chExt cx="2487520" cy="13714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6423167" y="-8747353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1160963" y="312322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43797" y="1155414"/>
            <a:ext cx="13617940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OUR TEAM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4558" y="4761740"/>
            <a:ext cx="2598040" cy="3434885"/>
            <a:chOff x="0" y="0"/>
            <a:chExt cx="712377" cy="9418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38621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Nicolas Alvarez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10230" y="3596251"/>
            <a:ext cx="2706695" cy="2696122"/>
            <a:chOff x="0" y="0"/>
            <a:chExt cx="6502400" cy="6477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14079" r="223" b="-35919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64558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8" y="0"/>
                </a:lnTo>
                <a:lnTo>
                  <a:pt x="2601308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03815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Project Manager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573470" y="4761740"/>
            <a:ext cx="2598040" cy="3434885"/>
            <a:chOff x="0" y="0"/>
            <a:chExt cx="712377" cy="9418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647533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William Mackey</a:t>
            </a:r>
          </a:p>
        </p:txBody>
      </p: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3519142" y="3596251"/>
            <a:ext cx="2706695" cy="2696122"/>
            <a:chOff x="0" y="0"/>
            <a:chExt cx="6502400" cy="6477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223" t="-16608" r="223" b="-16608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3573470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712727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Engineer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480190" y="4761740"/>
            <a:ext cx="2598040" cy="3434885"/>
            <a:chOff x="0" y="0"/>
            <a:chExt cx="712377" cy="9418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6554252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Jordan DeRose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6425862" y="3596251"/>
            <a:ext cx="2706695" cy="2696122"/>
            <a:chOff x="0" y="0"/>
            <a:chExt cx="6502400" cy="6477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0"/>
              <a:stretch>
                <a:fillRect l="-9533" t="-49988" r="-15700" b="-17737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34" id="34"/>
          <p:cNvSpPr/>
          <p:nvPr/>
        </p:nvSpPr>
        <p:spPr>
          <a:xfrm flipH="false" flipV="false" rot="0">
            <a:off x="6480190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8" y="0"/>
                </a:lnTo>
                <a:lnTo>
                  <a:pt x="2601308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6619447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Engineer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9408282" y="4761740"/>
            <a:ext cx="2598040" cy="3434885"/>
            <a:chOff x="0" y="0"/>
            <a:chExt cx="712377" cy="94183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9482345" y="6499057"/>
            <a:ext cx="244991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John Abdelmessih</a:t>
            </a:r>
          </a:p>
        </p:txBody>
      </p: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9353955" y="3596251"/>
            <a:ext cx="2706695" cy="2696122"/>
            <a:chOff x="0" y="0"/>
            <a:chExt cx="6502400" cy="6477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1"/>
              <a:stretch>
                <a:fillRect l="-21691" t="-33365" r="-19122" b="-55225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940828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9547540" y="7459667"/>
            <a:ext cx="230209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Quality Controller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12315002" y="4761740"/>
            <a:ext cx="2598040" cy="3434885"/>
            <a:chOff x="0" y="0"/>
            <a:chExt cx="712377" cy="94183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12389065" y="6660982"/>
            <a:ext cx="2449914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Ramit Iqbal</a:t>
            </a:r>
          </a:p>
        </p:txBody>
      </p:sp>
      <p:grpSp>
        <p:nvGrpSpPr>
          <p:cNvPr name="Group 49" id="49"/>
          <p:cNvGrpSpPr>
            <a:grpSpLocks noChangeAspect="true"/>
          </p:cNvGrpSpPr>
          <p:nvPr/>
        </p:nvGrpSpPr>
        <p:grpSpPr>
          <a:xfrm rot="0">
            <a:off x="12260675" y="3596251"/>
            <a:ext cx="2706695" cy="2696122"/>
            <a:chOff x="0" y="0"/>
            <a:chExt cx="6502400" cy="64770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2"/>
              <a:stretch>
                <a:fillRect l="223" t="-6140" r="223" b="-27191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52" id="52"/>
          <p:cNvSpPr/>
          <p:nvPr/>
        </p:nvSpPr>
        <p:spPr>
          <a:xfrm flipH="false" flipV="false" rot="0">
            <a:off x="1231500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454260" y="7488242"/>
            <a:ext cx="23020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Designer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15221722" y="4761740"/>
            <a:ext cx="2598040" cy="3434885"/>
            <a:chOff x="0" y="0"/>
            <a:chExt cx="712377" cy="941838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712377" cy="941838"/>
            </a:xfrm>
            <a:custGeom>
              <a:avLst/>
              <a:gdLst/>
              <a:ahLst/>
              <a:cxnLst/>
              <a:rect r="r" b="b" t="t" l="l"/>
              <a:pathLst>
                <a:path h="941838" w="712377">
                  <a:moveTo>
                    <a:pt x="0" y="0"/>
                  </a:moveTo>
                  <a:lnTo>
                    <a:pt x="712377" y="0"/>
                  </a:lnTo>
                  <a:lnTo>
                    <a:pt x="712377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56" id="56"/>
            <p:cNvSpPr txBox="true"/>
            <p:nvPr/>
          </p:nvSpPr>
          <p:spPr>
            <a:xfrm>
              <a:off x="0" y="-47625"/>
              <a:ext cx="712377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57" id="57"/>
          <p:cNvSpPr txBox="true"/>
          <p:nvPr/>
        </p:nvSpPr>
        <p:spPr>
          <a:xfrm rot="0">
            <a:off x="15295785" y="6660982"/>
            <a:ext cx="2449914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Yuheng Wang</a:t>
            </a:r>
          </a:p>
        </p:txBody>
      </p: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5167395" y="3596251"/>
            <a:ext cx="2706695" cy="2696122"/>
            <a:chOff x="0" y="0"/>
            <a:chExt cx="6502400" cy="6477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3"/>
              <a:stretch>
                <a:fillRect l="223" t="-16717" r="223" b="-16717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61" id="61"/>
          <p:cNvSpPr/>
          <p:nvPr/>
        </p:nvSpPr>
        <p:spPr>
          <a:xfrm flipH="false" flipV="false" rot="0">
            <a:off x="15221722" y="8135942"/>
            <a:ext cx="2601309" cy="353546"/>
          </a:xfrm>
          <a:custGeom>
            <a:avLst/>
            <a:gdLst/>
            <a:ahLst/>
            <a:cxnLst/>
            <a:rect r="r" b="b" t="t" l="l"/>
            <a:pathLst>
              <a:path h="353546" w="2601309">
                <a:moveTo>
                  <a:pt x="0" y="0"/>
                </a:moveTo>
                <a:lnTo>
                  <a:pt x="2601309" y="0"/>
                </a:lnTo>
                <a:lnTo>
                  <a:pt x="2601309" y="353546"/>
                </a:lnTo>
                <a:lnTo>
                  <a:pt x="0" y="353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316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15360980" y="7459667"/>
            <a:ext cx="230209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053" spc="102">
                <a:solidFill>
                  <a:srgbClr val="FFFBFB"/>
                </a:solidFill>
                <a:latin typeface="DM Sans"/>
              </a:rPr>
              <a:t>Report Writer &amp; Marketer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3590" y="3376635"/>
            <a:ext cx="5442792" cy="2933547"/>
          </a:xfrm>
          <a:custGeom>
            <a:avLst/>
            <a:gdLst/>
            <a:ahLst/>
            <a:cxnLst/>
            <a:rect r="r" b="b" t="t" l="l"/>
            <a:pathLst>
              <a:path h="2933547" w="5442792">
                <a:moveTo>
                  <a:pt x="0" y="0"/>
                </a:moveTo>
                <a:lnTo>
                  <a:pt x="5442792" y="0"/>
                </a:lnTo>
                <a:lnTo>
                  <a:pt x="5442792" y="2933547"/>
                </a:lnTo>
                <a:lnTo>
                  <a:pt x="0" y="2933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386" r="-3150" b="-1426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BACKGROUNG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893475" y="3510391"/>
            <a:ext cx="9034431" cy="2808103"/>
            <a:chOff x="0" y="0"/>
            <a:chExt cx="1744696" cy="5422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6941474" y="3693964"/>
            <a:ext cx="8805871" cy="2154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AMBICO makes doors.</a:t>
            </a:r>
          </a:p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 single worker spends too much time marking and drilling the holes for the hinges.</a:t>
            </a:r>
          </a:p>
          <a:p>
            <a:pPr marL="427769" indent="-213884" lvl="1">
              <a:lnSpc>
                <a:spcPts val="3487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Create a jig for the placement of hinges on the wooden doors.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344410" y="6572062"/>
            <a:ext cx="5711025" cy="3118744"/>
          </a:xfrm>
          <a:custGeom>
            <a:avLst/>
            <a:gdLst/>
            <a:ahLst/>
            <a:cxnLst/>
            <a:rect r="r" b="b" t="t" l="l"/>
            <a:pathLst>
              <a:path h="3118744" w="5711025">
                <a:moveTo>
                  <a:pt x="0" y="0"/>
                </a:moveTo>
                <a:lnTo>
                  <a:pt x="5711025" y="0"/>
                </a:lnTo>
                <a:lnTo>
                  <a:pt x="5711025" y="3118745"/>
                </a:lnTo>
                <a:lnTo>
                  <a:pt x="0" y="31187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8786" r="0" b="-48786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179166" y="6572062"/>
            <a:ext cx="9034431" cy="2808103"/>
            <a:chOff x="0" y="0"/>
            <a:chExt cx="1744696" cy="5422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44696" cy="542290"/>
            </a:xfrm>
            <a:custGeom>
              <a:avLst/>
              <a:gdLst/>
              <a:ahLst/>
              <a:cxnLst/>
              <a:rect r="r" b="b" t="t" l="l"/>
              <a:pathLst>
                <a:path h="542290" w="1744696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510357" y="6936121"/>
            <a:ext cx="8512431" cy="204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The jig must save time to the workers.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Able to ensure straight drilling/tapping (guides).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Easy to use.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Doesn’t damage the wood on the door.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Light weight.</a:t>
            </a:r>
          </a:p>
          <a:p>
            <a:pPr marL="427768" indent="-213884" lvl="1">
              <a:lnSpc>
                <a:spcPts val="2734"/>
              </a:lnSpc>
              <a:buFont typeface="Arial"/>
              <a:buChar char="•"/>
            </a:pPr>
            <a:r>
              <a:rPr lang="en-US" sz="1981" spc="194">
                <a:solidFill>
                  <a:srgbClr val="231F20"/>
                </a:solidFill>
                <a:latin typeface="DM Sans"/>
              </a:rPr>
              <a:t>Portable/Durable.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5880" y="8744002"/>
            <a:ext cx="1865640" cy="1028596"/>
            <a:chOff x="0" y="0"/>
            <a:chExt cx="2487520" cy="137146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13475833" y="-878730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87923">
            <a:off x="-6988615" y="362058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691953" y="664967"/>
            <a:ext cx="890409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OUR DESIGN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5880" y="514402"/>
            <a:ext cx="1865640" cy="1028596"/>
            <a:chOff x="0" y="0"/>
            <a:chExt cx="2487520" cy="13714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695626" y="3067443"/>
            <a:ext cx="4896748" cy="2699333"/>
          </a:xfrm>
          <a:custGeom>
            <a:avLst/>
            <a:gdLst/>
            <a:ahLst/>
            <a:cxnLst/>
            <a:rect r="r" b="b" t="t" l="l"/>
            <a:pathLst>
              <a:path h="2699333" w="4896748">
                <a:moveTo>
                  <a:pt x="0" y="0"/>
                </a:moveTo>
                <a:lnTo>
                  <a:pt x="4896748" y="0"/>
                </a:lnTo>
                <a:lnTo>
                  <a:pt x="4896748" y="2699333"/>
                </a:lnTo>
                <a:lnTo>
                  <a:pt x="0" y="26993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7293" r="0" b="-8760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  <p:grpSp>
        <p:nvGrpSpPr>
          <p:cNvPr name="Group 10" id="10"/>
          <p:cNvGrpSpPr/>
          <p:nvPr/>
        </p:nvGrpSpPr>
        <p:grpSpPr>
          <a:xfrm rot="0">
            <a:off x="756208" y="2789500"/>
            <a:ext cx="3690404" cy="2988064"/>
            <a:chOff x="0" y="0"/>
            <a:chExt cx="4920539" cy="3984086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920539" cy="3984086"/>
              <a:chOff x="0" y="0"/>
              <a:chExt cx="1075555" cy="87086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075555" cy="870861"/>
              </a:xfrm>
              <a:custGeom>
                <a:avLst/>
                <a:gdLst/>
                <a:ahLst/>
                <a:cxnLst/>
                <a:rect r="r" b="b" t="t" l="l"/>
                <a:pathLst>
                  <a:path h="870861" w="1075555">
                    <a:moveTo>
                      <a:pt x="72595" y="0"/>
                    </a:moveTo>
                    <a:lnTo>
                      <a:pt x="1002960" y="0"/>
                    </a:lnTo>
                    <a:cubicBezTo>
                      <a:pt x="1043053" y="0"/>
                      <a:pt x="1075555" y="32502"/>
                      <a:pt x="1075555" y="72595"/>
                    </a:cubicBezTo>
                    <a:lnTo>
                      <a:pt x="1075555" y="798266"/>
                    </a:lnTo>
                    <a:cubicBezTo>
                      <a:pt x="1075555" y="817519"/>
                      <a:pt x="1067907" y="835984"/>
                      <a:pt x="1054293" y="849598"/>
                    </a:cubicBezTo>
                    <a:cubicBezTo>
                      <a:pt x="1040678" y="863212"/>
                      <a:pt x="1022214" y="870861"/>
                      <a:pt x="1002960" y="870861"/>
                    </a:cubicBezTo>
                    <a:lnTo>
                      <a:pt x="72595" y="870861"/>
                    </a:lnTo>
                    <a:cubicBezTo>
                      <a:pt x="32502" y="870861"/>
                      <a:pt x="0" y="838359"/>
                      <a:pt x="0" y="798266"/>
                    </a:cubicBezTo>
                    <a:lnTo>
                      <a:pt x="0" y="72595"/>
                    </a:lnTo>
                    <a:cubicBezTo>
                      <a:pt x="0" y="32502"/>
                      <a:pt x="32502" y="0"/>
                      <a:pt x="72595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1075555" cy="8803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6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352561" y="299110"/>
              <a:ext cx="4252659" cy="343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U-shaped clamp design with rubber band mechanism.</a:t>
              </a:r>
            </a:p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Extended metal nozzles that will guide the drilling process.</a:t>
              </a:r>
            </a:p>
            <a:p>
              <a:pPr marL="453839" indent="-226919" lvl="1">
                <a:lnSpc>
                  <a:spcPts val="2942"/>
                </a:lnSpc>
                <a:buFont typeface="Arial"/>
                <a:buChar char="•"/>
              </a:pPr>
              <a:r>
                <a:rPr lang="en-US" sz="2102">
                  <a:solidFill>
                    <a:srgbClr val="100F0D"/>
                  </a:solidFill>
                  <a:latin typeface="DM Sans"/>
                </a:rPr>
                <a:t>3D printed.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251278" y="6241621"/>
            <a:ext cx="3785443" cy="2316139"/>
            <a:chOff x="0" y="0"/>
            <a:chExt cx="5047258" cy="308818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5047258" cy="3088186"/>
              <a:chOff x="0" y="0"/>
              <a:chExt cx="1075555" cy="65808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075555" cy="658083"/>
              </a:xfrm>
              <a:custGeom>
                <a:avLst/>
                <a:gdLst/>
                <a:ahLst/>
                <a:cxnLst/>
                <a:rect r="r" b="b" t="t" l="l"/>
                <a:pathLst>
                  <a:path h="658083" w="1075555">
                    <a:moveTo>
                      <a:pt x="81844" y="0"/>
                    </a:moveTo>
                    <a:lnTo>
                      <a:pt x="993712" y="0"/>
                    </a:lnTo>
                    <a:cubicBezTo>
                      <a:pt x="1015418" y="0"/>
                      <a:pt x="1036235" y="8623"/>
                      <a:pt x="1051584" y="23971"/>
                    </a:cubicBezTo>
                    <a:cubicBezTo>
                      <a:pt x="1066932" y="39320"/>
                      <a:pt x="1075555" y="60137"/>
                      <a:pt x="1075555" y="81844"/>
                    </a:cubicBezTo>
                    <a:lnTo>
                      <a:pt x="1075555" y="576239"/>
                    </a:lnTo>
                    <a:cubicBezTo>
                      <a:pt x="1075555" y="621440"/>
                      <a:pt x="1038913" y="658083"/>
                      <a:pt x="993712" y="658083"/>
                    </a:cubicBezTo>
                    <a:lnTo>
                      <a:pt x="81844" y="658083"/>
                    </a:lnTo>
                    <a:cubicBezTo>
                      <a:pt x="60137" y="658083"/>
                      <a:pt x="39320" y="649460"/>
                      <a:pt x="23971" y="634111"/>
                    </a:cubicBezTo>
                    <a:cubicBezTo>
                      <a:pt x="8623" y="618763"/>
                      <a:pt x="0" y="597946"/>
                      <a:pt x="0" y="576239"/>
                    </a:cubicBezTo>
                    <a:lnTo>
                      <a:pt x="0" y="81844"/>
                    </a:lnTo>
                    <a:cubicBezTo>
                      <a:pt x="0" y="60137"/>
                      <a:pt x="8623" y="39320"/>
                      <a:pt x="23971" y="23971"/>
                    </a:cubicBezTo>
                    <a:cubicBezTo>
                      <a:pt x="39320" y="8623"/>
                      <a:pt x="60137" y="0"/>
                      <a:pt x="81844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1075555" cy="6771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361640" y="308039"/>
              <a:ext cx="4362177" cy="25206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65527" indent="-232763" lvl="1">
                <a:lnSpc>
                  <a:spcPts val="3018"/>
                </a:lnSpc>
                <a:buFont typeface="Arial"/>
                <a:buChar char="•"/>
              </a:pPr>
              <a:r>
                <a:rPr lang="en-US" sz="2156">
                  <a:solidFill>
                    <a:srgbClr val="100F0D"/>
                  </a:solidFill>
                  <a:latin typeface="DM Sans"/>
                </a:rPr>
                <a:t>Removable nozzles.</a:t>
              </a:r>
            </a:p>
            <a:p>
              <a:pPr marL="465527" indent="-232763" lvl="1">
                <a:lnSpc>
                  <a:spcPts val="3018"/>
                </a:lnSpc>
                <a:buFont typeface="Arial"/>
                <a:buChar char="•"/>
              </a:pPr>
              <a:r>
                <a:rPr lang="en-US" sz="2156">
                  <a:solidFill>
                    <a:srgbClr val="100F0D"/>
                  </a:solidFill>
                  <a:latin typeface="DM Sans"/>
                </a:rPr>
                <a:t>Two different sizes (4.5' and 5') able to adjust to different backsets.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840274" y="2877392"/>
            <a:ext cx="3396525" cy="2758890"/>
            <a:chOff x="0" y="0"/>
            <a:chExt cx="4528700" cy="3678520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4528700" cy="3678520"/>
              <a:chOff x="0" y="0"/>
              <a:chExt cx="1075555" cy="873639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75555" cy="873640"/>
              </a:xfrm>
              <a:custGeom>
                <a:avLst/>
                <a:gdLst/>
                <a:ahLst/>
                <a:cxnLst/>
                <a:rect r="r" b="b" t="t" l="l"/>
                <a:pathLst>
                  <a:path h="873640" w="1075555">
                    <a:moveTo>
                      <a:pt x="81844" y="0"/>
                    </a:moveTo>
                    <a:lnTo>
                      <a:pt x="993712" y="0"/>
                    </a:lnTo>
                    <a:cubicBezTo>
                      <a:pt x="1015418" y="0"/>
                      <a:pt x="1036235" y="8623"/>
                      <a:pt x="1051584" y="23971"/>
                    </a:cubicBezTo>
                    <a:cubicBezTo>
                      <a:pt x="1066932" y="39320"/>
                      <a:pt x="1075555" y="60137"/>
                      <a:pt x="1075555" y="81844"/>
                    </a:cubicBezTo>
                    <a:lnTo>
                      <a:pt x="1075555" y="791796"/>
                    </a:lnTo>
                    <a:cubicBezTo>
                      <a:pt x="1075555" y="836997"/>
                      <a:pt x="1038913" y="873640"/>
                      <a:pt x="993712" y="873640"/>
                    </a:cubicBezTo>
                    <a:lnTo>
                      <a:pt x="81844" y="873640"/>
                    </a:lnTo>
                    <a:cubicBezTo>
                      <a:pt x="60137" y="873640"/>
                      <a:pt x="39320" y="865017"/>
                      <a:pt x="23971" y="849668"/>
                    </a:cubicBezTo>
                    <a:cubicBezTo>
                      <a:pt x="8623" y="834319"/>
                      <a:pt x="0" y="813502"/>
                      <a:pt x="0" y="791796"/>
                    </a:cubicBezTo>
                    <a:lnTo>
                      <a:pt x="0" y="81844"/>
                    </a:lnTo>
                    <a:cubicBezTo>
                      <a:pt x="0" y="60137"/>
                      <a:pt x="8623" y="39320"/>
                      <a:pt x="23971" y="23971"/>
                    </a:cubicBezTo>
                    <a:cubicBezTo>
                      <a:pt x="39320" y="8623"/>
                      <a:pt x="60137" y="0"/>
                      <a:pt x="81844" y="0"/>
                    </a:cubicBezTo>
                    <a:close/>
                  </a:path>
                </a:pathLst>
              </a:custGeom>
              <a:solidFill>
                <a:srgbClr val="FFFFFF">
                  <a:alpha val="98824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075555" cy="89268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324485" y="281023"/>
              <a:ext cx="3914005" cy="31646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Dense rubber pad under the clamps to prevent scratching.</a:t>
              </a:r>
            </a:p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Perfect grip.</a:t>
              </a:r>
            </a:p>
            <a:p>
              <a:pPr marL="417699" indent="-208849" lvl="1">
                <a:lnSpc>
                  <a:spcPts val="2708"/>
                </a:lnSpc>
                <a:buFont typeface="Arial"/>
                <a:buChar char="•"/>
              </a:pPr>
              <a:r>
                <a:rPr lang="en-US" sz="1934">
                  <a:solidFill>
                    <a:srgbClr val="100F0D"/>
                  </a:solidFill>
                  <a:latin typeface="DM Sans"/>
                </a:rPr>
                <a:t>Easy to use with no knowledge or experience.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21533" y="6143625"/>
            <a:ext cx="4232246" cy="2333026"/>
          </a:xfrm>
          <a:custGeom>
            <a:avLst/>
            <a:gdLst/>
            <a:ahLst/>
            <a:cxnLst/>
            <a:rect r="r" b="b" t="t" l="l"/>
            <a:pathLst>
              <a:path h="2333026" w="4232246">
                <a:moveTo>
                  <a:pt x="0" y="0"/>
                </a:moveTo>
                <a:lnTo>
                  <a:pt x="4232246" y="0"/>
                </a:lnTo>
                <a:lnTo>
                  <a:pt x="4232246" y="2333026"/>
                </a:lnTo>
                <a:lnTo>
                  <a:pt x="0" y="23330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417" t="-22253" r="-15102" b="-30522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26" id="26"/>
          <p:cNvSpPr/>
          <p:nvPr/>
        </p:nvSpPr>
        <p:spPr>
          <a:xfrm flipH="false" flipV="false" rot="-4407616">
            <a:off x="5147363" y="4185873"/>
            <a:ext cx="1166658" cy="2205024"/>
          </a:xfrm>
          <a:custGeom>
            <a:avLst/>
            <a:gdLst/>
            <a:ahLst/>
            <a:cxnLst/>
            <a:rect r="r" b="b" t="t" l="l"/>
            <a:pathLst>
              <a:path h="2205024" w="1166658">
                <a:moveTo>
                  <a:pt x="0" y="0"/>
                </a:moveTo>
                <a:lnTo>
                  <a:pt x="1166658" y="0"/>
                </a:lnTo>
                <a:lnTo>
                  <a:pt x="1166658" y="2205024"/>
                </a:lnTo>
                <a:lnTo>
                  <a:pt x="0" y="22050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201109">
            <a:off x="11876377" y="4711819"/>
            <a:ext cx="1395040" cy="2636673"/>
          </a:xfrm>
          <a:custGeom>
            <a:avLst/>
            <a:gdLst/>
            <a:ahLst/>
            <a:cxnLst/>
            <a:rect r="r" b="b" t="t" l="l"/>
            <a:pathLst>
              <a:path h="2636673" w="1395040">
                <a:moveTo>
                  <a:pt x="0" y="0"/>
                </a:moveTo>
                <a:lnTo>
                  <a:pt x="1395040" y="0"/>
                </a:lnTo>
                <a:lnTo>
                  <a:pt x="1395040" y="2636673"/>
                </a:lnTo>
                <a:lnTo>
                  <a:pt x="0" y="26366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551548" y="5823620"/>
            <a:ext cx="4438087" cy="2446496"/>
          </a:xfrm>
          <a:custGeom>
            <a:avLst/>
            <a:gdLst/>
            <a:ahLst/>
            <a:cxnLst/>
            <a:rect r="r" b="b" t="t" l="l"/>
            <a:pathLst>
              <a:path h="2446496" w="4438087">
                <a:moveTo>
                  <a:pt x="0" y="0"/>
                </a:moveTo>
                <a:lnTo>
                  <a:pt x="4438087" y="0"/>
                </a:lnTo>
                <a:lnTo>
                  <a:pt x="4438087" y="2446496"/>
                </a:lnTo>
                <a:lnTo>
                  <a:pt x="0" y="2446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876" r="0" b="-27101"/>
            </a:stretch>
          </a:blipFill>
          <a:ln w="66675" cap="rnd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799999">
            <a:off x="-2729621" y="-7074240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35253">
            <a:off x="15331117" y="4817487"/>
            <a:ext cx="7835077" cy="10939025"/>
          </a:xfrm>
          <a:custGeom>
            <a:avLst/>
            <a:gdLst/>
            <a:ahLst/>
            <a:cxnLst/>
            <a:rect r="r" b="b" t="t" l="l"/>
            <a:pathLst>
              <a:path h="10939025" w="7835077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589541" y="5472067"/>
            <a:ext cx="1510891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542437" y="5240576"/>
            <a:ext cx="501082" cy="50108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954562" y="2453499"/>
            <a:ext cx="1676834" cy="2547675"/>
            <a:chOff x="0" y="0"/>
            <a:chExt cx="2235778" cy="33969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01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430603" y="5941547"/>
            <a:ext cx="2724750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TIME SAVING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030737" y="5240576"/>
            <a:ext cx="501082" cy="50108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442861" y="2453499"/>
            <a:ext cx="1676834" cy="2547675"/>
            <a:chOff x="0" y="0"/>
            <a:chExt cx="2235778" cy="33969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02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521294" y="5240576"/>
            <a:ext cx="501082" cy="50108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933418" y="2454776"/>
            <a:ext cx="1676834" cy="2547675"/>
            <a:chOff x="0" y="0"/>
            <a:chExt cx="2235778" cy="33969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03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011851" y="5240576"/>
            <a:ext cx="501082" cy="50108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423975" y="2453499"/>
            <a:ext cx="1676834" cy="2547675"/>
            <a:chOff x="0" y="0"/>
            <a:chExt cx="2235778" cy="33969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235778" cy="3396900"/>
            </a:xfrm>
            <a:custGeom>
              <a:avLst/>
              <a:gdLst/>
              <a:ahLst/>
              <a:cxnLst/>
              <a:rect r="r" b="b" t="t" l="l"/>
              <a:pathLst>
                <a:path h="3396900" w="2235778">
                  <a:moveTo>
                    <a:pt x="0" y="0"/>
                  </a:moveTo>
                  <a:lnTo>
                    <a:pt x="2235778" y="0"/>
                  </a:lnTo>
                  <a:lnTo>
                    <a:pt x="2235778" y="3396900"/>
                  </a:lnTo>
                  <a:lnTo>
                    <a:pt x="0" y="33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0" y="492324"/>
              <a:ext cx="2235778" cy="120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60"/>
                </a:lnSpc>
              </a:pPr>
              <a:r>
                <a:rPr lang="en-US" sz="5478" spc="536">
                  <a:solidFill>
                    <a:srgbClr val="FFFBFB"/>
                  </a:solidFill>
                  <a:latin typeface="DM Sans Bold"/>
                </a:rPr>
                <a:t>04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5679015" y="7037470"/>
            <a:ext cx="3204526" cy="2186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Time = money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Replace only the nozzles.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Competitive prices among other projects.</a:t>
            </a:r>
          </a:p>
          <a:p>
            <a:pPr>
              <a:lnSpc>
                <a:spcPts val="2545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5926362" y="5941547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COST SAVING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169572" y="7037470"/>
            <a:ext cx="3204526" cy="1243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It’s easy to use.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Everyone can use the prototype even without experience.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380279" y="5941547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NO EXPERIENCE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660129" y="7037470"/>
            <a:ext cx="3204526" cy="1243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Reusable materials.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Metal nozzles last longer.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Durable materials.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870836" y="5942960"/>
            <a:ext cx="2709833" cy="99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231F20"/>
                </a:solidFill>
                <a:latin typeface="DM Sans Bold"/>
              </a:rPr>
              <a:t>LAST LONGER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95880" y="8758270"/>
            <a:ext cx="1865640" cy="1028596"/>
            <a:chOff x="0" y="0"/>
            <a:chExt cx="2487520" cy="137146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845804" y="0"/>
              <a:ext cx="795911" cy="818091"/>
            </a:xfrm>
            <a:custGeom>
              <a:avLst/>
              <a:gdLst/>
              <a:ahLst/>
              <a:cxnLst/>
              <a:rect r="r" b="b" t="t" l="l"/>
              <a:pathLst>
                <a:path h="818091" w="795911">
                  <a:moveTo>
                    <a:pt x="0" y="0"/>
                  </a:moveTo>
                  <a:lnTo>
                    <a:pt x="795911" y="0"/>
                  </a:lnTo>
                  <a:lnTo>
                    <a:pt x="795911" y="818091"/>
                  </a:lnTo>
                  <a:lnTo>
                    <a:pt x="0" y="81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0" y="1002078"/>
              <a:ext cx="2487520" cy="36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394"/>
                </a:lnSpc>
                <a:spcBef>
                  <a:spcPct val="0"/>
                </a:spcBef>
              </a:pPr>
              <a:r>
                <a:rPr lang="en-US" sz="1735" spc="170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4431494" y="383111"/>
            <a:ext cx="8904094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IMPACT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190716" y="7037470"/>
            <a:ext cx="3204526" cy="250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Removes the need for marking.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Can be used with one hand.</a:t>
            </a:r>
          </a:p>
          <a:p>
            <a:pPr marL="398206" indent="-199103" lvl="1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</a:rPr>
              <a:t>Makes possible to make 1 to 2 more doors per day.</a:t>
            </a:r>
          </a:p>
          <a:p>
            <a:pPr>
              <a:lnSpc>
                <a:spcPts val="254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10657183" y="-90051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905967"/>
            <a:ext cx="6783237" cy="6475065"/>
            <a:chOff x="0" y="0"/>
            <a:chExt cx="9044316" cy="863342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61925"/>
              <a:ext cx="9044316" cy="6465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3015"/>
                </a:lnSpc>
                <a:spcBef>
                  <a:spcPct val="0"/>
                </a:spcBef>
              </a:pPr>
              <a:r>
                <a:rPr lang="en-US" sz="9431" spc="924">
                  <a:solidFill>
                    <a:srgbClr val="231F20"/>
                  </a:solidFill>
                  <a:latin typeface="Oswald Bold"/>
                </a:rPr>
                <a:t>THANK YOU FOR YOUR ATTENTION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4032363" y="6945455"/>
              <a:ext cx="979590" cy="1006888"/>
            </a:xfrm>
            <a:custGeom>
              <a:avLst/>
              <a:gdLst/>
              <a:ahLst/>
              <a:cxnLst/>
              <a:rect r="r" b="b" t="t" l="l"/>
              <a:pathLst>
                <a:path h="1006888" w="979590">
                  <a:moveTo>
                    <a:pt x="0" y="0"/>
                  </a:moveTo>
                  <a:lnTo>
                    <a:pt x="979590" y="0"/>
                  </a:lnTo>
                  <a:lnTo>
                    <a:pt x="979590" y="1006888"/>
                  </a:lnTo>
                  <a:lnTo>
                    <a:pt x="0" y="100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2991365" y="8175861"/>
              <a:ext cx="3061586" cy="457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7"/>
                </a:lnSpc>
                <a:spcBef>
                  <a:spcPct val="0"/>
                </a:spcBef>
              </a:pPr>
              <a:r>
                <a:rPr lang="en-US" sz="2135" spc="209">
                  <a:solidFill>
                    <a:srgbClr val="231F20"/>
                  </a:solidFill>
                  <a:latin typeface="Montserrat Classic Bold"/>
                </a:rPr>
                <a:t>UNHINGED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DAF1GBvYWQY</dc:identifier>
  <dcterms:modified xsi:type="dcterms:W3CDTF">2011-08-01T06:04:30Z</dcterms:modified>
  <cp:revision>1</cp:revision>
  <dc:title>Design Day</dc:title>
</cp:coreProperties>
</file>