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Bree Serif"/>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8927014-6364-4E98-ADD0-6B0E4E3E9C25}">
  <a:tblStyle styleId="{08927014-6364-4E98-ADD0-6B0E4E3E9C2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BreeSerif-regular.fntdata"/><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97e400f203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97e400f203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9d495642d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9d495642d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9d495642d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9d495642d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97e400f20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97e400f20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a67806abb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a67806abb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9d495642d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9d495642d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9d495642d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9d495642d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9d495642d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9d495642d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9d495642d8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9d495642d8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9d495642d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9d495642d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97e400f203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97e400f203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9d495642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9d495642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9d495642d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9d495642d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9d495642d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9d495642d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9d786d158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9d786d158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9d786d158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9d786d158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9d495642d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9d495642d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9f8b71e6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9f8b71e6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9d495642d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9d495642d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7.png"/><Relationship Id="rId8"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jpg"/><Relationship Id="rId4" Type="http://schemas.openxmlformats.org/officeDocument/2006/relationships/image" Target="../media/image16.png"/><Relationship Id="rId10" Type="http://schemas.openxmlformats.org/officeDocument/2006/relationships/image" Target="../media/image23.jpg"/><Relationship Id="rId9" Type="http://schemas.openxmlformats.org/officeDocument/2006/relationships/image" Target="../media/image17.jpg"/><Relationship Id="rId5" Type="http://schemas.openxmlformats.org/officeDocument/2006/relationships/image" Target="../media/image14.jpg"/><Relationship Id="rId6" Type="http://schemas.openxmlformats.org/officeDocument/2006/relationships/image" Target="../media/image13.jpg"/><Relationship Id="rId7" Type="http://schemas.openxmlformats.org/officeDocument/2006/relationships/image" Target="../media/image21.jpg"/><Relationship Id="rId8"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6.jpg"/><Relationship Id="rId4" Type="http://schemas.openxmlformats.org/officeDocument/2006/relationships/image" Target="../media/image32.jpg"/><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3.jp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34.png"/><Relationship Id="rId5"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mt="30000"/>
          </a:blip>
          <a:srcRect b="0" l="14383" r="14376" t="0"/>
          <a:stretch/>
        </p:blipFill>
        <p:spPr>
          <a:xfrm>
            <a:off x="3598850" y="-791700"/>
            <a:ext cx="6012175" cy="7182676"/>
          </a:xfrm>
          <a:prstGeom prst="rect">
            <a:avLst/>
          </a:prstGeom>
          <a:noFill/>
          <a:ln>
            <a:noFill/>
          </a:ln>
        </p:spPr>
      </p:pic>
      <p:sp>
        <p:nvSpPr>
          <p:cNvPr id="55" name="Google Shape;55;p13"/>
          <p:cNvSpPr/>
          <p:nvPr/>
        </p:nvSpPr>
        <p:spPr>
          <a:xfrm>
            <a:off x="0" y="2465175"/>
            <a:ext cx="9144000" cy="1243800"/>
          </a:xfrm>
          <a:prstGeom prst="rect">
            <a:avLst/>
          </a:prstGeom>
          <a:solidFill>
            <a:srgbClr val="8F001A"/>
          </a:solidFill>
          <a:ln cap="flat" cmpd="sng" w="9525">
            <a:solidFill>
              <a:schemeClr val="dk2"/>
            </a:solidFill>
            <a:prstDash val="solid"/>
            <a:round/>
            <a:headEnd len="sm" w="sm" type="none"/>
            <a:tailEnd len="sm" w="sm" type="none"/>
          </a:ln>
          <a:effectLst>
            <a:outerShdw blurRad="57150" rotWithShape="0" algn="bl" dir="5400000" dist="19050">
              <a:srgbClr val="000000">
                <a:alpha val="4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ph type="title"/>
          </p:nvPr>
        </p:nvSpPr>
        <p:spPr>
          <a:xfrm>
            <a:off x="1772650" y="2285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 sz="4400">
                <a:solidFill>
                  <a:schemeClr val="lt1"/>
                </a:solidFill>
                <a:latin typeface="Bree Serif"/>
                <a:ea typeface="Bree Serif"/>
                <a:cs typeface="Bree Serif"/>
                <a:sym typeface="Bree Serif"/>
              </a:rPr>
              <a:t>Présentation</a:t>
            </a:r>
            <a:r>
              <a:rPr b="1" lang="fr" sz="4800">
                <a:solidFill>
                  <a:schemeClr val="lt1"/>
                </a:solidFill>
                <a:latin typeface="Bree Serif"/>
                <a:ea typeface="Bree Serif"/>
                <a:cs typeface="Bree Serif"/>
                <a:sym typeface="Bree Serif"/>
              </a:rPr>
              <a:t> Finale</a:t>
            </a:r>
            <a:endParaRPr b="1" sz="4800">
              <a:solidFill>
                <a:schemeClr val="lt1"/>
              </a:solidFill>
              <a:latin typeface="Bree Serif"/>
              <a:ea typeface="Bree Serif"/>
              <a:cs typeface="Bree Serif"/>
              <a:sym typeface="Bree Serif"/>
            </a:endParaRPr>
          </a:p>
        </p:txBody>
      </p:sp>
      <p:sp>
        <p:nvSpPr>
          <p:cNvPr id="57" name="Google Shape;57;p13"/>
          <p:cNvSpPr txBox="1"/>
          <p:nvPr/>
        </p:nvSpPr>
        <p:spPr>
          <a:xfrm>
            <a:off x="4572000" y="3124200"/>
            <a:ext cx="4381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500">
                <a:solidFill>
                  <a:schemeClr val="lt1"/>
                </a:solidFill>
                <a:latin typeface="Times New Roman"/>
                <a:ea typeface="Times New Roman"/>
                <a:cs typeface="Times New Roman"/>
                <a:sym typeface="Times New Roman"/>
              </a:rPr>
              <a:t>Présenté par: Djibril, Marckenson, Mamadou et Marie</a:t>
            </a:r>
            <a:endParaRPr sz="15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1500">
              <a:latin typeface="Times New Roman"/>
              <a:ea typeface="Times New Roman"/>
              <a:cs typeface="Times New Roman"/>
              <a:sym typeface="Times New Roman"/>
            </a:endParaRPr>
          </a:p>
        </p:txBody>
      </p:sp>
      <p:pic>
        <p:nvPicPr>
          <p:cNvPr id="58" name="Google Shape;58;p13"/>
          <p:cNvPicPr preferRelativeResize="0"/>
          <p:nvPr/>
        </p:nvPicPr>
        <p:blipFill>
          <a:blip r:embed="rId4">
            <a:alphaModFix/>
          </a:blip>
          <a:stretch>
            <a:fillRect/>
          </a:stretch>
        </p:blipFill>
        <p:spPr>
          <a:xfrm>
            <a:off x="-470850" y="1083775"/>
            <a:ext cx="4237798" cy="3606677"/>
          </a:xfrm>
          <a:prstGeom prst="rect">
            <a:avLst/>
          </a:prstGeom>
          <a:noFill/>
          <a:ln>
            <a:noFill/>
          </a:ln>
        </p:spPr>
      </p:pic>
      <p:sp>
        <p:nvSpPr>
          <p:cNvPr id="59" name="Google Shape;59;p13"/>
          <p:cNvSpPr txBox="1"/>
          <p:nvPr/>
        </p:nvSpPr>
        <p:spPr>
          <a:xfrm>
            <a:off x="1324925" y="703025"/>
            <a:ext cx="635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par>
                                <p:cTn fill="hold" nodeType="with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par>
                                <p:cTn fill="hold" nodeType="withEffect" presetClass="entr" presetID="2" presetSubtype="2">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1000"/>
                                        <p:tgtEl>
                                          <p:spTgt spid="5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1000"/>
                                        <p:tgtEl>
                                          <p:spTgt spid="5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r" sz="2500" u="sng">
                <a:latin typeface="Bree Serif"/>
                <a:ea typeface="Bree Serif"/>
                <a:cs typeface="Bree Serif"/>
                <a:sym typeface="Bree Serif"/>
              </a:rPr>
              <a:t>Concept#2: </a:t>
            </a:r>
            <a:r>
              <a:rPr b="1" lang="fr" sz="2500" u="sng">
                <a:latin typeface="Bree Serif"/>
                <a:ea typeface="Bree Serif"/>
                <a:cs typeface="Bree Serif"/>
                <a:sym typeface="Bree Serif"/>
              </a:rPr>
              <a:t>Amélioration</a:t>
            </a:r>
            <a:r>
              <a:rPr b="1" lang="fr" sz="2500" u="sng">
                <a:latin typeface="Bree Serif"/>
                <a:ea typeface="Bree Serif"/>
                <a:cs typeface="Bree Serif"/>
                <a:sym typeface="Bree Serif"/>
              </a:rPr>
              <a:t> des Panneaux du Campus</a:t>
            </a:r>
            <a:endParaRPr b="1">
              <a:latin typeface="Bree Serif"/>
              <a:ea typeface="Bree Serif"/>
              <a:cs typeface="Bree Serif"/>
              <a:sym typeface="Bree Serif"/>
            </a:endParaRPr>
          </a:p>
        </p:txBody>
      </p:sp>
      <p:pic>
        <p:nvPicPr>
          <p:cNvPr id="129" name="Google Shape;129;p22"/>
          <p:cNvPicPr preferRelativeResize="0"/>
          <p:nvPr/>
        </p:nvPicPr>
        <p:blipFill>
          <a:blip r:embed="rId3">
            <a:alphaModFix/>
          </a:blip>
          <a:stretch>
            <a:fillRect/>
          </a:stretch>
        </p:blipFill>
        <p:spPr>
          <a:xfrm>
            <a:off x="3683525" y="1081450"/>
            <a:ext cx="5094635" cy="3820976"/>
          </a:xfrm>
          <a:prstGeom prst="rect">
            <a:avLst/>
          </a:prstGeom>
          <a:noFill/>
          <a:ln>
            <a:noFill/>
          </a:ln>
        </p:spPr>
      </p:pic>
      <p:sp>
        <p:nvSpPr>
          <p:cNvPr id="130" name="Google Shape;130;p22"/>
          <p:cNvSpPr txBox="1"/>
          <p:nvPr/>
        </p:nvSpPr>
        <p:spPr>
          <a:xfrm>
            <a:off x="330550" y="1160925"/>
            <a:ext cx="2870100" cy="249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fr" u="sng">
                <a:solidFill>
                  <a:schemeClr val="dk1"/>
                </a:solidFill>
              </a:rPr>
              <a:t>Caractéristiques:</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u="sng">
              <a:solidFill>
                <a:schemeClr val="dk1"/>
              </a:solidFill>
            </a:endParaRPr>
          </a:p>
          <a:p>
            <a:pPr indent="-311150" lvl="0" marL="457200" rtl="0" algn="l">
              <a:lnSpc>
                <a:spcPct val="115000"/>
              </a:lnSpc>
              <a:spcBef>
                <a:spcPts val="0"/>
              </a:spcBef>
              <a:spcAft>
                <a:spcPts val="0"/>
              </a:spcAft>
              <a:buClr>
                <a:schemeClr val="dk1"/>
              </a:buClr>
              <a:buSzPts val="1300"/>
              <a:buChar char="➢"/>
            </a:pPr>
            <a:r>
              <a:rPr lang="fr" sz="1300">
                <a:solidFill>
                  <a:schemeClr val="dk1"/>
                </a:solidFill>
              </a:rPr>
              <a:t>Planches du panneau en bois;</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fr" sz="1300">
                <a:solidFill>
                  <a:schemeClr val="dk1"/>
                </a:solidFill>
              </a:rPr>
              <a:t>Support en métal (aluminium);</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fr" sz="1300">
                <a:solidFill>
                  <a:schemeClr val="dk1"/>
                </a:solidFill>
              </a:rPr>
              <a:t>Support du panneau vissé dans du béton;</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fr" sz="1300">
                <a:solidFill>
                  <a:schemeClr val="dk1"/>
                </a:solidFill>
              </a:rPr>
              <a:t>Panneau plus large que long;</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fr" sz="1300">
                <a:solidFill>
                  <a:schemeClr val="dk1"/>
                </a:solidFill>
              </a:rPr>
              <a:t>Haut-parleur;</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fr" sz="1300">
                <a:solidFill>
                  <a:schemeClr val="dk1"/>
                </a:solidFill>
              </a:rPr>
              <a:t>Braille;</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fr" sz="1300">
                <a:solidFill>
                  <a:schemeClr val="dk1"/>
                </a:solidFill>
              </a:rPr>
              <a:t>QR code</a:t>
            </a:r>
            <a:endParaRPr sz="13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
        <p:nvSpPr>
          <p:cNvPr id="135" name="Google Shape;135;p23"/>
          <p:cNvSpPr/>
          <p:nvPr/>
        </p:nvSpPr>
        <p:spPr>
          <a:xfrm>
            <a:off x="-1429125" y="-2463450"/>
            <a:ext cx="4378200" cy="3722100"/>
          </a:xfrm>
          <a:prstGeom prst="ellipse">
            <a:avLst/>
          </a:prstGeom>
          <a:solidFill>
            <a:srgbClr val="8F00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3"/>
          <p:cNvSpPr/>
          <p:nvPr/>
        </p:nvSpPr>
        <p:spPr>
          <a:xfrm>
            <a:off x="6827375" y="3143775"/>
            <a:ext cx="3810600" cy="3536400"/>
          </a:xfrm>
          <a:prstGeom prst="ellipse">
            <a:avLst/>
          </a:prstGeom>
          <a:solidFill>
            <a:srgbClr val="8F00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r">
                <a:solidFill>
                  <a:schemeClr val="lt1"/>
                </a:solidFill>
                <a:latin typeface="Bree Serif"/>
                <a:ea typeface="Bree Serif"/>
                <a:cs typeface="Bree Serif"/>
                <a:sym typeface="Bree Serif"/>
              </a:rPr>
              <a:t>Prototype 1</a:t>
            </a:r>
            <a:endParaRPr b="1">
              <a:solidFill>
                <a:schemeClr val="lt1"/>
              </a:solidFill>
              <a:latin typeface="Bree Serif"/>
              <a:ea typeface="Bree Serif"/>
              <a:cs typeface="Bree Serif"/>
              <a:sym typeface="Bree Serif"/>
            </a:endParaRPr>
          </a:p>
        </p:txBody>
      </p:sp>
      <p:sp>
        <p:nvSpPr>
          <p:cNvPr id="138" name="Google Shape;138;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Times New Roman"/>
              <a:buChar char="-"/>
            </a:pPr>
            <a:r>
              <a:rPr lang="fr">
                <a:solidFill>
                  <a:schemeClr val="dk1"/>
                </a:solidFill>
                <a:latin typeface="Times New Roman"/>
                <a:ea typeface="Times New Roman"/>
                <a:cs typeface="Times New Roman"/>
                <a:sym typeface="Times New Roman"/>
              </a:rPr>
              <a:t>Prototype </a:t>
            </a:r>
            <a:r>
              <a:rPr b="1" lang="fr">
                <a:solidFill>
                  <a:schemeClr val="dk1"/>
                </a:solidFill>
                <a:latin typeface="Times New Roman"/>
                <a:ea typeface="Times New Roman"/>
                <a:cs typeface="Times New Roman"/>
                <a:sym typeface="Times New Roman"/>
              </a:rPr>
              <a:t>analytique</a:t>
            </a:r>
            <a:endParaRPr b="1">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fr">
                <a:solidFill>
                  <a:schemeClr val="dk1"/>
                </a:solidFill>
                <a:latin typeface="Times New Roman"/>
                <a:ea typeface="Times New Roman"/>
                <a:cs typeface="Times New Roman"/>
                <a:sym typeface="Times New Roman"/>
              </a:rPr>
              <a:t>Créer un </a:t>
            </a:r>
            <a:r>
              <a:rPr lang="fr" u="sng">
                <a:solidFill>
                  <a:schemeClr val="dk1"/>
                </a:solidFill>
                <a:latin typeface="Times New Roman"/>
                <a:ea typeface="Times New Roman"/>
                <a:cs typeface="Times New Roman"/>
                <a:sym typeface="Times New Roman"/>
              </a:rPr>
              <a:t>Code QR</a:t>
            </a:r>
            <a:endParaRPr u="sng">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fr">
                <a:solidFill>
                  <a:schemeClr val="dk1"/>
                </a:solidFill>
                <a:latin typeface="Times New Roman"/>
                <a:ea typeface="Times New Roman"/>
                <a:cs typeface="Times New Roman"/>
                <a:sym typeface="Times New Roman"/>
              </a:rPr>
              <a:t>Faire plusieurs codes de </a:t>
            </a:r>
            <a:r>
              <a:rPr lang="fr" u="sng">
                <a:solidFill>
                  <a:schemeClr val="dk1"/>
                </a:solidFill>
                <a:latin typeface="Times New Roman"/>
                <a:ea typeface="Times New Roman"/>
                <a:cs typeface="Times New Roman"/>
                <a:sym typeface="Times New Roman"/>
              </a:rPr>
              <a:t>programmation </a:t>
            </a:r>
            <a:endParaRPr u="sng">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fr">
                <a:solidFill>
                  <a:schemeClr val="dk1"/>
                </a:solidFill>
                <a:latin typeface="Times New Roman"/>
                <a:ea typeface="Times New Roman"/>
                <a:cs typeface="Times New Roman"/>
                <a:sym typeface="Times New Roman"/>
              </a:rPr>
              <a:t>Faire des tests sur le QR code et les programmes</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fr">
                <a:solidFill>
                  <a:schemeClr val="dk1"/>
                </a:solidFill>
                <a:latin typeface="Times New Roman"/>
                <a:ea typeface="Times New Roman"/>
                <a:cs typeface="Times New Roman"/>
                <a:sym typeface="Times New Roman"/>
              </a:rPr>
              <a:t>Utilisez </a:t>
            </a:r>
            <a:r>
              <a:rPr lang="fr" u="sng">
                <a:solidFill>
                  <a:schemeClr val="dk1"/>
                </a:solidFill>
                <a:latin typeface="Times New Roman"/>
                <a:ea typeface="Times New Roman"/>
                <a:cs typeface="Times New Roman"/>
                <a:sym typeface="Times New Roman"/>
              </a:rPr>
              <a:t>Onshape</a:t>
            </a:r>
            <a:r>
              <a:rPr lang="fr">
                <a:solidFill>
                  <a:schemeClr val="dk1"/>
                </a:solidFill>
                <a:latin typeface="Times New Roman"/>
                <a:ea typeface="Times New Roman"/>
                <a:cs typeface="Times New Roman"/>
                <a:sym typeface="Times New Roman"/>
              </a:rPr>
              <a:t> pour créer un modèle de notre panneau</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fr">
                <a:solidFill>
                  <a:schemeClr val="dk1"/>
                </a:solidFill>
                <a:latin typeface="Times New Roman"/>
                <a:ea typeface="Times New Roman"/>
                <a:cs typeface="Times New Roman"/>
                <a:sym typeface="Times New Roman"/>
              </a:rPr>
              <a:t>Utiliser </a:t>
            </a:r>
            <a:r>
              <a:rPr lang="fr" u="sng">
                <a:solidFill>
                  <a:schemeClr val="dk1"/>
                </a:solidFill>
                <a:latin typeface="Times New Roman"/>
                <a:ea typeface="Times New Roman"/>
                <a:cs typeface="Times New Roman"/>
                <a:sym typeface="Times New Roman"/>
              </a:rPr>
              <a:t>PhotoShop</a:t>
            </a:r>
            <a:r>
              <a:rPr lang="fr">
                <a:solidFill>
                  <a:schemeClr val="dk1"/>
                </a:solidFill>
                <a:latin typeface="Times New Roman"/>
                <a:ea typeface="Times New Roman"/>
                <a:cs typeface="Times New Roman"/>
                <a:sym typeface="Times New Roman"/>
              </a:rPr>
              <a:t> pour visualizer l’affiche du panneau </a:t>
            </a:r>
            <a:endParaRPr>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latin typeface="Times New Roman"/>
              <a:ea typeface="Times New Roman"/>
              <a:cs typeface="Times New Roman"/>
              <a:sym typeface="Times New Roman"/>
            </a:endParaRPr>
          </a:p>
        </p:txBody>
      </p:sp>
      <p:pic>
        <p:nvPicPr>
          <p:cNvPr descr="Thunkable - Lightspeed Venture Partners" id="139" name="Google Shape;139;p23"/>
          <p:cNvPicPr preferRelativeResize="0"/>
          <p:nvPr/>
        </p:nvPicPr>
        <p:blipFill>
          <a:blip r:embed="rId3">
            <a:alphaModFix/>
          </a:blip>
          <a:stretch>
            <a:fillRect/>
          </a:stretch>
        </p:blipFill>
        <p:spPr>
          <a:xfrm>
            <a:off x="0" y="3080775"/>
            <a:ext cx="2810375" cy="2062725"/>
          </a:xfrm>
          <a:prstGeom prst="rect">
            <a:avLst/>
          </a:prstGeom>
          <a:noFill/>
          <a:ln>
            <a:noFill/>
          </a:ln>
        </p:spPr>
      </p:pic>
      <p:pic>
        <p:nvPicPr>
          <p:cNvPr descr="Onshape Vector Logo | Free Download - (.SVG + .PNG) format -  SeekVectorLogo.Com" id="140" name="Google Shape;140;p23"/>
          <p:cNvPicPr preferRelativeResize="0"/>
          <p:nvPr/>
        </p:nvPicPr>
        <p:blipFill>
          <a:blip r:embed="rId4">
            <a:alphaModFix/>
          </a:blip>
          <a:stretch>
            <a:fillRect/>
          </a:stretch>
        </p:blipFill>
        <p:spPr>
          <a:xfrm>
            <a:off x="2810375" y="3080775"/>
            <a:ext cx="3162726" cy="2062725"/>
          </a:xfrm>
          <a:prstGeom prst="rect">
            <a:avLst/>
          </a:prstGeom>
          <a:noFill/>
          <a:ln>
            <a:noFill/>
          </a:ln>
        </p:spPr>
      </p:pic>
      <p:pic>
        <p:nvPicPr>
          <p:cNvPr descr="QR.io Lifetime Deal: Generate Customized QR Codes | DealMango" id="141" name="Google Shape;141;p23"/>
          <p:cNvPicPr preferRelativeResize="0"/>
          <p:nvPr/>
        </p:nvPicPr>
        <p:blipFill>
          <a:blip r:embed="rId5">
            <a:alphaModFix/>
          </a:blip>
          <a:stretch>
            <a:fillRect/>
          </a:stretch>
        </p:blipFill>
        <p:spPr>
          <a:xfrm>
            <a:off x="5973100" y="3080775"/>
            <a:ext cx="3162726" cy="2062724"/>
          </a:xfrm>
          <a:prstGeom prst="rect">
            <a:avLst/>
          </a:prstGeom>
          <a:noFill/>
          <a:ln>
            <a:noFill/>
          </a:ln>
        </p:spPr>
      </p:pic>
      <p:pic>
        <p:nvPicPr>
          <p:cNvPr id="142" name="Google Shape;142;p23"/>
          <p:cNvPicPr preferRelativeResize="0"/>
          <p:nvPr/>
        </p:nvPicPr>
        <p:blipFill>
          <a:blip r:embed="rId6">
            <a:alphaModFix/>
          </a:blip>
          <a:stretch>
            <a:fillRect/>
          </a:stretch>
        </p:blipFill>
        <p:spPr>
          <a:xfrm>
            <a:off x="4731525" y="399475"/>
            <a:ext cx="1241574" cy="1497475"/>
          </a:xfrm>
          <a:prstGeom prst="rect">
            <a:avLst/>
          </a:prstGeom>
          <a:noFill/>
          <a:ln>
            <a:noFill/>
          </a:ln>
        </p:spPr>
      </p:pic>
      <p:pic>
        <p:nvPicPr>
          <p:cNvPr id="143" name="Google Shape;143;p23"/>
          <p:cNvPicPr preferRelativeResize="0"/>
          <p:nvPr/>
        </p:nvPicPr>
        <p:blipFill>
          <a:blip r:embed="rId7">
            <a:alphaModFix/>
          </a:blip>
          <a:stretch>
            <a:fillRect/>
          </a:stretch>
        </p:blipFill>
        <p:spPr>
          <a:xfrm rot="4481813">
            <a:off x="5942724" y="-24100"/>
            <a:ext cx="827825" cy="1150225"/>
          </a:xfrm>
          <a:prstGeom prst="rect">
            <a:avLst/>
          </a:prstGeom>
          <a:noFill/>
          <a:ln>
            <a:noFill/>
          </a:ln>
        </p:spPr>
      </p:pic>
      <p:pic>
        <p:nvPicPr>
          <p:cNvPr id="144" name="Google Shape;144;p23"/>
          <p:cNvPicPr preferRelativeResize="0"/>
          <p:nvPr/>
        </p:nvPicPr>
        <p:blipFill>
          <a:blip r:embed="rId8">
            <a:alphaModFix/>
          </a:blip>
          <a:stretch>
            <a:fillRect/>
          </a:stretch>
        </p:blipFill>
        <p:spPr>
          <a:xfrm>
            <a:off x="7406500" y="1657175"/>
            <a:ext cx="1425800" cy="1497475"/>
          </a:xfrm>
          <a:prstGeom prst="rect">
            <a:avLst/>
          </a:prstGeom>
          <a:noFill/>
          <a:ln>
            <a:noFill/>
          </a:ln>
        </p:spPr>
      </p:pic>
      <p:sp>
        <p:nvSpPr>
          <p:cNvPr id="145" name="Google Shape;145;p23"/>
          <p:cNvSpPr/>
          <p:nvPr/>
        </p:nvSpPr>
        <p:spPr>
          <a:xfrm>
            <a:off x="5751875" y="1017728"/>
            <a:ext cx="2501325" cy="919725"/>
          </a:xfrm>
          <a:custGeom>
            <a:rect b="b" l="l" r="r" t="t"/>
            <a:pathLst>
              <a:path extrusionOk="0" h="36789" w="100053">
                <a:moveTo>
                  <a:pt x="97339" y="27885"/>
                </a:moveTo>
                <a:cubicBezTo>
                  <a:pt x="97284" y="24553"/>
                  <a:pt x="103621" y="6418"/>
                  <a:pt x="97011" y="7893"/>
                </a:cubicBezTo>
                <a:cubicBezTo>
                  <a:pt x="90402" y="9368"/>
                  <a:pt x="64728" y="37608"/>
                  <a:pt x="57682" y="36734"/>
                </a:cubicBezTo>
                <a:cubicBezTo>
                  <a:pt x="50636" y="35860"/>
                  <a:pt x="64347" y="8385"/>
                  <a:pt x="54733" y="2649"/>
                </a:cubicBezTo>
                <a:cubicBezTo>
                  <a:pt x="45119" y="-3086"/>
                  <a:pt x="9122" y="2376"/>
                  <a:pt x="0" y="2321"/>
                </a:cubicBezTo>
              </a:path>
            </a:pathLst>
          </a:custGeom>
          <a:noFill/>
          <a:ln cap="flat" cmpd="sng" w="38100">
            <a:solidFill>
              <a:schemeClr val="dk1"/>
            </a:solidFill>
            <a:prstDash val="dash"/>
            <a:round/>
            <a:headEnd len="med" w="med" type="triangle"/>
            <a:tailEnd len="med" w="med" type="none"/>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1000"/>
                                        <p:tgtEl>
                                          <p:spTgt spid="13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1000"/>
                                        <p:tgtEl>
                                          <p:spTgt spid="14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1000"/>
                                        <p:tgtEl>
                                          <p:spTgt spid="14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r">
                <a:latin typeface="Bree Serif"/>
                <a:ea typeface="Bree Serif"/>
                <a:cs typeface="Bree Serif"/>
                <a:sym typeface="Bree Serif"/>
              </a:rPr>
              <a:t>Images du </a:t>
            </a:r>
            <a:r>
              <a:rPr b="1" lang="fr">
                <a:latin typeface="Bree Serif"/>
                <a:ea typeface="Bree Serif"/>
                <a:cs typeface="Bree Serif"/>
                <a:sym typeface="Bree Serif"/>
              </a:rPr>
              <a:t>Prototype 1</a:t>
            </a:r>
            <a:endParaRPr b="1">
              <a:latin typeface="Bree Serif"/>
              <a:ea typeface="Bree Serif"/>
              <a:cs typeface="Bree Serif"/>
              <a:sym typeface="Bree Serif"/>
            </a:endParaRPr>
          </a:p>
        </p:txBody>
      </p:sp>
      <p:sp>
        <p:nvSpPr>
          <p:cNvPr id="151" name="Google Shape;151;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1200"/>
              </a:spcAft>
              <a:buNone/>
            </a:pPr>
            <a:r>
              <a:t/>
            </a:r>
            <a:endParaRPr/>
          </a:p>
        </p:txBody>
      </p:sp>
      <p:pic>
        <p:nvPicPr>
          <p:cNvPr id="152" name="Google Shape;152;p24"/>
          <p:cNvPicPr preferRelativeResize="0"/>
          <p:nvPr/>
        </p:nvPicPr>
        <p:blipFill rotWithShape="1">
          <a:blip r:embed="rId3">
            <a:alphaModFix/>
          </a:blip>
          <a:srcRect b="0" l="12945" r="0" t="0"/>
          <a:stretch/>
        </p:blipFill>
        <p:spPr>
          <a:xfrm>
            <a:off x="2119632" y="1180488"/>
            <a:ext cx="4807350" cy="3991025"/>
          </a:xfrm>
          <a:prstGeom prst="rect">
            <a:avLst/>
          </a:prstGeom>
          <a:noFill/>
          <a:ln>
            <a:noFill/>
          </a:ln>
        </p:spPr>
      </p:pic>
      <p:pic>
        <p:nvPicPr>
          <p:cNvPr id="153" name="Google Shape;153;p24"/>
          <p:cNvPicPr preferRelativeResize="0"/>
          <p:nvPr/>
        </p:nvPicPr>
        <p:blipFill>
          <a:blip r:embed="rId4">
            <a:alphaModFix/>
          </a:blip>
          <a:stretch>
            <a:fillRect/>
          </a:stretch>
        </p:blipFill>
        <p:spPr>
          <a:xfrm>
            <a:off x="2119638" y="1152475"/>
            <a:ext cx="4807350" cy="4047050"/>
          </a:xfrm>
          <a:prstGeom prst="rect">
            <a:avLst/>
          </a:prstGeom>
          <a:noFill/>
          <a:ln>
            <a:noFill/>
          </a:ln>
        </p:spPr>
      </p:pic>
      <p:pic>
        <p:nvPicPr>
          <p:cNvPr id="154" name="Google Shape;154;p24"/>
          <p:cNvPicPr preferRelativeResize="0"/>
          <p:nvPr/>
        </p:nvPicPr>
        <p:blipFill>
          <a:blip r:embed="rId5">
            <a:alphaModFix/>
          </a:blip>
          <a:stretch>
            <a:fillRect/>
          </a:stretch>
        </p:blipFill>
        <p:spPr>
          <a:xfrm>
            <a:off x="0" y="1152475"/>
            <a:ext cx="4493550" cy="3991000"/>
          </a:xfrm>
          <a:prstGeom prst="rect">
            <a:avLst/>
          </a:prstGeom>
          <a:noFill/>
          <a:ln>
            <a:noFill/>
          </a:ln>
        </p:spPr>
      </p:pic>
      <p:pic>
        <p:nvPicPr>
          <p:cNvPr id="155" name="Google Shape;155;p24"/>
          <p:cNvPicPr preferRelativeResize="0"/>
          <p:nvPr/>
        </p:nvPicPr>
        <p:blipFill>
          <a:blip r:embed="rId6">
            <a:alphaModFix/>
          </a:blip>
          <a:stretch>
            <a:fillRect/>
          </a:stretch>
        </p:blipFill>
        <p:spPr>
          <a:xfrm>
            <a:off x="4493550" y="1152475"/>
            <a:ext cx="4650450" cy="3991000"/>
          </a:xfrm>
          <a:prstGeom prst="rect">
            <a:avLst/>
          </a:prstGeom>
          <a:noFill/>
          <a:ln>
            <a:noFill/>
          </a:ln>
        </p:spPr>
      </p:pic>
      <p:pic>
        <p:nvPicPr>
          <p:cNvPr id="156" name="Google Shape;156;p24"/>
          <p:cNvPicPr preferRelativeResize="0"/>
          <p:nvPr/>
        </p:nvPicPr>
        <p:blipFill>
          <a:blip r:embed="rId7">
            <a:alphaModFix/>
          </a:blip>
          <a:stretch>
            <a:fillRect/>
          </a:stretch>
        </p:blipFill>
        <p:spPr>
          <a:xfrm>
            <a:off x="1591273" y="1180500"/>
            <a:ext cx="6610836" cy="3962975"/>
          </a:xfrm>
          <a:prstGeom prst="rect">
            <a:avLst/>
          </a:prstGeom>
          <a:noFill/>
          <a:ln>
            <a:noFill/>
          </a:ln>
        </p:spPr>
      </p:pic>
      <p:pic>
        <p:nvPicPr>
          <p:cNvPr descr="Inserting image..." id="157" name="Google Shape;157;p24"/>
          <p:cNvPicPr preferRelativeResize="0"/>
          <p:nvPr/>
        </p:nvPicPr>
        <p:blipFill>
          <a:blip r:embed="rId8">
            <a:alphaModFix/>
          </a:blip>
          <a:stretch>
            <a:fillRect/>
          </a:stretch>
        </p:blipFill>
        <p:spPr>
          <a:xfrm>
            <a:off x="0" y="1180500"/>
            <a:ext cx="2969550" cy="4047050"/>
          </a:xfrm>
          <a:prstGeom prst="rect">
            <a:avLst/>
          </a:prstGeom>
          <a:noFill/>
          <a:ln>
            <a:noFill/>
          </a:ln>
        </p:spPr>
      </p:pic>
      <p:pic>
        <p:nvPicPr>
          <p:cNvPr id="158" name="Google Shape;158;p24"/>
          <p:cNvPicPr preferRelativeResize="0"/>
          <p:nvPr/>
        </p:nvPicPr>
        <p:blipFill>
          <a:blip r:embed="rId9">
            <a:alphaModFix/>
          </a:blip>
          <a:stretch>
            <a:fillRect/>
          </a:stretch>
        </p:blipFill>
        <p:spPr>
          <a:xfrm>
            <a:off x="5939100" y="1166500"/>
            <a:ext cx="3204899" cy="4047050"/>
          </a:xfrm>
          <a:prstGeom prst="rect">
            <a:avLst/>
          </a:prstGeom>
          <a:noFill/>
          <a:ln>
            <a:noFill/>
          </a:ln>
        </p:spPr>
      </p:pic>
      <p:pic>
        <p:nvPicPr>
          <p:cNvPr descr="Inserting image..." id="159" name="Google Shape;159;p24"/>
          <p:cNvPicPr preferRelativeResize="0"/>
          <p:nvPr/>
        </p:nvPicPr>
        <p:blipFill>
          <a:blip r:embed="rId10">
            <a:alphaModFix/>
          </a:blip>
          <a:stretch>
            <a:fillRect/>
          </a:stretch>
        </p:blipFill>
        <p:spPr>
          <a:xfrm>
            <a:off x="2969550" y="1166500"/>
            <a:ext cx="2969550" cy="4047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5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53"/>
                                        </p:tgtEl>
                                        <p:attrNameLst>
                                          <p:attrName>style.visibility</p:attrName>
                                        </p:attrNameLst>
                                      </p:cBhvr>
                                      <p:to>
                                        <p:strVal val="hidden"/>
                                      </p:to>
                                    </p:set>
                                  </p:childTnLst>
                                </p:cTn>
                              </p:par>
                              <p:par>
                                <p:cTn fill="hold" nodeType="withEffect" presetClass="entr" presetID="2" presetSubtype="8">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1000"/>
                                        <p:tgtEl>
                                          <p:spTgt spid="15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1000"/>
                                        <p:tgtEl>
                                          <p:spTgt spid="15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1000"/>
                                        <p:tgtEl>
                                          <p:spTgt spid="154"/>
                                        </p:tgtEl>
                                        <p:attrNameLst>
                                          <p:attrName>ppt_x</p:attrName>
                                        </p:attrNameLst>
                                      </p:cBhvr>
                                      <p:tavLst>
                                        <p:tav fmla="" tm="0">
                                          <p:val>
                                            <p:strVal val="#ppt_x"/>
                                          </p:val>
                                        </p:tav>
                                        <p:tav fmla="" tm="100000">
                                          <p:val>
                                            <p:strVal val="#ppt_x-1"/>
                                          </p:val>
                                        </p:tav>
                                      </p:tavLst>
                                    </p:anim>
                                    <p:set>
                                      <p:cBhvr>
                                        <p:cTn dur="1" fill="hold">
                                          <p:stCondLst>
                                            <p:cond delay="1000"/>
                                          </p:stCondLst>
                                        </p:cTn>
                                        <p:tgtEl>
                                          <p:spTgt spid="154"/>
                                        </p:tgtEl>
                                        <p:attrNameLst>
                                          <p:attrName>style.visibility</p:attrName>
                                        </p:attrNameLst>
                                      </p:cBhvr>
                                      <p:to>
                                        <p:strVal val="hidden"/>
                                      </p:to>
                                    </p:set>
                                  </p:childTnLst>
                                </p:cTn>
                              </p:par>
                              <p:par>
                                <p:cTn fill="hold" nodeType="withEffect" presetClass="exit" presetID="2" presetSubtype="2">
                                  <p:stCondLst>
                                    <p:cond delay="0"/>
                                  </p:stCondLst>
                                  <p:childTnLst>
                                    <p:anim calcmode="lin" valueType="num">
                                      <p:cBhvr additive="base">
                                        <p:cTn dur="1000"/>
                                        <p:tgtEl>
                                          <p:spTgt spid="155"/>
                                        </p:tgtEl>
                                        <p:attrNameLst>
                                          <p:attrName>ppt_x</p:attrName>
                                        </p:attrNameLst>
                                      </p:cBhvr>
                                      <p:tavLst>
                                        <p:tav fmla="" tm="0">
                                          <p:val>
                                            <p:strVal val="#ppt_x"/>
                                          </p:val>
                                        </p:tav>
                                        <p:tav fmla="" tm="100000">
                                          <p:val>
                                            <p:strVal val="#ppt_x+1"/>
                                          </p:val>
                                        </p:tav>
                                      </p:tavLst>
                                    </p:anim>
                                    <p:set>
                                      <p:cBhvr>
                                        <p:cTn dur="1" fill="hold">
                                          <p:stCondLst>
                                            <p:cond delay="1000"/>
                                          </p:stCondLst>
                                        </p:cTn>
                                        <p:tgtEl>
                                          <p:spTgt spid="15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56"/>
                                        </p:tgtEl>
                                        <p:attrNameLst>
                                          <p:attrName>style.visibility</p:attrName>
                                        </p:attrNameLst>
                                      </p:cBhvr>
                                      <p:to>
                                        <p:strVal val="hidden"/>
                                      </p:to>
                                    </p:set>
                                  </p:childTnLst>
                                </p:cTn>
                              </p:par>
                              <p:par>
                                <p:cTn fill="hold" nodeType="withEffect" presetClass="entr" presetID="2" presetSubtype="8">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p:tgtEl>
                                          <p:spTgt spid="15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1000"/>
                                        <p:tgtEl>
                                          <p:spTgt spid="15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1000"/>
                                        <p:tgtEl>
                                          <p:spTgt spid="15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5"/>
          <p:cNvPicPr preferRelativeResize="0"/>
          <p:nvPr/>
        </p:nvPicPr>
        <p:blipFill>
          <a:blip r:embed="rId3">
            <a:alphaModFix/>
          </a:blip>
          <a:stretch>
            <a:fillRect/>
          </a:stretch>
        </p:blipFill>
        <p:spPr>
          <a:xfrm>
            <a:off x="204200" y="621650"/>
            <a:ext cx="8531076" cy="3692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26"/>
          <p:cNvSpPr/>
          <p:nvPr/>
        </p:nvSpPr>
        <p:spPr>
          <a:xfrm>
            <a:off x="-57500" y="-54500"/>
            <a:ext cx="9293700" cy="1232100"/>
          </a:xfrm>
          <a:prstGeom prst="rect">
            <a:avLst/>
          </a:prstGeom>
          <a:solidFill>
            <a:srgbClr val="8F00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r">
                <a:solidFill>
                  <a:schemeClr val="lt1"/>
                </a:solidFill>
                <a:latin typeface="Bree Serif"/>
                <a:ea typeface="Bree Serif"/>
                <a:cs typeface="Bree Serif"/>
                <a:sym typeface="Bree Serif"/>
              </a:rPr>
              <a:t>Prototype 2</a:t>
            </a:r>
            <a:endParaRPr b="1">
              <a:solidFill>
                <a:schemeClr val="lt1"/>
              </a:solidFill>
              <a:latin typeface="Bree Serif"/>
              <a:ea typeface="Bree Serif"/>
              <a:cs typeface="Bree Serif"/>
              <a:sym typeface="Bree Serif"/>
            </a:endParaRPr>
          </a:p>
        </p:txBody>
      </p:sp>
      <p:sp>
        <p:nvSpPr>
          <p:cNvPr id="171" name="Google Shape;171;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Times New Roman"/>
              <a:buChar char="-"/>
            </a:pPr>
            <a:r>
              <a:rPr lang="fr">
                <a:latin typeface="Times New Roman"/>
                <a:ea typeface="Times New Roman"/>
                <a:cs typeface="Times New Roman"/>
                <a:sym typeface="Times New Roman"/>
              </a:rPr>
              <a:t>Rétroaction de la cliente (Pas vraiment reçu)</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fr">
                <a:latin typeface="Times New Roman"/>
                <a:ea typeface="Times New Roman"/>
                <a:cs typeface="Times New Roman"/>
                <a:sym typeface="Times New Roman"/>
              </a:rPr>
              <a:t>Concentration sur l'amélioration de deux de nos sous-systèmes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fr">
                <a:latin typeface="Times New Roman"/>
                <a:ea typeface="Times New Roman"/>
                <a:cs typeface="Times New Roman"/>
                <a:sym typeface="Times New Roman"/>
              </a:rPr>
              <a:t>L</a:t>
            </a:r>
            <a:r>
              <a:rPr lang="fr">
                <a:latin typeface="Times New Roman"/>
                <a:ea typeface="Times New Roman"/>
                <a:cs typeface="Times New Roman"/>
                <a:sym typeface="Times New Roman"/>
              </a:rPr>
              <a:t>'application et le code QR</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fr">
                <a:latin typeface="Times New Roman"/>
                <a:ea typeface="Times New Roman"/>
                <a:cs typeface="Times New Roman"/>
                <a:sym typeface="Times New Roman"/>
              </a:rPr>
              <a:t>Test sur les Conditions de Fonctionnement du QR Code</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fr">
                <a:latin typeface="Times New Roman"/>
                <a:ea typeface="Times New Roman"/>
                <a:cs typeface="Times New Roman"/>
                <a:sym typeface="Times New Roman"/>
              </a:rPr>
              <a:t>Test sur la Fonctionnalité des boutons </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fr">
                <a:latin typeface="Times New Roman"/>
                <a:ea typeface="Times New Roman"/>
                <a:cs typeface="Times New Roman"/>
                <a:sym typeface="Times New Roman"/>
              </a:rPr>
              <a:t>Test Esthétiques </a:t>
            </a:r>
            <a:endParaRPr>
              <a:latin typeface="Times New Roman"/>
              <a:ea typeface="Times New Roman"/>
              <a:cs typeface="Times New Roman"/>
              <a:sym typeface="Times New Roman"/>
            </a:endParaRPr>
          </a:p>
          <a:p>
            <a:pPr indent="0" lvl="0" marL="0" rtl="0" algn="l">
              <a:spcBef>
                <a:spcPts val="1200"/>
              </a:spcBef>
              <a:spcAft>
                <a:spcPts val="1200"/>
              </a:spcAft>
              <a:buNone/>
            </a:pPr>
            <a:r>
              <a:t/>
            </a:r>
            <a:endParaRPr>
              <a:latin typeface="Times New Roman"/>
              <a:ea typeface="Times New Roman"/>
              <a:cs typeface="Times New Roman"/>
              <a:sym typeface="Times New Roman"/>
            </a:endParaRPr>
          </a:p>
        </p:txBody>
      </p:sp>
      <p:pic>
        <p:nvPicPr>
          <p:cNvPr id="172" name="Google Shape;172;p26"/>
          <p:cNvPicPr preferRelativeResize="0"/>
          <p:nvPr/>
        </p:nvPicPr>
        <p:blipFill>
          <a:blip r:embed="rId3">
            <a:alphaModFix/>
          </a:blip>
          <a:stretch>
            <a:fillRect/>
          </a:stretch>
        </p:blipFill>
        <p:spPr>
          <a:xfrm>
            <a:off x="4408800" y="2961550"/>
            <a:ext cx="1674550" cy="1890600"/>
          </a:xfrm>
          <a:prstGeom prst="rect">
            <a:avLst/>
          </a:prstGeom>
          <a:noFill/>
          <a:ln>
            <a:noFill/>
          </a:ln>
        </p:spPr>
      </p:pic>
      <p:pic>
        <p:nvPicPr>
          <p:cNvPr id="173" name="Google Shape;173;p26"/>
          <p:cNvPicPr preferRelativeResize="0"/>
          <p:nvPr/>
        </p:nvPicPr>
        <p:blipFill>
          <a:blip r:embed="rId4">
            <a:alphaModFix/>
          </a:blip>
          <a:stretch>
            <a:fillRect/>
          </a:stretch>
        </p:blipFill>
        <p:spPr>
          <a:xfrm>
            <a:off x="6311225" y="2961550"/>
            <a:ext cx="1496800" cy="18906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p27"/>
          <p:cNvSpPr/>
          <p:nvPr/>
        </p:nvSpPr>
        <p:spPr>
          <a:xfrm>
            <a:off x="5817200" y="-264200"/>
            <a:ext cx="3498900" cy="3443700"/>
          </a:xfrm>
          <a:prstGeom prst="ellipse">
            <a:avLst/>
          </a:prstGeom>
          <a:solidFill>
            <a:srgbClr val="8F001A">
              <a:alpha val="18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7"/>
          <p:cNvSpPr/>
          <p:nvPr/>
        </p:nvSpPr>
        <p:spPr>
          <a:xfrm>
            <a:off x="4501625" y="2115825"/>
            <a:ext cx="2761500" cy="2794500"/>
          </a:xfrm>
          <a:prstGeom prst="ellipse">
            <a:avLst/>
          </a:prstGeom>
          <a:solidFill>
            <a:srgbClr val="8F001A">
              <a:alpha val="18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7"/>
          <p:cNvSpPr/>
          <p:nvPr/>
        </p:nvSpPr>
        <p:spPr>
          <a:xfrm>
            <a:off x="-677150" y="-596025"/>
            <a:ext cx="1825500" cy="1748400"/>
          </a:xfrm>
          <a:prstGeom prst="ellipse">
            <a:avLst/>
          </a:prstGeom>
          <a:solidFill>
            <a:srgbClr val="8F001A">
              <a:alpha val="18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7"/>
          <p:cNvSpPr/>
          <p:nvPr/>
        </p:nvSpPr>
        <p:spPr>
          <a:xfrm>
            <a:off x="579025" y="337975"/>
            <a:ext cx="812100" cy="814500"/>
          </a:xfrm>
          <a:prstGeom prst="ellipse">
            <a:avLst/>
          </a:prstGeom>
          <a:solidFill>
            <a:srgbClr val="8F001A">
              <a:alpha val="18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7"/>
          <p:cNvSpPr/>
          <p:nvPr/>
        </p:nvSpPr>
        <p:spPr>
          <a:xfrm>
            <a:off x="96600" y="4255850"/>
            <a:ext cx="2928000" cy="2638200"/>
          </a:xfrm>
          <a:prstGeom prst="ellipse">
            <a:avLst/>
          </a:prstGeom>
          <a:solidFill>
            <a:srgbClr val="8F001A">
              <a:alpha val="18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r">
                <a:latin typeface="Bree Serif"/>
                <a:ea typeface="Bree Serif"/>
                <a:cs typeface="Bree Serif"/>
                <a:sym typeface="Bree Serif"/>
              </a:rPr>
              <a:t>Concept Final: Modern Ottawa University Engineered</a:t>
            </a:r>
            <a:endParaRPr b="1">
              <a:latin typeface="Bree Serif"/>
              <a:ea typeface="Bree Serif"/>
              <a:cs typeface="Bree Serif"/>
              <a:sym typeface="Bree Serif"/>
            </a:endParaRPr>
          </a:p>
        </p:txBody>
      </p:sp>
      <p:sp>
        <p:nvSpPr>
          <p:cNvPr id="184" name="Google Shape;184;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Times New Roman"/>
              <a:buChar char="-"/>
            </a:pPr>
            <a:r>
              <a:rPr lang="fr">
                <a:latin typeface="Times New Roman"/>
                <a:ea typeface="Times New Roman"/>
                <a:cs typeface="Times New Roman"/>
                <a:sym typeface="Times New Roman"/>
              </a:rPr>
              <a:t>Suite au 3e entretien avec la cliente…</a:t>
            </a:r>
            <a:endParaRPr>
              <a:latin typeface="Times New Roman"/>
              <a:ea typeface="Times New Roman"/>
              <a:cs typeface="Times New Roman"/>
              <a:sym typeface="Times New Roman"/>
            </a:endParaRPr>
          </a:p>
          <a:p>
            <a:pPr indent="0" lvl="0" marL="0" rtl="0" algn="l">
              <a:spcBef>
                <a:spcPts val="1200"/>
              </a:spcBef>
              <a:spcAft>
                <a:spcPts val="1200"/>
              </a:spcAft>
              <a:buNone/>
            </a:pPr>
            <a:r>
              <a:t/>
            </a:r>
            <a:endParaRPr>
              <a:latin typeface="Times New Roman"/>
              <a:ea typeface="Times New Roman"/>
              <a:cs typeface="Times New Roman"/>
              <a:sym typeface="Times New Roman"/>
            </a:endParaRPr>
          </a:p>
        </p:txBody>
      </p:sp>
      <p:pic>
        <p:nvPicPr>
          <p:cNvPr id="185" name="Google Shape;185;p27"/>
          <p:cNvPicPr preferRelativeResize="0"/>
          <p:nvPr/>
        </p:nvPicPr>
        <p:blipFill rotWithShape="1">
          <a:blip r:embed="rId3">
            <a:alphaModFix/>
          </a:blip>
          <a:srcRect b="0" l="15815" r="4547" t="0"/>
          <a:stretch/>
        </p:blipFill>
        <p:spPr>
          <a:xfrm>
            <a:off x="330700" y="1838200"/>
            <a:ext cx="2732125" cy="2514050"/>
          </a:xfrm>
          <a:prstGeom prst="rect">
            <a:avLst/>
          </a:prstGeom>
          <a:noFill/>
          <a:ln cap="flat" cmpd="sng" w="19050">
            <a:solidFill>
              <a:schemeClr val="dk2"/>
            </a:solidFill>
            <a:prstDash val="solid"/>
            <a:round/>
            <a:headEnd len="sm" w="sm" type="none"/>
            <a:tailEnd len="sm" w="sm" type="none"/>
          </a:ln>
        </p:spPr>
      </p:pic>
      <p:sp>
        <p:nvSpPr>
          <p:cNvPr id="186" name="Google Shape;186;p27"/>
          <p:cNvSpPr/>
          <p:nvPr/>
        </p:nvSpPr>
        <p:spPr>
          <a:xfrm>
            <a:off x="315763" y="1605300"/>
            <a:ext cx="2724000" cy="2932200"/>
          </a:xfrm>
          <a:prstGeom prst="mathMultiply">
            <a:avLst>
              <a:gd fmla="val 23520" name="adj1"/>
            </a:avLst>
          </a:prstGeom>
          <a:solidFill>
            <a:srgbClr val="CC0000"/>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7" name="Google Shape;187;p27"/>
          <p:cNvPicPr preferRelativeResize="0"/>
          <p:nvPr/>
        </p:nvPicPr>
        <p:blipFill rotWithShape="1">
          <a:blip r:embed="rId4">
            <a:alphaModFix/>
          </a:blip>
          <a:srcRect b="0" l="25465" r="29463" t="15874"/>
          <a:stretch/>
        </p:blipFill>
        <p:spPr>
          <a:xfrm>
            <a:off x="3929574" y="1790551"/>
            <a:ext cx="1970401" cy="3130001"/>
          </a:xfrm>
          <a:prstGeom prst="rect">
            <a:avLst/>
          </a:prstGeom>
          <a:noFill/>
          <a:ln cap="flat" cmpd="sng" w="19050">
            <a:solidFill>
              <a:schemeClr val="dk2"/>
            </a:solidFill>
            <a:prstDash val="solid"/>
            <a:round/>
            <a:headEnd len="sm" w="sm" type="none"/>
            <a:tailEnd len="sm" w="sm" type="none"/>
          </a:ln>
        </p:spPr>
      </p:pic>
      <p:sp>
        <p:nvSpPr>
          <p:cNvPr id="188" name="Google Shape;188;p27"/>
          <p:cNvSpPr/>
          <p:nvPr/>
        </p:nvSpPr>
        <p:spPr>
          <a:xfrm>
            <a:off x="3158550" y="3054675"/>
            <a:ext cx="675300" cy="225600"/>
          </a:xfrm>
          <a:prstGeom prst="rightArrow">
            <a:avLst>
              <a:gd fmla="val 50000" name="adj1"/>
              <a:gd fmla="val 50000" name="adj2"/>
            </a:avLst>
          </a:prstGeom>
          <a:solidFill>
            <a:srgbClr val="38761D"/>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7"/>
          <p:cNvSpPr txBox="1"/>
          <p:nvPr/>
        </p:nvSpPr>
        <p:spPr>
          <a:xfrm>
            <a:off x="6281700" y="1790550"/>
            <a:ext cx="24117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Times New Roman"/>
              <a:buChar char="-"/>
            </a:pPr>
            <a:r>
              <a:rPr lang="fr">
                <a:latin typeface="Times New Roman"/>
                <a:ea typeface="Times New Roman"/>
                <a:cs typeface="Times New Roman"/>
                <a:sym typeface="Times New Roman"/>
              </a:rPr>
              <a:t>Code QR, ajouts à l’applications (vibrations et fonction Text-Parole)</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fr">
                <a:latin typeface="Times New Roman"/>
                <a:ea typeface="Times New Roman"/>
                <a:cs typeface="Times New Roman"/>
                <a:sym typeface="Times New Roman"/>
              </a:rPr>
              <a:t>Plan qui s’allume</a:t>
            </a:r>
            <a:endParaRPr>
              <a:latin typeface="Times New Roman"/>
              <a:ea typeface="Times New Roman"/>
              <a:cs typeface="Times New Roman"/>
              <a:sym typeface="Times New Roman"/>
            </a:endParaRPr>
          </a:p>
        </p:txBody>
      </p:sp>
      <p:pic>
        <p:nvPicPr>
          <p:cNvPr id="190" name="Google Shape;190;p27"/>
          <p:cNvPicPr preferRelativeResize="0"/>
          <p:nvPr/>
        </p:nvPicPr>
        <p:blipFill rotWithShape="1">
          <a:blip r:embed="rId5">
            <a:alphaModFix/>
          </a:blip>
          <a:srcRect b="0" l="4200" r="-4200" t="0"/>
          <a:stretch/>
        </p:blipFill>
        <p:spPr>
          <a:xfrm>
            <a:off x="6413077" y="3091625"/>
            <a:ext cx="2148951" cy="18289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sp>
        <p:nvSpPr>
          <p:cNvPr id="195" name="Google Shape;195;p28"/>
          <p:cNvSpPr/>
          <p:nvPr/>
        </p:nvSpPr>
        <p:spPr>
          <a:xfrm>
            <a:off x="-54775" y="0"/>
            <a:ext cx="2985300" cy="1017600"/>
          </a:xfrm>
          <a:prstGeom prst="rect">
            <a:avLst/>
          </a:prstGeom>
          <a:solidFill>
            <a:srgbClr val="8F00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8"/>
          <p:cNvSpPr txBox="1"/>
          <p:nvPr>
            <p:ph type="title"/>
          </p:nvPr>
        </p:nvSpPr>
        <p:spPr>
          <a:xfrm>
            <a:off x="311700" y="2815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r">
                <a:solidFill>
                  <a:schemeClr val="lt1"/>
                </a:solidFill>
                <a:latin typeface="Bree Serif"/>
                <a:ea typeface="Bree Serif"/>
                <a:cs typeface="Bree Serif"/>
                <a:sym typeface="Bree Serif"/>
              </a:rPr>
              <a:t>Prototype 3</a:t>
            </a:r>
            <a:endParaRPr b="1">
              <a:solidFill>
                <a:schemeClr val="lt1"/>
              </a:solidFill>
              <a:latin typeface="Bree Serif"/>
              <a:ea typeface="Bree Serif"/>
              <a:cs typeface="Bree Serif"/>
              <a:sym typeface="Bree Serif"/>
            </a:endParaRPr>
          </a:p>
        </p:txBody>
      </p:sp>
      <p:sp>
        <p:nvSpPr>
          <p:cNvPr id="197" name="Google Shape;197;p28"/>
          <p:cNvSpPr txBox="1"/>
          <p:nvPr>
            <p:ph idx="1" type="body"/>
          </p:nvPr>
        </p:nvSpPr>
        <p:spPr>
          <a:xfrm>
            <a:off x="0" y="1151000"/>
            <a:ext cx="6300900" cy="1836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imes New Roman"/>
              <a:buChar char="●"/>
            </a:pPr>
            <a:r>
              <a:rPr lang="fr">
                <a:solidFill>
                  <a:schemeClr val="dk1"/>
                </a:solidFill>
                <a:latin typeface="Times New Roman"/>
                <a:ea typeface="Times New Roman"/>
                <a:cs typeface="Times New Roman"/>
                <a:sym typeface="Times New Roman"/>
              </a:rPr>
              <a:t>Prototype physique</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fr">
                <a:solidFill>
                  <a:schemeClr val="dk1"/>
                </a:solidFill>
                <a:latin typeface="Times New Roman"/>
                <a:ea typeface="Times New Roman"/>
                <a:cs typeface="Times New Roman"/>
                <a:sym typeface="Times New Roman"/>
              </a:rPr>
              <a:t>Visualiser la solution finale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fr">
                <a:solidFill>
                  <a:schemeClr val="dk1"/>
                </a:solidFill>
                <a:latin typeface="Times New Roman"/>
                <a:ea typeface="Times New Roman"/>
                <a:cs typeface="Times New Roman"/>
                <a:sym typeface="Times New Roman"/>
              </a:rPr>
              <a:t>Programme Arduino pour contrôler les boutons et les LEDs</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fr">
                <a:solidFill>
                  <a:schemeClr val="dk1"/>
                </a:solidFill>
                <a:latin typeface="Times New Roman"/>
                <a:ea typeface="Times New Roman"/>
                <a:cs typeface="Times New Roman"/>
                <a:sym typeface="Times New Roman"/>
              </a:rPr>
              <a:t>Tester sa  fonctionnalité</a:t>
            </a:r>
            <a:r>
              <a:rPr lang="fr">
                <a:solidFill>
                  <a:schemeClr val="dk1"/>
                </a:solidFill>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pic>
        <p:nvPicPr>
          <p:cNvPr id="198" name="Google Shape;198;p28"/>
          <p:cNvPicPr preferRelativeResize="0"/>
          <p:nvPr/>
        </p:nvPicPr>
        <p:blipFill rotWithShape="1">
          <a:blip r:embed="rId3">
            <a:alphaModFix/>
          </a:blip>
          <a:srcRect b="9231" l="19152" r="27213" t="17615"/>
          <a:stretch/>
        </p:blipFill>
        <p:spPr>
          <a:xfrm>
            <a:off x="6178275" y="3153375"/>
            <a:ext cx="2196152" cy="1627799"/>
          </a:xfrm>
          <a:prstGeom prst="rect">
            <a:avLst/>
          </a:prstGeom>
          <a:noFill/>
          <a:ln cap="flat" cmpd="sng" w="76200">
            <a:solidFill>
              <a:srgbClr val="8F001A"/>
            </a:solidFill>
            <a:prstDash val="solid"/>
            <a:round/>
            <a:headEnd len="sm" w="sm" type="none"/>
            <a:tailEnd len="sm" w="sm" type="none"/>
          </a:ln>
        </p:spPr>
      </p:pic>
      <p:pic>
        <p:nvPicPr>
          <p:cNvPr id="199" name="Google Shape;199;p28"/>
          <p:cNvPicPr preferRelativeResize="0"/>
          <p:nvPr/>
        </p:nvPicPr>
        <p:blipFill rotWithShape="1">
          <a:blip r:embed="rId4">
            <a:alphaModFix/>
          </a:blip>
          <a:srcRect b="0" l="0" r="0" t="14965"/>
          <a:stretch/>
        </p:blipFill>
        <p:spPr>
          <a:xfrm>
            <a:off x="7016234" y="709125"/>
            <a:ext cx="1919891" cy="1957649"/>
          </a:xfrm>
          <a:prstGeom prst="rect">
            <a:avLst/>
          </a:prstGeom>
          <a:noFill/>
          <a:ln cap="flat" cmpd="sng" w="76200">
            <a:solidFill>
              <a:srgbClr val="8F001A"/>
            </a:solidFill>
            <a:prstDash val="solid"/>
            <a:round/>
            <a:headEnd len="sm" w="sm" type="none"/>
            <a:tailEnd len="sm" w="sm" type="none"/>
          </a:ln>
        </p:spPr>
      </p:pic>
      <p:sp>
        <p:nvSpPr>
          <p:cNvPr id="200" name="Google Shape;200;p28"/>
          <p:cNvSpPr txBox="1"/>
          <p:nvPr/>
        </p:nvSpPr>
        <p:spPr>
          <a:xfrm>
            <a:off x="311700" y="2571750"/>
            <a:ext cx="5206500" cy="2524200"/>
          </a:xfrm>
          <a:prstGeom prst="rect">
            <a:avLst/>
          </a:prstGeom>
          <a:noFill/>
          <a:ln>
            <a:noFill/>
          </a:ln>
        </p:spPr>
        <p:txBody>
          <a:bodyPr anchorCtr="0" anchor="t" bIns="91425" lIns="91425" spcFirstLastPara="1" rIns="91425" wrap="square" tIns="91425">
            <a:spAutoFit/>
          </a:bodyPr>
          <a:lstStyle/>
          <a:p>
            <a:pPr indent="0" lvl="0" marL="457200" rtl="0" algn="l">
              <a:lnSpc>
                <a:spcPct val="80000"/>
              </a:lnSpc>
              <a:spcBef>
                <a:spcPts val="0"/>
              </a:spcBef>
              <a:spcAft>
                <a:spcPts val="0"/>
              </a:spcAft>
              <a:buClr>
                <a:schemeClr val="dk1"/>
              </a:buClr>
              <a:buSzPts val="1100"/>
              <a:buFont typeface="Arial"/>
              <a:buNone/>
            </a:pPr>
            <a:r>
              <a:rPr lang="fr" sz="1800">
                <a:solidFill>
                  <a:schemeClr val="dk1"/>
                </a:solidFill>
                <a:latin typeface="Times New Roman"/>
                <a:ea typeface="Times New Roman"/>
                <a:cs typeface="Times New Roman"/>
                <a:sym typeface="Times New Roman"/>
              </a:rPr>
              <a:t>Constitué de:</a:t>
            </a:r>
            <a:endParaRPr sz="1800">
              <a:solidFill>
                <a:schemeClr val="dk1"/>
              </a:solidFill>
              <a:latin typeface="Times New Roman"/>
              <a:ea typeface="Times New Roman"/>
              <a:cs typeface="Times New Roman"/>
              <a:sym typeface="Times New Roman"/>
            </a:endParaRPr>
          </a:p>
          <a:p>
            <a:pPr indent="-342900" lvl="0" marL="457200" rtl="0" algn="l">
              <a:lnSpc>
                <a:spcPct val="80000"/>
              </a:lnSpc>
              <a:spcBef>
                <a:spcPts val="1200"/>
              </a:spcBef>
              <a:spcAft>
                <a:spcPts val="0"/>
              </a:spcAft>
              <a:buClr>
                <a:schemeClr val="dk1"/>
              </a:buClr>
              <a:buSzPts val="1800"/>
              <a:buFont typeface="Times New Roman"/>
              <a:buChar char="-"/>
            </a:pPr>
            <a:r>
              <a:rPr lang="fr" sz="1800">
                <a:solidFill>
                  <a:schemeClr val="dk1"/>
                </a:solidFill>
                <a:latin typeface="Times New Roman"/>
                <a:ea typeface="Times New Roman"/>
                <a:cs typeface="Times New Roman"/>
                <a:sym typeface="Times New Roman"/>
              </a:rPr>
              <a:t>Une planche de bois avec un plan laminé montrant du Campus </a:t>
            </a:r>
            <a:endParaRPr sz="1800">
              <a:solidFill>
                <a:schemeClr val="dk1"/>
              </a:solidFill>
              <a:latin typeface="Times New Roman"/>
              <a:ea typeface="Times New Roman"/>
              <a:cs typeface="Times New Roman"/>
              <a:sym typeface="Times New Roman"/>
            </a:endParaRPr>
          </a:p>
          <a:p>
            <a:pPr indent="-342900" lvl="0" marL="457200" rtl="0" algn="l">
              <a:lnSpc>
                <a:spcPct val="80000"/>
              </a:lnSpc>
              <a:spcBef>
                <a:spcPts val="1200"/>
              </a:spcBef>
              <a:spcAft>
                <a:spcPts val="0"/>
              </a:spcAft>
              <a:buClr>
                <a:schemeClr val="dk1"/>
              </a:buClr>
              <a:buSzPts val="1800"/>
              <a:buFont typeface="Times New Roman"/>
              <a:buChar char="-"/>
            </a:pPr>
            <a:r>
              <a:rPr lang="fr" sz="1800">
                <a:solidFill>
                  <a:schemeClr val="dk1"/>
                </a:solidFill>
                <a:latin typeface="Times New Roman"/>
                <a:ea typeface="Times New Roman"/>
                <a:cs typeface="Times New Roman"/>
                <a:sym typeface="Times New Roman"/>
              </a:rPr>
              <a:t>Un système de LEDs qui allume la direction demandée</a:t>
            </a:r>
            <a:endParaRPr sz="1800">
              <a:solidFill>
                <a:schemeClr val="dk1"/>
              </a:solidFill>
              <a:latin typeface="Times New Roman"/>
              <a:ea typeface="Times New Roman"/>
              <a:cs typeface="Times New Roman"/>
              <a:sym typeface="Times New Roman"/>
            </a:endParaRPr>
          </a:p>
          <a:p>
            <a:pPr indent="-342900" lvl="0" marL="457200" rtl="0" algn="l">
              <a:lnSpc>
                <a:spcPct val="80000"/>
              </a:lnSpc>
              <a:spcBef>
                <a:spcPts val="1200"/>
              </a:spcBef>
              <a:spcAft>
                <a:spcPts val="0"/>
              </a:spcAft>
              <a:buClr>
                <a:schemeClr val="dk1"/>
              </a:buClr>
              <a:buSzPts val="1800"/>
              <a:buFont typeface="Times New Roman"/>
              <a:buChar char="-"/>
            </a:pPr>
            <a:r>
              <a:rPr lang="fr" sz="1800">
                <a:solidFill>
                  <a:schemeClr val="dk1"/>
                </a:solidFill>
                <a:latin typeface="Times New Roman"/>
                <a:ea typeface="Times New Roman"/>
                <a:cs typeface="Times New Roman"/>
                <a:sym typeface="Times New Roman"/>
              </a:rPr>
              <a:t>Code QR qui vous conduira vers l’application, prêt à être scanner!</a:t>
            </a:r>
            <a:endParaRPr sz="1800">
              <a:solidFill>
                <a:schemeClr val="dk1"/>
              </a:solidFill>
              <a:latin typeface="Times New Roman"/>
              <a:ea typeface="Times New Roman"/>
              <a:cs typeface="Times New Roman"/>
              <a:sym typeface="Times New Roman"/>
            </a:endParaRPr>
          </a:p>
          <a:p>
            <a:pPr indent="0" lvl="0" marL="0" rtl="0" algn="l">
              <a:lnSpc>
                <a:spcPct val="80000"/>
              </a:lnSpc>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29"/>
          <p:cNvSpPr/>
          <p:nvPr/>
        </p:nvSpPr>
        <p:spPr>
          <a:xfrm>
            <a:off x="-650801" y="-299524"/>
            <a:ext cx="3017736" cy="1770444"/>
          </a:xfrm>
          <a:prstGeom prst="cloud">
            <a:avLst/>
          </a:prstGeom>
          <a:solidFill>
            <a:srgbClr val="8F001A">
              <a:alpha val="235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r" u="sng">
                <a:latin typeface="Bree Serif"/>
                <a:ea typeface="Bree Serif"/>
                <a:cs typeface="Bree Serif"/>
                <a:sym typeface="Bree Serif"/>
              </a:rPr>
              <a:t>Leçons</a:t>
            </a:r>
            <a:r>
              <a:rPr b="1" lang="fr" u="sng">
                <a:latin typeface="Bree Serif"/>
                <a:ea typeface="Bree Serif"/>
                <a:cs typeface="Bree Serif"/>
                <a:sym typeface="Bree Serif"/>
              </a:rPr>
              <a:t> apprises</a:t>
            </a:r>
            <a:endParaRPr b="1" u="sng">
              <a:latin typeface="Bree Serif"/>
              <a:ea typeface="Bree Serif"/>
              <a:cs typeface="Bree Serif"/>
              <a:sym typeface="Bree Serif"/>
            </a:endParaRPr>
          </a:p>
        </p:txBody>
      </p:sp>
      <p:sp>
        <p:nvSpPr>
          <p:cNvPr id="207" name="Google Shape;207;p29"/>
          <p:cNvSpPr txBox="1"/>
          <p:nvPr>
            <p:ph idx="1" type="body"/>
          </p:nvPr>
        </p:nvSpPr>
        <p:spPr>
          <a:xfrm>
            <a:off x="311700" y="1700100"/>
            <a:ext cx="8520600" cy="2499600"/>
          </a:xfrm>
          <a:prstGeom prst="rect">
            <a:avLst/>
          </a:prstGeom>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Font typeface="Times New Roman"/>
              <a:buChar char="❖"/>
            </a:pPr>
            <a:r>
              <a:rPr lang="fr">
                <a:solidFill>
                  <a:schemeClr val="dk1"/>
                </a:solidFill>
                <a:latin typeface="Times New Roman"/>
                <a:ea typeface="Times New Roman"/>
                <a:cs typeface="Times New Roman"/>
                <a:sym typeface="Times New Roman"/>
              </a:rPr>
              <a:t>Processus de la Pensée Conceptuelle</a:t>
            </a:r>
            <a:endParaRPr>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fr">
                <a:solidFill>
                  <a:schemeClr val="dk1"/>
                </a:solidFill>
                <a:latin typeface="Times New Roman"/>
                <a:ea typeface="Times New Roman"/>
                <a:cs typeface="Times New Roman"/>
                <a:sym typeface="Times New Roman"/>
              </a:rPr>
              <a:t>Compétences</a:t>
            </a:r>
            <a:r>
              <a:rPr lang="fr">
                <a:solidFill>
                  <a:schemeClr val="dk1"/>
                </a:solidFill>
                <a:latin typeface="Times New Roman"/>
                <a:ea typeface="Times New Roman"/>
                <a:cs typeface="Times New Roman"/>
                <a:sym typeface="Times New Roman"/>
              </a:rPr>
              <a:t> Techniques</a:t>
            </a:r>
            <a:endParaRPr>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fr">
                <a:solidFill>
                  <a:schemeClr val="dk1"/>
                </a:solidFill>
                <a:latin typeface="Times New Roman"/>
                <a:ea typeface="Times New Roman"/>
                <a:cs typeface="Times New Roman"/>
                <a:sym typeface="Times New Roman"/>
              </a:rPr>
              <a:t>Compétences</a:t>
            </a:r>
            <a:r>
              <a:rPr lang="fr">
                <a:solidFill>
                  <a:schemeClr val="dk1"/>
                </a:solidFill>
                <a:latin typeface="Times New Roman"/>
                <a:ea typeface="Times New Roman"/>
                <a:cs typeface="Times New Roman"/>
                <a:sym typeface="Times New Roman"/>
              </a:rPr>
              <a:t> en Communication</a:t>
            </a:r>
            <a:endParaRPr>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fr">
                <a:solidFill>
                  <a:schemeClr val="dk1"/>
                </a:solidFill>
                <a:latin typeface="Times New Roman"/>
                <a:ea typeface="Times New Roman"/>
                <a:cs typeface="Times New Roman"/>
                <a:sym typeface="Times New Roman"/>
              </a:rPr>
              <a:t>Planification</a:t>
            </a:r>
            <a:r>
              <a:rPr lang="fr">
                <a:solidFill>
                  <a:schemeClr val="dk1"/>
                </a:solidFill>
                <a:latin typeface="Times New Roman"/>
                <a:ea typeface="Times New Roman"/>
                <a:cs typeface="Times New Roman"/>
                <a:sym typeface="Times New Roman"/>
              </a:rPr>
              <a:t> et Organisation du travail</a:t>
            </a:r>
            <a:endParaRPr>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fr">
                <a:solidFill>
                  <a:schemeClr val="dk1"/>
                </a:solidFill>
                <a:latin typeface="Times New Roman"/>
                <a:ea typeface="Times New Roman"/>
                <a:cs typeface="Times New Roman"/>
                <a:sym typeface="Times New Roman"/>
              </a:rPr>
              <a:t>Gestion des conflits et travail </a:t>
            </a:r>
            <a:r>
              <a:rPr lang="fr">
                <a:solidFill>
                  <a:schemeClr val="dk1"/>
                </a:solidFill>
                <a:latin typeface="Times New Roman"/>
                <a:ea typeface="Times New Roman"/>
                <a:cs typeface="Times New Roman"/>
                <a:sym typeface="Times New Roman"/>
              </a:rPr>
              <a:t>d'équipe</a:t>
            </a:r>
            <a:endParaRPr>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fr">
                <a:solidFill>
                  <a:schemeClr val="dk1"/>
                </a:solidFill>
                <a:latin typeface="Times New Roman"/>
                <a:ea typeface="Times New Roman"/>
                <a:cs typeface="Times New Roman"/>
                <a:sym typeface="Times New Roman"/>
              </a:rPr>
              <a:t>Analyse de risques et UXD.</a:t>
            </a:r>
            <a:endParaRPr>
              <a:solidFill>
                <a:schemeClr val="dk1"/>
              </a:solidFill>
              <a:latin typeface="Times New Roman"/>
              <a:ea typeface="Times New Roman"/>
              <a:cs typeface="Times New Roman"/>
              <a:sym typeface="Times New Roman"/>
            </a:endParaRPr>
          </a:p>
          <a:p>
            <a:pPr indent="0" lvl="0" marL="0" rtl="0" algn="l">
              <a:spcBef>
                <a:spcPts val="0"/>
              </a:spcBef>
              <a:spcAft>
                <a:spcPts val="1200"/>
              </a:spcAft>
              <a:buNone/>
            </a:pPr>
            <a:r>
              <a:t/>
            </a:r>
            <a:endParaRPr>
              <a:solidFill>
                <a:schemeClr val="dk1"/>
              </a:solidFill>
              <a:latin typeface="Times New Roman"/>
              <a:ea typeface="Times New Roman"/>
              <a:cs typeface="Times New Roman"/>
              <a:sym typeface="Times New Roman"/>
            </a:endParaRPr>
          </a:p>
        </p:txBody>
      </p:sp>
      <p:pic>
        <p:nvPicPr>
          <p:cNvPr id="208" name="Google Shape;208;p29"/>
          <p:cNvPicPr preferRelativeResize="0"/>
          <p:nvPr/>
        </p:nvPicPr>
        <p:blipFill>
          <a:blip r:embed="rId3">
            <a:alphaModFix/>
          </a:blip>
          <a:stretch>
            <a:fillRect/>
          </a:stretch>
        </p:blipFill>
        <p:spPr>
          <a:xfrm>
            <a:off x="5528325" y="724877"/>
            <a:ext cx="2891225" cy="3844000"/>
          </a:xfrm>
          <a:prstGeom prst="rect">
            <a:avLst/>
          </a:prstGeom>
          <a:noFill/>
          <a:ln>
            <a:noFill/>
          </a:ln>
        </p:spPr>
      </p:pic>
      <p:sp>
        <p:nvSpPr>
          <p:cNvPr id="209" name="Google Shape;209;p29"/>
          <p:cNvSpPr/>
          <p:nvPr/>
        </p:nvSpPr>
        <p:spPr>
          <a:xfrm>
            <a:off x="-783250" y="-309587"/>
            <a:ext cx="3510000" cy="2081916"/>
          </a:xfrm>
          <a:prstGeom prst="cloud">
            <a:avLst/>
          </a:prstGeom>
          <a:solidFill>
            <a:srgbClr val="8F001A">
              <a:alpha val="235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9"/>
          <p:cNvSpPr/>
          <p:nvPr/>
        </p:nvSpPr>
        <p:spPr>
          <a:xfrm>
            <a:off x="2112350" y="4414813"/>
            <a:ext cx="3510000" cy="2081916"/>
          </a:xfrm>
          <a:prstGeom prst="cloud">
            <a:avLst/>
          </a:prstGeom>
          <a:solidFill>
            <a:srgbClr val="8F001A">
              <a:alpha val="235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9"/>
          <p:cNvSpPr/>
          <p:nvPr/>
        </p:nvSpPr>
        <p:spPr>
          <a:xfrm>
            <a:off x="8069450" y="-762137"/>
            <a:ext cx="3510000" cy="2081916"/>
          </a:xfrm>
          <a:prstGeom prst="cloud">
            <a:avLst/>
          </a:prstGeom>
          <a:solidFill>
            <a:srgbClr val="8F001A">
              <a:alpha val="235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001A">
            <a:alpha val="18390"/>
          </a:srgbClr>
        </a:solidFill>
      </p:bgPr>
    </p:bg>
    <p:spTree>
      <p:nvGrpSpPr>
        <p:cNvPr id="215" name="Shape 215"/>
        <p:cNvGrpSpPr/>
        <p:nvPr/>
      </p:nvGrpSpPr>
      <p:grpSpPr>
        <a:xfrm>
          <a:off x="0" y="0"/>
          <a:ext cx="0" cy="0"/>
          <a:chOff x="0" y="0"/>
          <a:chExt cx="0" cy="0"/>
        </a:xfrm>
      </p:grpSpPr>
      <p:sp>
        <p:nvSpPr>
          <p:cNvPr id="216" name="Google Shape;216;p30"/>
          <p:cNvSpPr/>
          <p:nvPr/>
        </p:nvSpPr>
        <p:spPr>
          <a:xfrm>
            <a:off x="-507300" y="-1538000"/>
            <a:ext cx="3933600" cy="3862800"/>
          </a:xfrm>
          <a:prstGeom prst="ellipse">
            <a:avLst/>
          </a:prstGeom>
          <a:solidFill>
            <a:srgbClr val="8F001A">
              <a:alpha val="235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0"/>
          <p:cNvSpPr/>
          <p:nvPr/>
        </p:nvSpPr>
        <p:spPr>
          <a:xfrm>
            <a:off x="6827375" y="3143775"/>
            <a:ext cx="3810600" cy="3536400"/>
          </a:xfrm>
          <a:prstGeom prst="ellipse">
            <a:avLst/>
          </a:prstGeom>
          <a:solidFill>
            <a:srgbClr val="8F001A">
              <a:alpha val="235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r">
                <a:latin typeface="Bree Serif"/>
                <a:ea typeface="Bree Serif"/>
                <a:cs typeface="Bree Serif"/>
                <a:sym typeface="Bree Serif"/>
              </a:rPr>
              <a:t>Prochaines étapes…</a:t>
            </a:r>
            <a:endParaRPr b="1">
              <a:latin typeface="Bree Serif"/>
              <a:ea typeface="Bree Serif"/>
              <a:cs typeface="Bree Serif"/>
              <a:sym typeface="Bree Serif"/>
            </a:endParaRPr>
          </a:p>
        </p:txBody>
      </p:sp>
      <p:sp>
        <p:nvSpPr>
          <p:cNvPr id="219" name="Google Shape;219;p30"/>
          <p:cNvSpPr txBox="1"/>
          <p:nvPr>
            <p:ph idx="1" type="body"/>
          </p:nvPr>
        </p:nvSpPr>
        <p:spPr>
          <a:xfrm>
            <a:off x="366875" y="1221775"/>
            <a:ext cx="3651300" cy="3416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chemeClr val="dk1"/>
              </a:buClr>
              <a:buSzPts val="1800"/>
              <a:buFont typeface="Times New Roman"/>
              <a:buChar char="-"/>
            </a:pPr>
            <a:r>
              <a:rPr lang="fr">
                <a:solidFill>
                  <a:schemeClr val="dk1"/>
                </a:solidFill>
                <a:latin typeface="Times New Roman"/>
                <a:ea typeface="Times New Roman"/>
                <a:cs typeface="Times New Roman"/>
                <a:sym typeface="Times New Roman"/>
              </a:rPr>
              <a:t>Compléter le </a:t>
            </a:r>
            <a:r>
              <a:rPr b="1" lang="fr">
                <a:solidFill>
                  <a:schemeClr val="dk1"/>
                </a:solidFill>
                <a:latin typeface="Times New Roman"/>
                <a:ea typeface="Times New Roman"/>
                <a:cs typeface="Times New Roman"/>
                <a:sym typeface="Times New Roman"/>
              </a:rPr>
              <a:t>prototype</a:t>
            </a:r>
            <a:r>
              <a:rPr lang="fr">
                <a:solidFill>
                  <a:schemeClr val="dk1"/>
                </a:solidFill>
                <a:latin typeface="Times New Roman"/>
                <a:ea typeface="Times New Roman"/>
                <a:cs typeface="Times New Roman"/>
                <a:sym typeface="Times New Roman"/>
              </a:rPr>
              <a:t> du plan lumineux</a:t>
            </a:r>
            <a:endParaRPr>
              <a:solidFill>
                <a:schemeClr val="dk1"/>
              </a:solidFill>
              <a:latin typeface="Times New Roman"/>
              <a:ea typeface="Times New Roman"/>
              <a:cs typeface="Times New Roman"/>
              <a:sym typeface="Times New Roman"/>
            </a:endParaRPr>
          </a:p>
          <a:p>
            <a:pPr indent="-342900" lvl="0" marL="457200" rtl="0" algn="l">
              <a:lnSpc>
                <a:spcPct val="200000"/>
              </a:lnSpc>
              <a:spcBef>
                <a:spcPts val="0"/>
              </a:spcBef>
              <a:spcAft>
                <a:spcPts val="0"/>
              </a:spcAft>
              <a:buClr>
                <a:schemeClr val="dk1"/>
              </a:buClr>
              <a:buSzPts val="1800"/>
              <a:buFont typeface="Times New Roman"/>
              <a:buChar char="-"/>
            </a:pPr>
            <a:r>
              <a:rPr lang="fr">
                <a:solidFill>
                  <a:schemeClr val="dk1"/>
                </a:solidFill>
                <a:latin typeface="Times New Roman"/>
                <a:ea typeface="Times New Roman"/>
                <a:cs typeface="Times New Roman"/>
                <a:sym typeface="Times New Roman"/>
              </a:rPr>
              <a:t>Compléter l’étape </a:t>
            </a:r>
            <a:r>
              <a:rPr b="1" lang="fr">
                <a:solidFill>
                  <a:schemeClr val="dk1"/>
                </a:solidFill>
                <a:latin typeface="Times New Roman"/>
                <a:ea typeface="Times New Roman"/>
                <a:cs typeface="Times New Roman"/>
                <a:sym typeface="Times New Roman"/>
              </a:rPr>
              <a:t>esthétique </a:t>
            </a:r>
            <a:r>
              <a:rPr lang="fr">
                <a:solidFill>
                  <a:schemeClr val="dk1"/>
                </a:solidFill>
                <a:latin typeface="Times New Roman"/>
                <a:ea typeface="Times New Roman"/>
                <a:cs typeface="Times New Roman"/>
                <a:sym typeface="Times New Roman"/>
              </a:rPr>
              <a:t>de l’application</a:t>
            </a:r>
            <a:endParaRPr>
              <a:solidFill>
                <a:schemeClr val="dk1"/>
              </a:solidFill>
              <a:latin typeface="Times New Roman"/>
              <a:ea typeface="Times New Roman"/>
              <a:cs typeface="Times New Roman"/>
              <a:sym typeface="Times New Roman"/>
            </a:endParaRPr>
          </a:p>
          <a:p>
            <a:pPr indent="0" lvl="0" marL="0" rtl="0" algn="l">
              <a:lnSpc>
                <a:spcPct val="200000"/>
              </a:lnSpc>
              <a:spcBef>
                <a:spcPts val="1200"/>
              </a:spcBef>
              <a:spcAft>
                <a:spcPts val="1200"/>
              </a:spcAft>
              <a:buNone/>
            </a:pPr>
            <a:r>
              <a:t/>
            </a:r>
            <a:endParaRPr>
              <a:solidFill>
                <a:schemeClr val="dk1"/>
              </a:solidFill>
              <a:latin typeface="Times New Roman"/>
              <a:ea typeface="Times New Roman"/>
              <a:cs typeface="Times New Roman"/>
              <a:sym typeface="Times New Roman"/>
            </a:endParaRPr>
          </a:p>
        </p:txBody>
      </p:sp>
      <p:pic>
        <p:nvPicPr>
          <p:cNvPr id="220" name="Google Shape;220;p30"/>
          <p:cNvPicPr preferRelativeResize="0"/>
          <p:nvPr/>
        </p:nvPicPr>
        <p:blipFill>
          <a:blip r:embed="rId3">
            <a:alphaModFix/>
          </a:blip>
          <a:stretch>
            <a:fillRect/>
          </a:stretch>
        </p:blipFill>
        <p:spPr>
          <a:xfrm>
            <a:off x="6727775" y="2057250"/>
            <a:ext cx="2358374" cy="2358374"/>
          </a:xfrm>
          <a:prstGeom prst="rect">
            <a:avLst/>
          </a:prstGeom>
          <a:noFill/>
          <a:ln>
            <a:noFill/>
          </a:ln>
        </p:spPr>
      </p:pic>
      <p:cxnSp>
        <p:nvCxnSpPr>
          <p:cNvPr id="221" name="Google Shape;221;p30"/>
          <p:cNvCxnSpPr/>
          <p:nvPr/>
        </p:nvCxnSpPr>
        <p:spPr>
          <a:xfrm>
            <a:off x="4294025" y="1440650"/>
            <a:ext cx="11100" cy="2627100"/>
          </a:xfrm>
          <a:prstGeom prst="straightConnector1">
            <a:avLst/>
          </a:prstGeom>
          <a:noFill/>
          <a:ln cap="flat" cmpd="sng" w="9525">
            <a:solidFill>
              <a:schemeClr val="dk2"/>
            </a:solidFill>
            <a:prstDash val="solid"/>
            <a:round/>
            <a:headEnd len="med" w="med" type="none"/>
            <a:tailEnd len="med" w="med" type="none"/>
          </a:ln>
        </p:spPr>
      </p:cxnSp>
      <p:sp>
        <p:nvSpPr>
          <p:cNvPr id="222" name="Google Shape;222;p30"/>
          <p:cNvSpPr txBox="1"/>
          <p:nvPr/>
        </p:nvSpPr>
        <p:spPr>
          <a:xfrm>
            <a:off x="4757200" y="1221775"/>
            <a:ext cx="3223500" cy="1569900"/>
          </a:xfrm>
          <a:prstGeom prst="rect">
            <a:avLst/>
          </a:prstGeom>
          <a:noFill/>
          <a:ln>
            <a:noFill/>
          </a:ln>
        </p:spPr>
        <p:txBody>
          <a:bodyPr anchorCtr="0" anchor="t" bIns="91425" lIns="91425" spcFirstLastPara="1" rIns="91425" wrap="square" tIns="91425">
            <a:spAutoFit/>
          </a:bodyPr>
          <a:lstStyle/>
          <a:p>
            <a:pPr indent="-342900" lvl="0" marL="457200" rtl="0" algn="l">
              <a:lnSpc>
                <a:spcPct val="200000"/>
              </a:lnSpc>
              <a:spcBef>
                <a:spcPts val="0"/>
              </a:spcBef>
              <a:spcAft>
                <a:spcPts val="0"/>
              </a:spcAft>
              <a:buClr>
                <a:schemeClr val="dk1"/>
              </a:buClr>
              <a:buSzPts val="1800"/>
              <a:buFont typeface="Times New Roman"/>
              <a:buChar char="-"/>
            </a:pPr>
            <a:r>
              <a:rPr lang="fr" sz="1800">
                <a:solidFill>
                  <a:schemeClr val="dk1"/>
                </a:solidFill>
                <a:latin typeface="Times New Roman"/>
                <a:ea typeface="Times New Roman"/>
                <a:cs typeface="Times New Roman"/>
                <a:sym typeface="Times New Roman"/>
              </a:rPr>
              <a:t>Conduire des </a:t>
            </a:r>
            <a:r>
              <a:rPr b="1" lang="fr" sz="1800">
                <a:solidFill>
                  <a:schemeClr val="dk1"/>
                </a:solidFill>
                <a:latin typeface="Times New Roman"/>
                <a:ea typeface="Times New Roman"/>
                <a:cs typeface="Times New Roman"/>
                <a:sym typeface="Times New Roman"/>
              </a:rPr>
              <a:t>expériences utilisateurs</a:t>
            </a:r>
            <a:endParaRPr b="1" sz="1800">
              <a:solidFill>
                <a:schemeClr val="dk1"/>
              </a:solidFill>
              <a:latin typeface="Times New Roman"/>
              <a:ea typeface="Times New Roman"/>
              <a:cs typeface="Times New Roman"/>
              <a:sym typeface="Times New Roman"/>
            </a:endParaRPr>
          </a:p>
          <a:p>
            <a:pPr indent="-342900" lvl="0" marL="457200" rtl="0" algn="l">
              <a:lnSpc>
                <a:spcPct val="200000"/>
              </a:lnSpc>
              <a:spcBef>
                <a:spcPts val="0"/>
              </a:spcBef>
              <a:spcAft>
                <a:spcPts val="0"/>
              </a:spcAft>
              <a:buClr>
                <a:schemeClr val="dk1"/>
              </a:buClr>
              <a:buSzPts val="1800"/>
              <a:buFont typeface="Times New Roman"/>
              <a:buChar char="-"/>
            </a:pPr>
            <a:r>
              <a:rPr b="1" lang="fr" sz="1800">
                <a:solidFill>
                  <a:schemeClr val="dk1"/>
                </a:solidFill>
                <a:latin typeface="Times New Roman"/>
                <a:ea typeface="Times New Roman"/>
                <a:cs typeface="Times New Roman"/>
                <a:sym typeface="Times New Roman"/>
              </a:rPr>
              <a:t>Design day</a:t>
            </a:r>
            <a:r>
              <a:rPr lang="fr" sz="1800">
                <a:solidFill>
                  <a:schemeClr val="dk1"/>
                </a:solidFill>
                <a:latin typeface="Times New Roman"/>
                <a:ea typeface="Times New Roman"/>
                <a:cs typeface="Times New Roman"/>
                <a:sym typeface="Times New Roman"/>
              </a:rPr>
              <a:t>!</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001A">
            <a:alpha val="23560"/>
          </a:srgbClr>
        </a:solidFill>
      </p:bgPr>
    </p:bg>
    <p:spTree>
      <p:nvGrpSpPr>
        <p:cNvPr id="226" name="Shape 226"/>
        <p:cNvGrpSpPr/>
        <p:nvPr/>
      </p:nvGrpSpPr>
      <p:grpSpPr>
        <a:xfrm>
          <a:off x="0" y="0"/>
          <a:ext cx="0" cy="0"/>
          <a:chOff x="0" y="0"/>
          <a:chExt cx="0" cy="0"/>
        </a:xfrm>
      </p:grpSpPr>
      <p:sp>
        <p:nvSpPr>
          <p:cNvPr id="227" name="Google Shape;227;p31"/>
          <p:cNvSpPr txBox="1"/>
          <p:nvPr>
            <p:ph type="title"/>
          </p:nvPr>
        </p:nvSpPr>
        <p:spPr>
          <a:xfrm>
            <a:off x="1559250" y="2663175"/>
            <a:ext cx="6025500" cy="84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fr" sz="3820">
                <a:latin typeface="Bree Serif"/>
                <a:ea typeface="Bree Serif"/>
                <a:cs typeface="Bree Serif"/>
                <a:sym typeface="Bree Serif"/>
              </a:rPr>
              <a:t>Avez-vous des questions?</a:t>
            </a:r>
            <a:endParaRPr b="1" sz="3820">
              <a:latin typeface="Bree Serif"/>
              <a:ea typeface="Bree Serif"/>
              <a:cs typeface="Bree Serif"/>
              <a:sym typeface="Bree Serif"/>
            </a:endParaRPr>
          </a:p>
        </p:txBody>
      </p:sp>
      <p:sp>
        <p:nvSpPr>
          <p:cNvPr id="228" name="Google Shape;228;p31"/>
          <p:cNvSpPr txBox="1"/>
          <p:nvPr/>
        </p:nvSpPr>
        <p:spPr>
          <a:xfrm rot="-12088">
            <a:off x="4145398" y="97274"/>
            <a:ext cx="426603"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4800">
                <a:latin typeface="Bree Serif"/>
                <a:ea typeface="Bree Serif"/>
                <a:cs typeface="Bree Serif"/>
                <a:sym typeface="Bree Serif"/>
              </a:rPr>
              <a:t>?</a:t>
            </a:r>
            <a:endParaRPr b="1" sz="4800">
              <a:latin typeface="Bree Serif"/>
              <a:ea typeface="Bree Serif"/>
              <a:cs typeface="Bree Serif"/>
              <a:sym typeface="Bree Serif"/>
            </a:endParaRPr>
          </a:p>
        </p:txBody>
      </p:sp>
      <p:pic>
        <p:nvPicPr>
          <p:cNvPr id="229" name="Google Shape;229;p31"/>
          <p:cNvPicPr preferRelativeResize="0"/>
          <p:nvPr/>
        </p:nvPicPr>
        <p:blipFill rotWithShape="1">
          <a:blip r:embed="rId3">
            <a:alphaModFix/>
          </a:blip>
          <a:srcRect b="0" l="4200" r="-4200" t="0"/>
          <a:stretch/>
        </p:blipFill>
        <p:spPr>
          <a:xfrm>
            <a:off x="3215550" y="704092"/>
            <a:ext cx="2398577" cy="2041358"/>
          </a:xfrm>
          <a:prstGeom prst="rect">
            <a:avLst/>
          </a:prstGeom>
          <a:noFill/>
          <a:ln>
            <a:noFill/>
          </a:ln>
        </p:spPr>
      </p:pic>
      <p:sp>
        <p:nvSpPr>
          <p:cNvPr id="230" name="Google Shape;230;p31"/>
          <p:cNvSpPr txBox="1"/>
          <p:nvPr/>
        </p:nvSpPr>
        <p:spPr>
          <a:xfrm rot="1844972">
            <a:off x="4703685" y="97449"/>
            <a:ext cx="426571" cy="92336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4800">
                <a:latin typeface="Bree Serif"/>
                <a:ea typeface="Bree Serif"/>
                <a:cs typeface="Bree Serif"/>
                <a:sym typeface="Bree Serif"/>
              </a:rPr>
              <a:t>?</a:t>
            </a:r>
            <a:endParaRPr b="1" sz="4800">
              <a:latin typeface="Bree Serif"/>
              <a:ea typeface="Bree Serif"/>
              <a:cs typeface="Bree Serif"/>
              <a:sym typeface="Bree Serif"/>
            </a:endParaRPr>
          </a:p>
        </p:txBody>
      </p:sp>
      <p:sp>
        <p:nvSpPr>
          <p:cNvPr id="231" name="Google Shape;231;p31"/>
          <p:cNvSpPr txBox="1"/>
          <p:nvPr/>
        </p:nvSpPr>
        <p:spPr>
          <a:xfrm rot="-2148844">
            <a:off x="3587198" y="97302"/>
            <a:ext cx="426552" cy="92350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4800">
                <a:latin typeface="Bree Serif"/>
                <a:ea typeface="Bree Serif"/>
                <a:cs typeface="Bree Serif"/>
                <a:sym typeface="Bree Serif"/>
              </a:rPr>
              <a:t>?</a:t>
            </a:r>
            <a:endParaRPr b="1" sz="4800">
              <a:latin typeface="Bree Serif"/>
              <a:ea typeface="Bree Serif"/>
              <a:cs typeface="Bree Serif"/>
              <a:sym typeface="Bree Serif"/>
            </a:endParaRPr>
          </a:p>
        </p:txBody>
      </p:sp>
      <p:pic>
        <p:nvPicPr>
          <p:cNvPr id="232" name="Google Shape;232;p31"/>
          <p:cNvPicPr preferRelativeResize="0"/>
          <p:nvPr/>
        </p:nvPicPr>
        <p:blipFill>
          <a:blip r:embed="rId4">
            <a:alphaModFix/>
          </a:blip>
          <a:stretch>
            <a:fillRect/>
          </a:stretch>
        </p:blipFill>
        <p:spPr>
          <a:xfrm>
            <a:off x="5559828" y="357150"/>
            <a:ext cx="790322" cy="924902"/>
          </a:xfrm>
          <a:prstGeom prst="rect">
            <a:avLst/>
          </a:prstGeom>
          <a:noFill/>
          <a:ln>
            <a:noFill/>
          </a:ln>
        </p:spPr>
      </p:pic>
      <p:pic>
        <p:nvPicPr>
          <p:cNvPr id="233" name="Google Shape;233;p31"/>
          <p:cNvPicPr preferRelativeResize="0"/>
          <p:nvPr/>
        </p:nvPicPr>
        <p:blipFill>
          <a:blip r:embed="rId5">
            <a:alphaModFix amt="69000"/>
          </a:blip>
          <a:stretch>
            <a:fillRect/>
          </a:stretch>
        </p:blipFill>
        <p:spPr>
          <a:xfrm>
            <a:off x="5242850" y="357162"/>
            <a:ext cx="1424277" cy="118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sp>
        <p:nvSpPr>
          <p:cNvPr id="64" name="Google Shape;64;p14"/>
          <p:cNvSpPr/>
          <p:nvPr/>
        </p:nvSpPr>
        <p:spPr>
          <a:xfrm>
            <a:off x="-327250" y="-1549050"/>
            <a:ext cx="3733500" cy="3816000"/>
          </a:xfrm>
          <a:prstGeom prst="ellipse">
            <a:avLst/>
          </a:prstGeom>
          <a:solidFill>
            <a:srgbClr val="8F00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r">
                <a:solidFill>
                  <a:schemeClr val="lt1"/>
                </a:solidFill>
                <a:latin typeface="Bree Serif"/>
                <a:ea typeface="Bree Serif"/>
                <a:cs typeface="Bree Serif"/>
                <a:sym typeface="Bree Serif"/>
              </a:rPr>
              <a:t>T</a:t>
            </a:r>
            <a:r>
              <a:rPr b="1" lang="fr">
                <a:solidFill>
                  <a:schemeClr val="lt1"/>
                </a:solidFill>
                <a:latin typeface="Bree Serif"/>
                <a:ea typeface="Bree Serif"/>
                <a:cs typeface="Bree Serif"/>
                <a:sym typeface="Bree Serif"/>
              </a:rPr>
              <a:t>able des Matières</a:t>
            </a:r>
            <a:endParaRPr b="1">
              <a:solidFill>
                <a:schemeClr val="lt1"/>
              </a:solidFill>
              <a:latin typeface="Bree Serif"/>
              <a:ea typeface="Bree Serif"/>
              <a:cs typeface="Bree Serif"/>
              <a:sym typeface="Bree Serif"/>
            </a:endParaRPr>
          </a:p>
        </p:txBody>
      </p:sp>
      <p:sp>
        <p:nvSpPr>
          <p:cNvPr id="66" name="Google Shape;66;p14"/>
          <p:cNvSpPr txBox="1"/>
          <p:nvPr>
            <p:ph idx="1" type="body"/>
          </p:nvPr>
        </p:nvSpPr>
        <p:spPr>
          <a:xfrm>
            <a:off x="3329900" y="1376050"/>
            <a:ext cx="8520600" cy="3416400"/>
          </a:xfrm>
          <a:prstGeom prst="rect">
            <a:avLst/>
          </a:prstGeom>
        </p:spPr>
        <p:txBody>
          <a:bodyPr anchorCtr="0" anchor="t" bIns="91425" lIns="91425" spcFirstLastPara="1" rIns="91425" wrap="square" tIns="91425">
            <a:noAutofit/>
          </a:bodyPr>
          <a:lstStyle/>
          <a:p>
            <a:pPr indent="-355600" lvl="0" marL="457200" rtl="0" algn="l">
              <a:lnSpc>
                <a:spcPct val="140000"/>
              </a:lnSpc>
              <a:spcBef>
                <a:spcPts val="0"/>
              </a:spcBef>
              <a:spcAft>
                <a:spcPts val="0"/>
              </a:spcAft>
              <a:buClr>
                <a:schemeClr val="dk1"/>
              </a:buClr>
              <a:buSzPts val="2000"/>
              <a:buFont typeface="Times New Roman"/>
              <a:buChar char="●"/>
            </a:pPr>
            <a:r>
              <a:rPr lang="fr" sz="2000">
                <a:solidFill>
                  <a:schemeClr val="dk1"/>
                </a:solidFill>
                <a:latin typeface="Times New Roman"/>
                <a:ea typeface="Times New Roman"/>
                <a:cs typeface="Times New Roman"/>
                <a:sym typeface="Times New Roman"/>
              </a:rPr>
              <a:t>Étapes du processus de conception</a:t>
            </a:r>
            <a:endParaRPr sz="2000">
              <a:solidFill>
                <a:schemeClr val="dk1"/>
              </a:solidFill>
              <a:latin typeface="Times New Roman"/>
              <a:ea typeface="Times New Roman"/>
              <a:cs typeface="Times New Roman"/>
              <a:sym typeface="Times New Roman"/>
            </a:endParaRPr>
          </a:p>
          <a:p>
            <a:pPr indent="-355600" lvl="0" marL="457200" rtl="0" algn="l">
              <a:lnSpc>
                <a:spcPct val="140000"/>
              </a:lnSpc>
              <a:spcBef>
                <a:spcPts val="0"/>
              </a:spcBef>
              <a:spcAft>
                <a:spcPts val="0"/>
              </a:spcAft>
              <a:buClr>
                <a:schemeClr val="dk1"/>
              </a:buClr>
              <a:buSzPts val="2000"/>
              <a:buFont typeface="Times New Roman"/>
              <a:buChar char="●"/>
            </a:pPr>
            <a:r>
              <a:rPr lang="fr" sz="2000">
                <a:solidFill>
                  <a:schemeClr val="dk1"/>
                </a:solidFill>
                <a:latin typeface="Times New Roman"/>
                <a:ea typeface="Times New Roman"/>
                <a:cs typeface="Times New Roman"/>
                <a:sym typeface="Times New Roman"/>
              </a:rPr>
              <a:t>Empathie et Définition du problème</a:t>
            </a:r>
            <a:endParaRPr sz="2000">
              <a:solidFill>
                <a:schemeClr val="dk1"/>
              </a:solidFill>
              <a:latin typeface="Times New Roman"/>
              <a:ea typeface="Times New Roman"/>
              <a:cs typeface="Times New Roman"/>
              <a:sym typeface="Times New Roman"/>
            </a:endParaRPr>
          </a:p>
          <a:p>
            <a:pPr indent="-355600" lvl="0" marL="457200" rtl="0" algn="l">
              <a:lnSpc>
                <a:spcPct val="140000"/>
              </a:lnSpc>
              <a:spcBef>
                <a:spcPts val="0"/>
              </a:spcBef>
              <a:spcAft>
                <a:spcPts val="0"/>
              </a:spcAft>
              <a:buClr>
                <a:schemeClr val="dk1"/>
              </a:buClr>
              <a:buSzPts val="2000"/>
              <a:buFont typeface="Times New Roman"/>
              <a:buChar char="●"/>
            </a:pPr>
            <a:r>
              <a:rPr lang="fr" sz="2000">
                <a:solidFill>
                  <a:schemeClr val="dk1"/>
                </a:solidFill>
                <a:latin typeface="Times New Roman"/>
                <a:ea typeface="Times New Roman"/>
                <a:cs typeface="Times New Roman"/>
                <a:sym typeface="Times New Roman"/>
              </a:rPr>
              <a:t>Plan du projet</a:t>
            </a:r>
            <a:endParaRPr sz="2000">
              <a:solidFill>
                <a:schemeClr val="dk1"/>
              </a:solidFill>
              <a:latin typeface="Times New Roman"/>
              <a:ea typeface="Times New Roman"/>
              <a:cs typeface="Times New Roman"/>
              <a:sym typeface="Times New Roman"/>
            </a:endParaRPr>
          </a:p>
          <a:p>
            <a:pPr indent="-355600" lvl="0" marL="457200" rtl="0" algn="l">
              <a:lnSpc>
                <a:spcPct val="140000"/>
              </a:lnSpc>
              <a:spcBef>
                <a:spcPts val="0"/>
              </a:spcBef>
              <a:spcAft>
                <a:spcPts val="0"/>
              </a:spcAft>
              <a:buClr>
                <a:schemeClr val="dk1"/>
              </a:buClr>
              <a:buSzPts val="2000"/>
              <a:buFont typeface="Times New Roman"/>
              <a:buChar char="●"/>
            </a:pPr>
            <a:r>
              <a:rPr lang="fr" sz="2000">
                <a:solidFill>
                  <a:schemeClr val="dk1"/>
                </a:solidFill>
                <a:latin typeface="Times New Roman"/>
                <a:ea typeface="Times New Roman"/>
                <a:cs typeface="Times New Roman"/>
                <a:sym typeface="Times New Roman"/>
              </a:rPr>
              <a:t>Idéation</a:t>
            </a:r>
            <a:endParaRPr sz="2000">
              <a:solidFill>
                <a:schemeClr val="dk1"/>
              </a:solidFill>
              <a:latin typeface="Times New Roman"/>
              <a:ea typeface="Times New Roman"/>
              <a:cs typeface="Times New Roman"/>
              <a:sym typeface="Times New Roman"/>
            </a:endParaRPr>
          </a:p>
          <a:p>
            <a:pPr indent="-355600" lvl="0" marL="457200" rtl="0" algn="l">
              <a:lnSpc>
                <a:spcPct val="140000"/>
              </a:lnSpc>
              <a:spcBef>
                <a:spcPts val="0"/>
              </a:spcBef>
              <a:spcAft>
                <a:spcPts val="0"/>
              </a:spcAft>
              <a:buClr>
                <a:schemeClr val="dk1"/>
              </a:buClr>
              <a:buSzPts val="2000"/>
              <a:buFont typeface="Times New Roman"/>
              <a:buChar char="●"/>
            </a:pPr>
            <a:r>
              <a:rPr lang="fr" sz="2000">
                <a:solidFill>
                  <a:schemeClr val="dk1"/>
                </a:solidFill>
                <a:latin typeface="Times New Roman"/>
                <a:ea typeface="Times New Roman"/>
                <a:cs typeface="Times New Roman"/>
                <a:sym typeface="Times New Roman"/>
              </a:rPr>
              <a:t>Prototypage</a:t>
            </a:r>
            <a:endParaRPr sz="2000">
              <a:solidFill>
                <a:schemeClr val="dk1"/>
              </a:solidFill>
              <a:latin typeface="Times New Roman"/>
              <a:ea typeface="Times New Roman"/>
              <a:cs typeface="Times New Roman"/>
              <a:sym typeface="Times New Roman"/>
            </a:endParaRPr>
          </a:p>
          <a:p>
            <a:pPr indent="-355600" lvl="0" marL="457200" rtl="0" algn="l">
              <a:lnSpc>
                <a:spcPct val="140000"/>
              </a:lnSpc>
              <a:spcBef>
                <a:spcPts val="0"/>
              </a:spcBef>
              <a:spcAft>
                <a:spcPts val="0"/>
              </a:spcAft>
              <a:buClr>
                <a:schemeClr val="dk1"/>
              </a:buClr>
              <a:buSzPts val="2000"/>
              <a:buFont typeface="Times New Roman"/>
              <a:buChar char="●"/>
            </a:pPr>
            <a:r>
              <a:rPr lang="fr" sz="2000">
                <a:solidFill>
                  <a:schemeClr val="dk1"/>
                </a:solidFill>
                <a:latin typeface="Times New Roman"/>
                <a:ea typeface="Times New Roman"/>
                <a:cs typeface="Times New Roman"/>
                <a:sym typeface="Times New Roman"/>
              </a:rPr>
              <a:t>Leçons globales apprises</a:t>
            </a:r>
            <a:endParaRPr sz="2000">
              <a:solidFill>
                <a:schemeClr val="dk1"/>
              </a:solidFill>
              <a:latin typeface="Times New Roman"/>
              <a:ea typeface="Times New Roman"/>
              <a:cs typeface="Times New Roman"/>
              <a:sym typeface="Times New Roman"/>
            </a:endParaRPr>
          </a:p>
          <a:p>
            <a:pPr indent="-355600" lvl="0" marL="457200" rtl="0" algn="l">
              <a:lnSpc>
                <a:spcPct val="140000"/>
              </a:lnSpc>
              <a:spcBef>
                <a:spcPts val="0"/>
              </a:spcBef>
              <a:spcAft>
                <a:spcPts val="0"/>
              </a:spcAft>
              <a:buClr>
                <a:schemeClr val="dk1"/>
              </a:buClr>
              <a:buSzPts val="2000"/>
              <a:buFont typeface="Times New Roman"/>
              <a:buChar char="●"/>
            </a:pPr>
            <a:r>
              <a:rPr lang="fr" sz="2000">
                <a:solidFill>
                  <a:schemeClr val="dk1"/>
                </a:solidFill>
                <a:latin typeface="Times New Roman"/>
                <a:ea typeface="Times New Roman"/>
                <a:cs typeface="Times New Roman"/>
                <a:sym typeface="Times New Roman"/>
              </a:rPr>
              <a:t>Prochaines Étapes</a:t>
            </a:r>
            <a:endParaRPr sz="2000">
              <a:solidFill>
                <a:schemeClr val="dk1"/>
              </a:solidFill>
              <a:latin typeface="Times New Roman"/>
              <a:ea typeface="Times New Roman"/>
              <a:cs typeface="Times New Roman"/>
              <a:sym typeface="Times New Roman"/>
            </a:endParaRPr>
          </a:p>
          <a:p>
            <a:pPr indent="0" lvl="0" marL="0" rtl="0" algn="l">
              <a:lnSpc>
                <a:spcPct val="140000"/>
              </a:lnSpc>
              <a:spcBef>
                <a:spcPts val="1200"/>
              </a:spcBef>
              <a:spcAft>
                <a:spcPts val="1200"/>
              </a:spcAft>
              <a:buNone/>
            </a:pPr>
            <a:r>
              <a:t/>
            </a:r>
            <a:endParaRPr sz="2000">
              <a:solidFill>
                <a:schemeClr val="dk1"/>
              </a:solidFill>
              <a:latin typeface="Times New Roman"/>
              <a:ea typeface="Times New Roman"/>
              <a:cs typeface="Times New Roman"/>
              <a:sym typeface="Times New Roman"/>
            </a:endParaRPr>
          </a:p>
        </p:txBody>
      </p:sp>
      <p:sp>
        <p:nvSpPr>
          <p:cNvPr id="67" name="Google Shape;67;p14"/>
          <p:cNvSpPr/>
          <p:nvPr/>
        </p:nvSpPr>
        <p:spPr>
          <a:xfrm>
            <a:off x="6827375" y="3143775"/>
            <a:ext cx="3810600" cy="3536400"/>
          </a:xfrm>
          <a:prstGeom prst="ellipse">
            <a:avLst/>
          </a:prstGeom>
          <a:solidFill>
            <a:srgbClr val="8F00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r">
                <a:latin typeface="Bree Serif"/>
                <a:ea typeface="Bree Serif"/>
                <a:cs typeface="Bree Serif"/>
                <a:sym typeface="Bree Serif"/>
              </a:rPr>
              <a:t>Les Étapes de la Pensée Conceptuelle</a:t>
            </a:r>
            <a:endParaRPr b="1">
              <a:latin typeface="Bree Serif"/>
              <a:ea typeface="Bree Serif"/>
              <a:cs typeface="Bree Serif"/>
              <a:sym typeface="Bree Serif"/>
            </a:endParaRPr>
          </a:p>
        </p:txBody>
      </p:sp>
      <p:pic>
        <p:nvPicPr>
          <p:cNvPr id="73" name="Google Shape;73;p15"/>
          <p:cNvPicPr preferRelativeResize="0"/>
          <p:nvPr/>
        </p:nvPicPr>
        <p:blipFill rotWithShape="1">
          <a:blip r:embed="rId3">
            <a:alphaModFix/>
          </a:blip>
          <a:srcRect b="26037" l="0" r="0" t="7233"/>
          <a:stretch/>
        </p:blipFill>
        <p:spPr>
          <a:xfrm>
            <a:off x="1066300" y="1161675"/>
            <a:ext cx="7011400" cy="39818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001A"/>
        </a:solidFill>
      </p:bgPr>
    </p:bg>
    <p:spTree>
      <p:nvGrpSpPr>
        <p:cNvPr id="77" name="Shape 77"/>
        <p:cNvGrpSpPr/>
        <p:nvPr/>
      </p:nvGrpSpPr>
      <p:grpSpPr>
        <a:xfrm>
          <a:off x="0" y="0"/>
          <a:ext cx="0" cy="0"/>
          <a:chOff x="0" y="0"/>
          <a:chExt cx="0" cy="0"/>
        </a:xfrm>
      </p:grpSpPr>
      <p:sp>
        <p:nvSpPr>
          <p:cNvPr id="78" name="Google Shape;78;p16"/>
          <p:cNvSpPr/>
          <p:nvPr/>
        </p:nvSpPr>
        <p:spPr>
          <a:xfrm>
            <a:off x="311700" y="352950"/>
            <a:ext cx="8520600" cy="443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txBox="1"/>
          <p:nvPr>
            <p:ph idx="1" type="body"/>
          </p:nvPr>
        </p:nvSpPr>
        <p:spPr>
          <a:xfrm>
            <a:off x="311700" y="863550"/>
            <a:ext cx="8520600" cy="1002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Times New Roman"/>
              <a:buChar char="-"/>
            </a:pPr>
            <a:r>
              <a:rPr lang="fr">
                <a:solidFill>
                  <a:schemeClr val="dk1"/>
                </a:solidFill>
                <a:latin typeface="Times New Roman"/>
                <a:ea typeface="Times New Roman"/>
                <a:cs typeface="Times New Roman"/>
                <a:sym typeface="Times New Roman"/>
              </a:rPr>
              <a:t>Première rencontre avec le client</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fr">
                <a:solidFill>
                  <a:schemeClr val="dk1"/>
                </a:solidFill>
                <a:latin typeface="Times New Roman"/>
                <a:ea typeface="Times New Roman"/>
                <a:cs typeface="Times New Roman"/>
                <a:sym typeface="Times New Roman"/>
              </a:rPr>
              <a:t>Besoins repérés (exemples):</a:t>
            </a:r>
            <a:endParaRPr>
              <a:solidFill>
                <a:schemeClr val="dk1"/>
              </a:solidFill>
              <a:latin typeface="Times New Roman"/>
              <a:ea typeface="Times New Roman"/>
              <a:cs typeface="Times New Roman"/>
              <a:sym typeface="Times New Roman"/>
            </a:endParaRPr>
          </a:p>
        </p:txBody>
      </p:sp>
      <p:graphicFrame>
        <p:nvGraphicFramePr>
          <p:cNvPr id="80" name="Google Shape;80;p16"/>
          <p:cNvGraphicFramePr/>
          <p:nvPr/>
        </p:nvGraphicFramePr>
        <p:xfrm>
          <a:off x="952500" y="1866150"/>
          <a:ext cx="3000000" cy="3000000"/>
        </p:xfrm>
        <a:graphic>
          <a:graphicData uri="http://schemas.openxmlformats.org/drawingml/2006/table">
            <a:tbl>
              <a:tblPr>
                <a:noFill/>
                <a:tableStyleId>{08927014-6364-4E98-ADD0-6B0E4E3E9C25}</a:tableStyleId>
              </a:tblPr>
              <a:tblGrid>
                <a:gridCol w="3619500"/>
                <a:gridCol w="3619500"/>
              </a:tblGrid>
              <a:tr h="652475">
                <a:tc>
                  <a:txBody>
                    <a:bodyPr/>
                    <a:lstStyle/>
                    <a:p>
                      <a:pPr indent="0" lvl="0" marL="0" rtl="0" algn="ctr">
                        <a:spcBef>
                          <a:spcPts val="0"/>
                        </a:spcBef>
                        <a:spcAft>
                          <a:spcPts val="0"/>
                        </a:spcAft>
                        <a:buNone/>
                      </a:pPr>
                      <a:r>
                        <a:rPr b="1" lang="fr">
                          <a:latin typeface="Times New Roman"/>
                          <a:ea typeface="Times New Roman"/>
                          <a:cs typeface="Times New Roman"/>
                          <a:sym typeface="Times New Roman"/>
                        </a:rPr>
                        <a:t>Besoins</a:t>
                      </a:r>
                      <a:endParaRPr b="1">
                        <a:latin typeface="Times New Roman"/>
                        <a:ea typeface="Times New Roman"/>
                        <a:cs typeface="Times New Roman"/>
                        <a:sym typeface="Times New Roman"/>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b="1" lang="fr">
                          <a:latin typeface="Times New Roman"/>
                          <a:ea typeface="Times New Roman"/>
                          <a:cs typeface="Times New Roman"/>
                          <a:sym typeface="Times New Roman"/>
                        </a:rPr>
                        <a:t>Rang</a:t>
                      </a:r>
                      <a:endParaRPr b="1">
                        <a:latin typeface="Times New Roman"/>
                        <a:ea typeface="Times New Roman"/>
                        <a:cs typeface="Times New Roman"/>
                        <a:sym typeface="Times New Roman"/>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381000">
                <a:tc>
                  <a:txBody>
                    <a:bodyPr/>
                    <a:lstStyle/>
                    <a:p>
                      <a:pPr indent="0" lvl="0" marL="0" rtl="0" algn="l">
                        <a:spcBef>
                          <a:spcPts val="0"/>
                        </a:spcBef>
                        <a:spcAft>
                          <a:spcPts val="0"/>
                        </a:spcAft>
                        <a:buNone/>
                      </a:pPr>
                      <a:r>
                        <a:rPr i="1" lang="fr">
                          <a:latin typeface="Times New Roman"/>
                          <a:ea typeface="Times New Roman"/>
                          <a:cs typeface="Times New Roman"/>
                          <a:sym typeface="Times New Roman"/>
                        </a:rPr>
                        <a:t>La solution est accessible</a:t>
                      </a:r>
                      <a:endParaRPr i="1">
                        <a:latin typeface="Times New Roman"/>
                        <a:ea typeface="Times New Roman"/>
                        <a:cs typeface="Times New Roman"/>
                        <a:sym typeface="Times New Roman"/>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lang="fr">
                          <a:latin typeface="Times New Roman"/>
                          <a:ea typeface="Times New Roman"/>
                          <a:cs typeface="Times New Roman"/>
                          <a:sym typeface="Times New Roman"/>
                        </a:rPr>
                        <a:t>5</a:t>
                      </a:r>
                      <a:endParaRPr>
                        <a:latin typeface="Times New Roman"/>
                        <a:ea typeface="Times New Roman"/>
                        <a:cs typeface="Times New Roman"/>
                        <a:sym typeface="Times New Roman"/>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381000">
                <a:tc>
                  <a:txBody>
                    <a:bodyPr/>
                    <a:lstStyle/>
                    <a:p>
                      <a:pPr indent="0" lvl="0" marL="0" rtl="0" algn="l">
                        <a:spcBef>
                          <a:spcPts val="0"/>
                        </a:spcBef>
                        <a:spcAft>
                          <a:spcPts val="0"/>
                        </a:spcAft>
                        <a:buNone/>
                      </a:pPr>
                      <a:r>
                        <a:rPr i="1" lang="fr">
                          <a:latin typeface="Times New Roman"/>
                          <a:ea typeface="Times New Roman"/>
                          <a:cs typeface="Times New Roman"/>
                          <a:sym typeface="Times New Roman"/>
                        </a:rPr>
                        <a:t>La solution est faite à base de matériaux naturels/recyclés</a:t>
                      </a:r>
                      <a:endParaRPr i="1">
                        <a:latin typeface="Times New Roman"/>
                        <a:ea typeface="Times New Roman"/>
                        <a:cs typeface="Times New Roman"/>
                        <a:sym typeface="Times New Roman"/>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lang="fr">
                          <a:latin typeface="Times New Roman"/>
                          <a:ea typeface="Times New Roman"/>
                          <a:cs typeface="Times New Roman"/>
                          <a:sym typeface="Times New Roman"/>
                        </a:rPr>
                        <a:t>4</a:t>
                      </a:r>
                      <a:endParaRPr>
                        <a:latin typeface="Times New Roman"/>
                        <a:ea typeface="Times New Roman"/>
                        <a:cs typeface="Times New Roman"/>
                        <a:sym typeface="Times New Roman"/>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381000">
                <a:tc>
                  <a:txBody>
                    <a:bodyPr/>
                    <a:lstStyle/>
                    <a:p>
                      <a:pPr indent="0" lvl="0" marL="0" rtl="0" algn="l">
                        <a:spcBef>
                          <a:spcPts val="0"/>
                        </a:spcBef>
                        <a:spcAft>
                          <a:spcPts val="0"/>
                        </a:spcAft>
                        <a:buNone/>
                      </a:pPr>
                      <a:r>
                        <a:rPr i="1" lang="fr">
                          <a:latin typeface="Times New Roman"/>
                          <a:ea typeface="Times New Roman"/>
                          <a:cs typeface="Times New Roman"/>
                          <a:sym typeface="Times New Roman"/>
                        </a:rPr>
                        <a:t>La solution est robuste et durable</a:t>
                      </a:r>
                      <a:endParaRPr i="1">
                        <a:latin typeface="Times New Roman"/>
                        <a:ea typeface="Times New Roman"/>
                        <a:cs typeface="Times New Roman"/>
                        <a:sym typeface="Times New Roman"/>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lang="fr">
                          <a:latin typeface="Times New Roman"/>
                          <a:ea typeface="Times New Roman"/>
                          <a:cs typeface="Times New Roman"/>
                          <a:sym typeface="Times New Roman"/>
                        </a:rPr>
                        <a:t>5</a:t>
                      </a:r>
                      <a:endParaRPr>
                        <a:latin typeface="Times New Roman"/>
                        <a:ea typeface="Times New Roman"/>
                        <a:cs typeface="Times New Roman"/>
                        <a:sym typeface="Times New Roman"/>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381000">
                <a:tc>
                  <a:txBody>
                    <a:bodyPr/>
                    <a:lstStyle/>
                    <a:p>
                      <a:pPr indent="0" lvl="0" marL="0" rtl="0" algn="l">
                        <a:spcBef>
                          <a:spcPts val="0"/>
                        </a:spcBef>
                        <a:spcAft>
                          <a:spcPts val="0"/>
                        </a:spcAft>
                        <a:buNone/>
                      </a:pPr>
                      <a:r>
                        <a:rPr i="1" lang="fr">
                          <a:latin typeface="Times New Roman"/>
                          <a:ea typeface="Times New Roman"/>
                          <a:cs typeface="Times New Roman"/>
                          <a:sym typeface="Times New Roman"/>
                        </a:rPr>
                        <a:t>La solution est belle</a:t>
                      </a:r>
                      <a:endParaRPr i="1">
                        <a:latin typeface="Times New Roman"/>
                        <a:ea typeface="Times New Roman"/>
                        <a:cs typeface="Times New Roman"/>
                        <a:sym typeface="Times New Roman"/>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lang="fr">
                          <a:latin typeface="Times New Roman"/>
                          <a:ea typeface="Times New Roman"/>
                          <a:cs typeface="Times New Roman"/>
                          <a:sym typeface="Times New Roman"/>
                        </a:rPr>
                        <a:t>2</a:t>
                      </a:r>
                      <a:endParaRPr>
                        <a:latin typeface="Times New Roman"/>
                        <a:ea typeface="Times New Roman"/>
                        <a:cs typeface="Times New Roman"/>
                        <a:sym typeface="Times New Roman"/>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bl>
          </a:graphicData>
        </a:graphic>
      </p:graphicFrame>
      <p:sp>
        <p:nvSpPr>
          <p:cNvPr id="81" name="Google Shape;81;p16"/>
          <p:cNvSpPr txBox="1"/>
          <p:nvPr/>
        </p:nvSpPr>
        <p:spPr>
          <a:xfrm>
            <a:off x="519175" y="442175"/>
            <a:ext cx="8068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400">
                <a:latin typeface="Bree Serif"/>
                <a:ea typeface="Bree Serif"/>
                <a:cs typeface="Bree Serif"/>
                <a:sym typeface="Bree Serif"/>
              </a:rPr>
              <a:t>Empathie</a:t>
            </a:r>
            <a:endParaRPr sz="2400">
              <a:latin typeface="Bree Serif"/>
              <a:ea typeface="Bree Serif"/>
              <a:cs typeface="Bree Serif"/>
              <a:sym typeface="Bree Serif"/>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17"/>
          <p:cNvSpPr/>
          <p:nvPr/>
        </p:nvSpPr>
        <p:spPr>
          <a:xfrm>
            <a:off x="5817200" y="-264200"/>
            <a:ext cx="3498900" cy="3443700"/>
          </a:xfrm>
          <a:prstGeom prst="ellipse">
            <a:avLst/>
          </a:prstGeom>
          <a:solidFill>
            <a:srgbClr val="8F001A">
              <a:alpha val="14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txBox="1"/>
          <p:nvPr>
            <p:ph idx="1" type="body"/>
          </p:nvPr>
        </p:nvSpPr>
        <p:spPr>
          <a:xfrm>
            <a:off x="311700" y="1152475"/>
            <a:ext cx="8520600" cy="342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sz="2200">
                <a:solidFill>
                  <a:schemeClr val="dk1"/>
                </a:solidFill>
                <a:latin typeface="Bree Serif"/>
                <a:ea typeface="Bree Serif"/>
                <a:cs typeface="Bree Serif"/>
                <a:sym typeface="Bree Serif"/>
              </a:rPr>
              <a:t>Énoncé du problème:</a:t>
            </a:r>
            <a:endParaRPr b="1" sz="2200">
              <a:solidFill>
                <a:schemeClr val="dk1"/>
              </a:solidFill>
              <a:latin typeface="Bree Serif"/>
              <a:ea typeface="Bree Serif"/>
              <a:cs typeface="Bree Serif"/>
              <a:sym typeface="Bree Serif"/>
            </a:endParaRPr>
          </a:p>
          <a:p>
            <a:pPr indent="0" lvl="0" marL="0" rtl="0" algn="ctr">
              <a:spcBef>
                <a:spcPts val="1200"/>
              </a:spcBef>
              <a:spcAft>
                <a:spcPts val="0"/>
              </a:spcAft>
              <a:buNone/>
            </a:pPr>
            <a:r>
              <a:rPr lang="fr">
                <a:solidFill>
                  <a:schemeClr val="dk1"/>
                </a:solidFill>
                <a:latin typeface="Times New Roman"/>
                <a:ea typeface="Times New Roman"/>
                <a:cs typeface="Times New Roman"/>
                <a:sym typeface="Times New Roman"/>
              </a:rPr>
              <a:t>Après avoir rencontré notre cliente, nous avons déterminé que notre mission est d’</a:t>
            </a:r>
            <a:r>
              <a:rPr b="1" lang="fr">
                <a:solidFill>
                  <a:srgbClr val="38761D"/>
                </a:solidFill>
                <a:latin typeface="Times New Roman"/>
                <a:ea typeface="Times New Roman"/>
                <a:cs typeface="Times New Roman"/>
                <a:sym typeface="Times New Roman"/>
              </a:rPr>
              <a:t>améliorer l’utilisation et l’accessibilité de la signalisation sur le campus</a:t>
            </a:r>
            <a:r>
              <a:rPr lang="fr">
                <a:solidFill>
                  <a:schemeClr val="dk1"/>
                </a:solidFill>
                <a:latin typeface="Times New Roman"/>
                <a:ea typeface="Times New Roman"/>
                <a:cs typeface="Times New Roman"/>
                <a:sym typeface="Times New Roman"/>
              </a:rPr>
              <a:t>, grâce à la conception des panneaux </a:t>
            </a:r>
            <a:r>
              <a:rPr b="1" lang="fr">
                <a:solidFill>
                  <a:srgbClr val="990000"/>
                </a:solidFill>
                <a:latin typeface="Times New Roman"/>
                <a:ea typeface="Times New Roman"/>
                <a:cs typeface="Times New Roman"/>
                <a:sym typeface="Times New Roman"/>
              </a:rPr>
              <a:t>robustes </a:t>
            </a:r>
            <a:r>
              <a:rPr lang="fr">
                <a:latin typeface="Times New Roman"/>
                <a:ea typeface="Times New Roman"/>
                <a:cs typeface="Times New Roman"/>
                <a:sym typeface="Times New Roman"/>
              </a:rPr>
              <a:t>et </a:t>
            </a:r>
            <a:r>
              <a:rPr b="1" lang="fr">
                <a:solidFill>
                  <a:srgbClr val="990000"/>
                </a:solidFill>
                <a:latin typeface="Times New Roman"/>
                <a:ea typeface="Times New Roman"/>
                <a:cs typeface="Times New Roman"/>
                <a:sym typeface="Times New Roman"/>
              </a:rPr>
              <a:t>durables</a:t>
            </a:r>
            <a:r>
              <a:rPr lang="fr">
                <a:solidFill>
                  <a:srgbClr val="CC0000"/>
                </a:solidFill>
                <a:latin typeface="Times New Roman"/>
                <a:ea typeface="Times New Roman"/>
                <a:cs typeface="Times New Roman"/>
                <a:sym typeface="Times New Roman"/>
              </a:rPr>
              <a:t>, </a:t>
            </a:r>
            <a:r>
              <a:rPr b="1" lang="fr">
                <a:solidFill>
                  <a:srgbClr val="990000"/>
                </a:solidFill>
                <a:latin typeface="Times New Roman"/>
                <a:ea typeface="Times New Roman"/>
                <a:cs typeface="Times New Roman"/>
                <a:sym typeface="Times New Roman"/>
              </a:rPr>
              <a:t>résistants aux intempéries</a:t>
            </a:r>
            <a:r>
              <a:rPr lang="fr">
                <a:solidFill>
                  <a:schemeClr val="dk1"/>
                </a:solidFill>
                <a:latin typeface="Times New Roman"/>
                <a:ea typeface="Times New Roman"/>
                <a:cs typeface="Times New Roman"/>
                <a:sym typeface="Times New Roman"/>
              </a:rPr>
              <a:t>, très </a:t>
            </a:r>
            <a:r>
              <a:rPr b="1" lang="fr">
                <a:solidFill>
                  <a:srgbClr val="990000"/>
                </a:solidFill>
                <a:latin typeface="Times New Roman"/>
                <a:ea typeface="Times New Roman"/>
                <a:cs typeface="Times New Roman"/>
                <a:sym typeface="Times New Roman"/>
              </a:rPr>
              <a:t>accessibles </a:t>
            </a:r>
            <a:r>
              <a:rPr lang="fr">
                <a:solidFill>
                  <a:schemeClr val="dk1"/>
                </a:solidFill>
                <a:latin typeface="Times New Roman"/>
                <a:ea typeface="Times New Roman"/>
                <a:cs typeface="Times New Roman"/>
                <a:sym typeface="Times New Roman"/>
              </a:rPr>
              <a:t>aux personnes à mobilité réduite ou aux personnes malvoyantes, avec un</a:t>
            </a:r>
            <a:r>
              <a:rPr lang="fr">
                <a:latin typeface="Times New Roman"/>
                <a:ea typeface="Times New Roman"/>
                <a:cs typeface="Times New Roman"/>
                <a:sym typeface="Times New Roman"/>
              </a:rPr>
              <a:t> </a:t>
            </a:r>
            <a:r>
              <a:rPr b="1" lang="fr">
                <a:solidFill>
                  <a:srgbClr val="990000"/>
                </a:solidFill>
                <a:latin typeface="Times New Roman"/>
                <a:ea typeface="Times New Roman"/>
                <a:cs typeface="Times New Roman"/>
                <a:sym typeface="Times New Roman"/>
              </a:rPr>
              <a:t>coût abordable</a:t>
            </a:r>
            <a:r>
              <a:rPr lang="fr">
                <a:solidFill>
                  <a:schemeClr val="dk1"/>
                </a:solidFill>
                <a:latin typeface="Times New Roman"/>
                <a:ea typeface="Times New Roman"/>
                <a:cs typeface="Times New Roman"/>
                <a:sym typeface="Times New Roman"/>
              </a:rPr>
              <a:t>. Tout en offrant une meilleure expérience à tous les </a:t>
            </a:r>
            <a:r>
              <a:rPr b="1" lang="fr">
                <a:solidFill>
                  <a:srgbClr val="3C78D8"/>
                </a:solidFill>
                <a:latin typeface="Times New Roman"/>
                <a:ea typeface="Times New Roman"/>
                <a:cs typeface="Times New Roman"/>
                <a:sym typeface="Times New Roman"/>
              </a:rPr>
              <a:t>utilisateurs des panneaux.</a:t>
            </a:r>
            <a:endParaRPr b="1">
              <a:solidFill>
                <a:srgbClr val="3C78D8"/>
              </a:solidFill>
              <a:latin typeface="Times New Roman"/>
              <a:ea typeface="Times New Roman"/>
              <a:cs typeface="Times New Roman"/>
              <a:sym typeface="Times New Roman"/>
            </a:endParaRPr>
          </a:p>
          <a:p>
            <a:pPr indent="0" lvl="0" marL="457200" rtl="0" algn="l">
              <a:spcBef>
                <a:spcPts val="1200"/>
              </a:spcBef>
              <a:spcAft>
                <a:spcPts val="1200"/>
              </a:spcAft>
              <a:buNone/>
            </a:pPr>
            <a:r>
              <a:t/>
            </a:r>
            <a:endParaRPr/>
          </a:p>
        </p:txBody>
      </p:sp>
      <p:sp>
        <p:nvSpPr>
          <p:cNvPr id="88" name="Google Shape;88;p17"/>
          <p:cNvSpPr/>
          <p:nvPr/>
        </p:nvSpPr>
        <p:spPr>
          <a:xfrm>
            <a:off x="4501625" y="2115825"/>
            <a:ext cx="2761500" cy="2794500"/>
          </a:xfrm>
          <a:prstGeom prst="ellipse">
            <a:avLst/>
          </a:prstGeom>
          <a:solidFill>
            <a:srgbClr val="8F001A">
              <a:alpha val="14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7"/>
          <p:cNvSpPr/>
          <p:nvPr/>
        </p:nvSpPr>
        <p:spPr>
          <a:xfrm>
            <a:off x="-677150" y="-596025"/>
            <a:ext cx="1825500" cy="1748400"/>
          </a:xfrm>
          <a:prstGeom prst="ellipse">
            <a:avLst/>
          </a:prstGeom>
          <a:solidFill>
            <a:srgbClr val="8F001A">
              <a:alpha val="14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p:nvPr/>
        </p:nvSpPr>
        <p:spPr>
          <a:xfrm>
            <a:off x="579025" y="337975"/>
            <a:ext cx="812100" cy="814500"/>
          </a:xfrm>
          <a:prstGeom prst="ellipse">
            <a:avLst/>
          </a:prstGeom>
          <a:solidFill>
            <a:srgbClr val="8F001A">
              <a:alpha val="14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p:nvPr/>
        </p:nvSpPr>
        <p:spPr>
          <a:xfrm>
            <a:off x="96600" y="4255850"/>
            <a:ext cx="2928000" cy="2638200"/>
          </a:xfrm>
          <a:prstGeom prst="ellipse">
            <a:avLst/>
          </a:prstGeom>
          <a:solidFill>
            <a:srgbClr val="8F001A">
              <a:alpha val="14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txBox="1"/>
          <p:nvPr/>
        </p:nvSpPr>
        <p:spPr>
          <a:xfrm>
            <a:off x="1667000" y="337975"/>
            <a:ext cx="4150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800">
                <a:latin typeface="Bree Serif"/>
                <a:ea typeface="Bree Serif"/>
                <a:cs typeface="Bree Serif"/>
                <a:sym typeface="Bree Serif"/>
              </a:rPr>
              <a:t>2. Définition</a:t>
            </a:r>
            <a:endParaRPr b="1" sz="2800">
              <a:latin typeface="Bree Serif"/>
              <a:ea typeface="Bree Serif"/>
              <a:cs typeface="Bree Serif"/>
              <a:sym typeface="Bree Serif"/>
            </a:endParaRPr>
          </a:p>
        </p:txBody>
      </p:sp>
      <p:pic>
        <p:nvPicPr>
          <p:cNvPr id="93" name="Google Shape;93;p17"/>
          <p:cNvPicPr preferRelativeResize="0"/>
          <p:nvPr/>
        </p:nvPicPr>
        <p:blipFill rotWithShape="1">
          <a:blip r:embed="rId3">
            <a:alphaModFix/>
          </a:blip>
          <a:srcRect b="0" l="0" r="0" t="0"/>
          <a:stretch/>
        </p:blipFill>
        <p:spPr>
          <a:xfrm flipH="1">
            <a:off x="6105575" y="2765775"/>
            <a:ext cx="3404375" cy="28973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sp>
        <p:nvSpPr>
          <p:cNvPr id="98" name="Google Shape;98;p18"/>
          <p:cNvSpPr/>
          <p:nvPr/>
        </p:nvSpPr>
        <p:spPr>
          <a:xfrm>
            <a:off x="-74850" y="-286300"/>
            <a:ext cx="9293700" cy="1232100"/>
          </a:xfrm>
          <a:prstGeom prst="rect">
            <a:avLst/>
          </a:prstGeom>
          <a:solidFill>
            <a:srgbClr val="8F00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99" name="Google Shape;99;p18"/>
          <p:cNvGraphicFramePr/>
          <p:nvPr/>
        </p:nvGraphicFramePr>
        <p:xfrm>
          <a:off x="137000" y="1188650"/>
          <a:ext cx="3000000" cy="3000000"/>
        </p:xfrm>
        <a:graphic>
          <a:graphicData uri="http://schemas.openxmlformats.org/drawingml/2006/table">
            <a:tbl>
              <a:tblPr>
                <a:noFill/>
                <a:tableStyleId>{08927014-6364-4E98-ADD0-6B0E4E3E9C25}</a:tableStyleId>
              </a:tblPr>
              <a:tblGrid>
                <a:gridCol w="1898875"/>
                <a:gridCol w="805775"/>
                <a:gridCol w="1713000"/>
                <a:gridCol w="1062000"/>
                <a:gridCol w="719450"/>
                <a:gridCol w="771550"/>
                <a:gridCol w="1899350"/>
              </a:tblGrid>
              <a:tr h="684575">
                <a:tc>
                  <a:txBody>
                    <a:bodyPr/>
                    <a:lstStyle/>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fr" sz="1200">
                          <a:solidFill>
                            <a:schemeClr val="dk1"/>
                          </a:solidFill>
                          <a:latin typeface="Times New Roman"/>
                          <a:ea typeface="Times New Roman"/>
                          <a:cs typeface="Times New Roman"/>
                          <a:sym typeface="Times New Roman"/>
                        </a:rPr>
                        <a:t>#</a:t>
                      </a:r>
                      <a:endParaRPr b="1"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fr" sz="1200">
                          <a:solidFill>
                            <a:schemeClr val="dk1"/>
                          </a:solidFill>
                          <a:latin typeface="Times New Roman"/>
                          <a:ea typeface="Times New Roman"/>
                          <a:cs typeface="Times New Roman"/>
                          <a:sym typeface="Times New Roman"/>
                        </a:rPr>
                        <a:t>Critère</a:t>
                      </a:r>
                      <a:endParaRPr b="1"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fr" sz="1200">
                          <a:solidFill>
                            <a:schemeClr val="dk1"/>
                          </a:solidFill>
                          <a:latin typeface="Times New Roman"/>
                          <a:ea typeface="Times New Roman"/>
                          <a:cs typeface="Times New Roman"/>
                          <a:sym typeface="Times New Roman"/>
                        </a:rPr>
                        <a:t>Relation</a:t>
                      </a:r>
                      <a:endParaRPr b="1"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fr" sz="1200">
                          <a:solidFill>
                            <a:schemeClr val="dk1"/>
                          </a:solidFill>
                          <a:latin typeface="Times New Roman"/>
                          <a:ea typeface="Times New Roman"/>
                          <a:cs typeface="Times New Roman"/>
                          <a:sym typeface="Times New Roman"/>
                        </a:rPr>
                        <a:t>Valeur</a:t>
                      </a:r>
                      <a:endParaRPr b="1"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fr" sz="1200">
                          <a:solidFill>
                            <a:schemeClr val="dk1"/>
                          </a:solidFill>
                          <a:latin typeface="Times New Roman"/>
                          <a:ea typeface="Times New Roman"/>
                          <a:cs typeface="Times New Roman"/>
                          <a:sym typeface="Times New Roman"/>
                        </a:rPr>
                        <a:t>Unité</a:t>
                      </a:r>
                      <a:endParaRPr b="1"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fr" sz="1200">
                          <a:solidFill>
                            <a:schemeClr val="dk1"/>
                          </a:solidFill>
                          <a:latin typeface="Times New Roman"/>
                          <a:ea typeface="Times New Roman"/>
                          <a:cs typeface="Times New Roman"/>
                          <a:sym typeface="Times New Roman"/>
                        </a:rPr>
                        <a:t>Mode de vérification</a:t>
                      </a:r>
                      <a:endParaRPr b="1"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386575">
                <a:tc>
                  <a:txBody>
                    <a:bodyPr/>
                    <a:lstStyle/>
                    <a:p>
                      <a:pPr indent="0" lvl="0" marL="0" rtl="0" algn="l">
                        <a:spcBef>
                          <a:spcPts val="0"/>
                        </a:spcBef>
                        <a:spcAft>
                          <a:spcPts val="0"/>
                        </a:spcAft>
                        <a:buNone/>
                      </a:pPr>
                      <a:r>
                        <a:rPr b="1" lang="fr" sz="1200">
                          <a:solidFill>
                            <a:schemeClr val="dk1"/>
                          </a:solidFill>
                          <a:latin typeface="Times New Roman"/>
                          <a:ea typeface="Times New Roman"/>
                          <a:cs typeface="Times New Roman"/>
                          <a:sym typeface="Times New Roman"/>
                        </a:rPr>
                        <a:t>Exigence fonctionnelle</a:t>
                      </a:r>
                      <a:endParaRPr b="1"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1</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Accessible</a:t>
                      </a:r>
                      <a:r>
                        <a:rPr lang="fr" sz="1200">
                          <a:solidFill>
                            <a:schemeClr val="dk1"/>
                          </a:solidFill>
                          <a:latin typeface="Times New Roman"/>
                          <a:ea typeface="Times New Roman"/>
                          <a:cs typeface="Times New Roman"/>
                          <a:sym typeface="Times New Roman"/>
                        </a:rPr>
                        <a:t> pour tous</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OUI</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N/A</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Essai</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441750">
                <a:tc>
                  <a:txBody>
                    <a:bodyPr/>
                    <a:lstStyle/>
                    <a:p>
                      <a:pPr indent="0" lvl="0" marL="0" rtl="0" algn="l">
                        <a:spcBef>
                          <a:spcPts val="0"/>
                        </a:spcBef>
                        <a:spcAft>
                          <a:spcPts val="0"/>
                        </a:spcAft>
                        <a:buNone/>
                      </a:pPr>
                      <a:r>
                        <a:t/>
                      </a:r>
                      <a:endParaRPr b="1"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2</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Sécurité pour utilisateurs de panneaux </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OUI</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N/A</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Essai</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73325">
                <a:tc>
                  <a:txBody>
                    <a:bodyPr/>
                    <a:lstStyle/>
                    <a:p>
                      <a:pPr indent="0" lvl="0" marL="0" rtl="0" algn="l">
                        <a:spcBef>
                          <a:spcPts val="0"/>
                        </a:spcBef>
                        <a:spcAft>
                          <a:spcPts val="0"/>
                        </a:spcAft>
                        <a:buNone/>
                      </a:pPr>
                      <a:r>
                        <a:rPr b="1" lang="fr" sz="1200">
                          <a:solidFill>
                            <a:schemeClr val="dk1"/>
                          </a:solidFill>
                          <a:latin typeface="Times New Roman"/>
                          <a:ea typeface="Times New Roman"/>
                          <a:cs typeface="Times New Roman"/>
                          <a:sym typeface="Times New Roman"/>
                        </a:rPr>
                        <a:t>Exigence non- fonctionnelle</a:t>
                      </a:r>
                      <a:endParaRPr b="1"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3</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Durée de vie</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&gt;</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1</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Année</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Essai</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56875">
                <a:tc>
                  <a:txBody>
                    <a:bodyPr/>
                    <a:lstStyle/>
                    <a:p>
                      <a:pPr indent="0" lvl="0" marL="0" rtl="0" algn="l">
                        <a:spcBef>
                          <a:spcPts val="0"/>
                        </a:spcBef>
                        <a:spcAft>
                          <a:spcPts val="0"/>
                        </a:spcAft>
                        <a:buNone/>
                      </a:pPr>
                      <a:r>
                        <a:t/>
                      </a:r>
                      <a:endParaRPr b="1"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4</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Matériaux utilisés (pas de risques pour </a:t>
                      </a:r>
                      <a:r>
                        <a:rPr lang="fr" sz="1200">
                          <a:solidFill>
                            <a:schemeClr val="dk1"/>
                          </a:solidFill>
                          <a:latin typeface="Times New Roman"/>
                          <a:ea typeface="Times New Roman"/>
                          <a:cs typeface="Times New Roman"/>
                          <a:sym typeface="Times New Roman"/>
                        </a:rPr>
                        <a:t>l'environnement)</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OUI</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N/A</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Essai</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342425">
                <a:tc>
                  <a:txBody>
                    <a:bodyPr/>
                    <a:lstStyle/>
                    <a:p>
                      <a:pPr indent="0" lvl="0" marL="0" rtl="0" algn="l">
                        <a:spcBef>
                          <a:spcPts val="0"/>
                        </a:spcBef>
                        <a:spcAft>
                          <a:spcPts val="0"/>
                        </a:spcAft>
                        <a:buNone/>
                      </a:pPr>
                      <a:r>
                        <a:rPr b="1" lang="fr" sz="1200">
                          <a:solidFill>
                            <a:schemeClr val="dk1"/>
                          </a:solidFill>
                          <a:latin typeface="Times New Roman"/>
                          <a:ea typeface="Times New Roman"/>
                          <a:cs typeface="Times New Roman"/>
                          <a:sym typeface="Times New Roman"/>
                        </a:rPr>
                        <a:t>Contrainte</a:t>
                      </a:r>
                      <a:endParaRPr b="1"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5</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Coût</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&lt;=</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100</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CAD</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Estimation</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90000">
                <a:tc>
                  <a:txBody>
                    <a:bodyPr/>
                    <a:lstStyle/>
                    <a:p>
                      <a:pPr indent="0" lvl="0" marL="0" rtl="0" algn="l">
                        <a:spcBef>
                          <a:spcPts val="0"/>
                        </a:spcBef>
                        <a:spcAft>
                          <a:spcPts val="0"/>
                        </a:spcAft>
                        <a:buNone/>
                      </a:pPr>
                      <a:r>
                        <a:t/>
                      </a:r>
                      <a:endParaRPr b="1"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6</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Dimensions</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fr" sz="1200">
                          <a:solidFill>
                            <a:schemeClr val="dk1"/>
                          </a:solidFill>
                          <a:latin typeface="Times New Roman"/>
                          <a:ea typeface="Times New Roman"/>
                          <a:cs typeface="Times New Roman"/>
                          <a:sym typeface="Times New Roman"/>
                        </a:rPr>
                        <a:t>53” x 7’</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100" name="Google Shape;100;p18"/>
          <p:cNvSpPr txBox="1"/>
          <p:nvPr/>
        </p:nvSpPr>
        <p:spPr>
          <a:xfrm>
            <a:off x="137000" y="305350"/>
            <a:ext cx="79293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500">
                <a:solidFill>
                  <a:schemeClr val="lt1"/>
                </a:solidFill>
                <a:latin typeface="Bree Serif"/>
                <a:ea typeface="Bree Serif"/>
                <a:cs typeface="Bree Serif"/>
                <a:sym typeface="Bree Serif"/>
              </a:rPr>
              <a:t>Tableau de Spécifications Cibles</a:t>
            </a:r>
            <a:endParaRPr sz="2500">
              <a:solidFill>
                <a:schemeClr val="lt1"/>
              </a:solidFill>
              <a:latin typeface="Bree Serif"/>
              <a:ea typeface="Bree Serif"/>
              <a:cs typeface="Bree Serif"/>
              <a:sym typeface="Bree Serif"/>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latin typeface="Bree Serif"/>
                <a:ea typeface="Bree Serif"/>
                <a:cs typeface="Bree Serif"/>
                <a:sym typeface="Bree Serif"/>
              </a:rPr>
              <a:t>P</a:t>
            </a:r>
            <a:r>
              <a:rPr lang="fr">
                <a:latin typeface="Bree Serif"/>
                <a:ea typeface="Bree Serif"/>
                <a:cs typeface="Bree Serif"/>
                <a:sym typeface="Bree Serif"/>
              </a:rPr>
              <a:t>lan de gestion du projet</a:t>
            </a:r>
            <a:endParaRPr>
              <a:latin typeface="Bree Serif"/>
              <a:ea typeface="Bree Serif"/>
              <a:cs typeface="Bree Serif"/>
              <a:sym typeface="Bree Serif"/>
            </a:endParaRPr>
          </a:p>
        </p:txBody>
      </p:sp>
      <p:sp>
        <p:nvSpPr>
          <p:cNvPr id="106" name="Google Shape;106;p19"/>
          <p:cNvSpPr txBox="1"/>
          <p:nvPr>
            <p:ph idx="1" type="body"/>
          </p:nvPr>
        </p:nvSpPr>
        <p:spPr>
          <a:xfrm>
            <a:off x="311700" y="4400175"/>
            <a:ext cx="8520600" cy="743400"/>
          </a:xfrm>
          <a:prstGeom prst="rect">
            <a:avLst/>
          </a:prstGeom>
        </p:spPr>
        <p:txBody>
          <a:bodyPr anchorCtr="0" anchor="t" bIns="91425" lIns="91425" spcFirstLastPara="1" rIns="91425" wrap="square" tIns="91425">
            <a:normAutofit fontScale="47500" lnSpcReduction="10000"/>
          </a:bodyPr>
          <a:lstStyle/>
          <a:p>
            <a:pPr indent="0" lvl="0" marL="0" rtl="0" algn="l">
              <a:spcBef>
                <a:spcPts val="0"/>
              </a:spcBef>
              <a:spcAft>
                <a:spcPts val="0"/>
              </a:spcAft>
              <a:buNone/>
            </a:pPr>
            <a:r>
              <a:rPr lang="fr"/>
              <a:t>Toutes les taches sont réalisées par tous les membres de l’équipe certes, il existe une certaine spécialisation des tâches mais nous avons une réunion d’équipe tous les mercredis et samedis pour discuter et suivre l’avancement du projet.</a:t>
            </a:r>
            <a:endParaRPr/>
          </a:p>
          <a:p>
            <a:pPr indent="0" lvl="0" marL="0" rtl="0" algn="l">
              <a:spcBef>
                <a:spcPts val="1200"/>
              </a:spcBef>
              <a:spcAft>
                <a:spcPts val="1200"/>
              </a:spcAft>
              <a:buNone/>
            </a:pPr>
            <a:r>
              <a:rPr lang="fr"/>
              <a:t>   </a:t>
            </a:r>
            <a:endParaRPr/>
          </a:p>
        </p:txBody>
      </p:sp>
      <p:pic>
        <p:nvPicPr>
          <p:cNvPr id="107" name="Google Shape;107;p19"/>
          <p:cNvPicPr preferRelativeResize="0"/>
          <p:nvPr/>
        </p:nvPicPr>
        <p:blipFill>
          <a:blip r:embed="rId3">
            <a:alphaModFix/>
          </a:blip>
          <a:stretch>
            <a:fillRect/>
          </a:stretch>
        </p:blipFill>
        <p:spPr>
          <a:xfrm>
            <a:off x="205875" y="1170125"/>
            <a:ext cx="6852650" cy="2987450"/>
          </a:xfrm>
          <a:prstGeom prst="rect">
            <a:avLst/>
          </a:prstGeom>
          <a:noFill/>
          <a:ln>
            <a:noFill/>
          </a:ln>
        </p:spPr>
      </p:pic>
      <p:pic>
        <p:nvPicPr>
          <p:cNvPr id="108" name="Google Shape;108;p19"/>
          <p:cNvPicPr preferRelativeResize="0"/>
          <p:nvPr/>
        </p:nvPicPr>
        <p:blipFill>
          <a:blip r:embed="rId4">
            <a:alphaModFix/>
          </a:blip>
          <a:stretch>
            <a:fillRect/>
          </a:stretch>
        </p:blipFill>
        <p:spPr>
          <a:xfrm>
            <a:off x="6297325" y="60550"/>
            <a:ext cx="2781551" cy="1851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p:nvPr/>
        </p:nvSpPr>
        <p:spPr>
          <a:xfrm>
            <a:off x="-54775" y="4293600"/>
            <a:ext cx="9293700" cy="916800"/>
          </a:xfrm>
          <a:prstGeom prst="rect">
            <a:avLst/>
          </a:prstGeom>
          <a:solidFill>
            <a:srgbClr val="8F00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0"/>
          <p:cNvSpPr/>
          <p:nvPr/>
        </p:nvSpPr>
        <p:spPr>
          <a:xfrm>
            <a:off x="-54775" y="0"/>
            <a:ext cx="9293700" cy="849900"/>
          </a:xfrm>
          <a:prstGeom prst="rect">
            <a:avLst/>
          </a:prstGeom>
          <a:solidFill>
            <a:srgbClr val="8F00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0"/>
          <p:cNvSpPr/>
          <p:nvPr/>
        </p:nvSpPr>
        <p:spPr>
          <a:xfrm>
            <a:off x="3636000" y="1059825"/>
            <a:ext cx="3986700" cy="2362500"/>
          </a:xfrm>
          <a:prstGeom prst="cloudCallout">
            <a:avLst>
              <a:gd fmla="val -74469" name="adj1"/>
              <a:gd fmla="val 35050" name="adj2"/>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sz="2800">
                <a:latin typeface="Bree Serif"/>
                <a:ea typeface="Bree Serif"/>
                <a:cs typeface="Bree Serif"/>
                <a:sym typeface="Bree Serif"/>
              </a:rPr>
              <a:t>Concepts </a:t>
            </a:r>
            <a:endParaRPr b="1" sz="2800">
              <a:latin typeface="Bree Serif"/>
              <a:ea typeface="Bree Serif"/>
              <a:cs typeface="Bree Serif"/>
              <a:sym typeface="Bree Serif"/>
            </a:endParaRPr>
          </a:p>
          <a:p>
            <a:pPr indent="0" lvl="0" marL="0" rtl="0" algn="ctr">
              <a:spcBef>
                <a:spcPts val="0"/>
              </a:spcBef>
              <a:spcAft>
                <a:spcPts val="0"/>
              </a:spcAft>
              <a:buNone/>
            </a:pPr>
            <a:r>
              <a:rPr b="1" lang="fr" sz="2800">
                <a:latin typeface="Bree Serif"/>
                <a:ea typeface="Bree Serif"/>
                <a:cs typeface="Bree Serif"/>
                <a:sym typeface="Bree Serif"/>
              </a:rPr>
              <a:t>et </a:t>
            </a:r>
            <a:endParaRPr b="1" sz="2800">
              <a:latin typeface="Bree Serif"/>
              <a:ea typeface="Bree Serif"/>
              <a:cs typeface="Bree Serif"/>
              <a:sym typeface="Bree Serif"/>
            </a:endParaRPr>
          </a:p>
          <a:p>
            <a:pPr indent="0" lvl="0" marL="0" rtl="0" algn="ctr">
              <a:spcBef>
                <a:spcPts val="0"/>
              </a:spcBef>
              <a:spcAft>
                <a:spcPts val="0"/>
              </a:spcAft>
              <a:buNone/>
            </a:pPr>
            <a:r>
              <a:rPr b="1" lang="fr" sz="2800">
                <a:latin typeface="Bree Serif"/>
                <a:ea typeface="Bree Serif"/>
                <a:cs typeface="Bree Serif"/>
                <a:sym typeface="Bree Serif"/>
              </a:rPr>
              <a:t>Prototypes</a:t>
            </a:r>
            <a:endParaRPr b="1" sz="2800">
              <a:latin typeface="Bree Serif"/>
              <a:ea typeface="Bree Serif"/>
              <a:cs typeface="Bree Serif"/>
              <a:sym typeface="Bree Serif"/>
            </a:endParaRPr>
          </a:p>
        </p:txBody>
      </p:sp>
      <p:pic>
        <p:nvPicPr>
          <p:cNvPr id="116" name="Google Shape;116;p20"/>
          <p:cNvPicPr preferRelativeResize="0"/>
          <p:nvPr/>
        </p:nvPicPr>
        <p:blipFill>
          <a:blip r:embed="rId3">
            <a:alphaModFix/>
          </a:blip>
          <a:stretch>
            <a:fillRect/>
          </a:stretch>
        </p:blipFill>
        <p:spPr>
          <a:xfrm>
            <a:off x="0" y="2025796"/>
            <a:ext cx="3521398" cy="29969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p21"/>
          <p:cNvSpPr txBox="1"/>
          <p:nvPr/>
        </p:nvSpPr>
        <p:spPr>
          <a:xfrm>
            <a:off x="347825" y="359200"/>
            <a:ext cx="80223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500">
                <a:solidFill>
                  <a:schemeClr val="dk1"/>
                </a:solidFill>
                <a:latin typeface="Bree Serif"/>
                <a:ea typeface="Bree Serif"/>
                <a:cs typeface="Bree Serif"/>
                <a:sym typeface="Bree Serif"/>
              </a:rPr>
              <a:t>Concept #1: Panneau et Maison</a:t>
            </a:r>
            <a:endParaRPr>
              <a:latin typeface="Bree Serif"/>
              <a:ea typeface="Bree Serif"/>
              <a:cs typeface="Bree Serif"/>
              <a:sym typeface="Bree Serif"/>
            </a:endParaRPr>
          </a:p>
        </p:txBody>
      </p:sp>
      <p:sp>
        <p:nvSpPr>
          <p:cNvPr id="122" name="Google Shape;122;p21"/>
          <p:cNvSpPr txBox="1"/>
          <p:nvPr/>
        </p:nvSpPr>
        <p:spPr>
          <a:xfrm>
            <a:off x="347825" y="991700"/>
            <a:ext cx="4351500" cy="377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u="sng">
                <a:solidFill>
                  <a:schemeClr val="dk1"/>
                </a:solidFill>
              </a:rPr>
              <a:t>Caractéristiques:</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u="sng">
              <a:solidFill>
                <a:schemeClr val="dk1"/>
              </a:solidFill>
            </a:endParaRPr>
          </a:p>
          <a:p>
            <a:pPr indent="-311150" lvl="0" marL="457200" rtl="0" algn="l">
              <a:lnSpc>
                <a:spcPct val="115000"/>
              </a:lnSpc>
              <a:spcBef>
                <a:spcPts val="0"/>
              </a:spcBef>
              <a:spcAft>
                <a:spcPts val="0"/>
              </a:spcAft>
              <a:buClr>
                <a:schemeClr val="dk1"/>
              </a:buClr>
              <a:buSzPts val="1300"/>
              <a:buChar char="➢"/>
            </a:pPr>
            <a:r>
              <a:rPr lang="fr" sz="1300">
                <a:solidFill>
                  <a:schemeClr val="dk1"/>
                </a:solidFill>
              </a:rPr>
              <a:t>Panneau </a:t>
            </a:r>
            <a:r>
              <a:rPr lang="fr" sz="1300">
                <a:solidFill>
                  <a:schemeClr val="dk1"/>
                </a:solidFill>
              </a:rPr>
              <a:t>entièrement</a:t>
            </a:r>
            <a:r>
              <a:rPr lang="fr" sz="1300">
                <a:solidFill>
                  <a:schemeClr val="dk1"/>
                </a:solidFill>
              </a:rPr>
              <a:t> en bois;</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fr" sz="1300">
                <a:solidFill>
                  <a:schemeClr val="dk1"/>
                </a:solidFill>
              </a:rPr>
              <a:t>Maison de pollinisateur </a:t>
            </a:r>
            <a:r>
              <a:rPr lang="fr" sz="1300">
                <a:solidFill>
                  <a:schemeClr val="dk1"/>
                </a:solidFill>
              </a:rPr>
              <a:t>fixée</a:t>
            </a:r>
            <a:r>
              <a:rPr lang="fr" sz="1300">
                <a:solidFill>
                  <a:schemeClr val="dk1"/>
                </a:solidFill>
              </a:rPr>
              <a:t> sur le Panneau </a:t>
            </a:r>
            <a:r>
              <a:rPr lang="fr" sz="1300">
                <a:solidFill>
                  <a:schemeClr val="dk1"/>
                </a:solidFill>
              </a:rPr>
              <a:t>(démontable);</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fr" sz="1300">
                <a:solidFill>
                  <a:schemeClr val="dk1"/>
                </a:solidFill>
              </a:rPr>
              <a:t>Support du panneau </a:t>
            </a:r>
            <a:r>
              <a:rPr lang="fr" sz="1300">
                <a:solidFill>
                  <a:schemeClr val="dk1"/>
                </a:solidFill>
              </a:rPr>
              <a:t>vissé</a:t>
            </a:r>
            <a:r>
              <a:rPr lang="fr" sz="1300">
                <a:solidFill>
                  <a:schemeClr val="dk1"/>
                </a:solidFill>
              </a:rPr>
              <a:t> dans du </a:t>
            </a:r>
            <a:r>
              <a:rPr lang="fr" sz="1300">
                <a:solidFill>
                  <a:schemeClr val="dk1"/>
                </a:solidFill>
              </a:rPr>
              <a:t>béton;</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fr" sz="1300">
                <a:solidFill>
                  <a:schemeClr val="dk1"/>
                </a:solidFill>
              </a:rPr>
              <a:t>Panneau plus large que long;</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fr" sz="1300">
                <a:solidFill>
                  <a:schemeClr val="dk1"/>
                </a:solidFill>
              </a:rPr>
              <a:t>Maison de pollinisateur </a:t>
            </a:r>
            <a:r>
              <a:rPr lang="fr" sz="1300">
                <a:solidFill>
                  <a:schemeClr val="dk1"/>
                </a:solidFill>
              </a:rPr>
              <a:t>entièrement</a:t>
            </a:r>
            <a:r>
              <a:rPr lang="fr" sz="1300">
                <a:solidFill>
                  <a:schemeClr val="dk1"/>
                </a:solidFill>
              </a:rPr>
              <a:t> en </a:t>
            </a:r>
            <a:r>
              <a:rPr lang="fr" sz="1300">
                <a:solidFill>
                  <a:schemeClr val="dk1"/>
                </a:solidFill>
              </a:rPr>
              <a:t>matériel</a:t>
            </a:r>
            <a:r>
              <a:rPr lang="fr" sz="1300">
                <a:solidFill>
                  <a:schemeClr val="dk1"/>
                </a:solidFill>
              </a:rPr>
              <a:t> naturel;</a:t>
            </a:r>
            <a:endParaRPr sz="1300">
              <a:solidFill>
                <a:schemeClr val="dk1"/>
              </a:solidFill>
            </a:endParaRPr>
          </a:p>
          <a:p>
            <a:pPr indent="0" lvl="0" marL="457200" rtl="0" algn="l">
              <a:lnSpc>
                <a:spcPct val="115000"/>
              </a:lnSpc>
              <a:spcBef>
                <a:spcPts val="0"/>
              </a:spcBef>
              <a:spcAft>
                <a:spcPts val="0"/>
              </a:spcAft>
              <a:buNone/>
            </a:pPr>
            <a:r>
              <a:t/>
            </a:r>
            <a:endParaRPr sz="1300">
              <a:solidFill>
                <a:schemeClr val="dk1"/>
              </a:solidFill>
            </a:endParaRPr>
          </a:p>
          <a:p>
            <a:pPr indent="0" lvl="0" marL="0" rtl="0" algn="l">
              <a:lnSpc>
                <a:spcPct val="115000"/>
              </a:lnSpc>
              <a:spcBef>
                <a:spcPts val="0"/>
              </a:spcBef>
              <a:spcAft>
                <a:spcPts val="0"/>
              </a:spcAft>
              <a:buNone/>
            </a:pPr>
            <a:r>
              <a:rPr b="1" lang="fr" sz="1100" u="sng">
                <a:solidFill>
                  <a:schemeClr val="dk1"/>
                </a:solidFill>
              </a:rPr>
              <a:t>Points à retenir:</a:t>
            </a:r>
            <a:endParaRPr b="1" sz="1100" u="sng">
              <a:solidFill>
                <a:schemeClr val="dk1"/>
              </a:solidFill>
            </a:endParaRPr>
          </a:p>
          <a:p>
            <a:pPr indent="-304800" lvl="0" marL="457200" rtl="0" algn="l">
              <a:lnSpc>
                <a:spcPct val="115000"/>
              </a:lnSpc>
              <a:spcBef>
                <a:spcPts val="0"/>
              </a:spcBef>
              <a:spcAft>
                <a:spcPts val="0"/>
              </a:spcAft>
              <a:buClr>
                <a:schemeClr val="dk1"/>
              </a:buClr>
              <a:buSzPts val="1200"/>
              <a:buChar char="➔"/>
            </a:pPr>
            <a:r>
              <a:rPr lang="fr" sz="1200">
                <a:solidFill>
                  <a:schemeClr val="dk1"/>
                </a:solidFill>
              </a:rPr>
              <a:t>Accessible pour tout le monde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fr" sz="1200">
                <a:solidFill>
                  <a:schemeClr val="dk1"/>
                </a:solidFill>
              </a:rPr>
              <a:t>Simple et facile à utiliser</a:t>
            </a:r>
            <a:endParaRPr sz="1200">
              <a:solidFill>
                <a:schemeClr val="dk1"/>
              </a:solidFill>
            </a:endParaRPr>
          </a:p>
          <a:p>
            <a:pPr indent="-304800" lvl="0" marL="457200" rtl="0" algn="l">
              <a:spcBef>
                <a:spcPts val="0"/>
              </a:spcBef>
              <a:spcAft>
                <a:spcPts val="0"/>
              </a:spcAft>
              <a:buClr>
                <a:schemeClr val="dk1"/>
              </a:buClr>
              <a:buSzPts val="1200"/>
              <a:buChar char="➔"/>
            </a:pPr>
            <a:r>
              <a:rPr lang="fr" sz="1200">
                <a:solidFill>
                  <a:schemeClr val="dk1"/>
                </a:solidFill>
              </a:rPr>
              <a:t>Durable et à l'abri des phénomènes météorologiques.</a:t>
            </a:r>
            <a:endParaRPr sz="1300">
              <a:solidFill>
                <a:schemeClr val="dk1"/>
              </a:solidFill>
            </a:endParaRPr>
          </a:p>
          <a:p>
            <a:pPr indent="0" lvl="0" marL="457200" rtl="0" algn="l">
              <a:lnSpc>
                <a:spcPct val="115000"/>
              </a:lnSpc>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a:p>
        </p:txBody>
      </p:sp>
      <p:pic>
        <p:nvPicPr>
          <p:cNvPr id="123" name="Google Shape;123;p21"/>
          <p:cNvPicPr preferRelativeResize="0"/>
          <p:nvPr/>
        </p:nvPicPr>
        <p:blipFill>
          <a:blip r:embed="rId3">
            <a:alphaModFix/>
          </a:blip>
          <a:stretch>
            <a:fillRect/>
          </a:stretch>
        </p:blipFill>
        <p:spPr>
          <a:xfrm>
            <a:off x="4877075" y="359200"/>
            <a:ext cx="4140650" cy="40916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