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Montserrat-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slide" Target="slides/slide1.xml"/><Relationship Id="rId19" Type="http://schemas.openxmlformats.org/officeDocument/2006/relationships/font" Target="fonts/Lato-italic.fntdata"/><Relationship Id="rId6" Type="http://schemas.openxmlformats.org/officeDocument/2006/relationships/slide" Target="slides/slide2.xml"/><Relationship Id="rId18" Type="http://schemas.openxmlformats.org/officeDocument/2006/relationships/font" Target="fonts/Lato-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spcFirstLastPara="1" rIns="91425" wrap="square" tIns="91425"/>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spcFirstLastPara="1" rIns="91425" wrap="square" tIns="91425"/>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160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1600"/>
              </a:spcBef>
              <a:spcAft>
                <a:spcPts val="160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Deliverable I </a:t>
            </a:r>
            <a:endParaRPr/>
          </a:p>
          <a:p>
            <a:pPr indent="0" lvl="0" marL="0">
              <a:spcBef>
                <a:spcPts val="0"/>
              </a:spcBef>
              <a:spcAft>
                <a:spcPts val="0"/>
              </a:spcAft>
              <a:buNone/>
            </a:pPr>
            <a:r>
              <a:rPr lang="en" sz="3600"/>
              <a:t>Hydroponic System</a:t>
            </a:r>
            <a:endParaRPr sz="3600"/>
          </a:p>
        </p:txBody>
      </p:sp>
      <p:sp>
        <p:nvSpPr>
          <p:cNvPr id="135" name="Shape 135"/>
          <p:cNvSpPr txBox="1"/>
          <p:nvPr>
            <p:ph idx="1" type="subTitle"/>
          </p:nvPr>
        </p:nvSpPr>
        <p:spPr>
          <a:xfrm>
            <a:off x="5083950" y="3536300"/>
            <a:ext cx="3470700" cy="506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800"/>
              <a:t>Group C8: Matthieu Barnier</a:t>
            </a:r>
            <a:endParaRPr sz="1800"/>
          </a:p>
          <a:p>
            <a:pPr indent="0" lvl="0" marL="0">
              <a:spcBef>
                <a:spcPts val="0"/>
              </a:spcBef>
              <a:spcAft>
                <a:spcPts val="0"/>
              </a:spcAft>
              <a:buNone/>
            </a:pPr>
            <a:r>
              <a:rPr lang="en" sz="1800"/>
              <a:t>                         Noah Renkema</a:t>
            </a:r>
            <a:endParaRPr sz="1800"/>
          </a:p>
          <a:p>
            <a:pPr indent="0" lvl="0" marL="0">
              <a:spcBef>
                <a:spcPts val="0"/>
              </a:spcBef>
              <a:spcAft>
                <a:spcPts val="0"/>
              </a:spcAft>
              <a:buNone/>
            </a:pPr>
            <a:r>
              <a:rPr lang="en" sz="1800"/>
              <a:t>		    Francesca Fei</a:t>
            </a:r>
            <a:endParaRPr sz="1800"/>
          </a:p>
          <a:p>
            <a:pPr indent="0" lvl="0" marL="0">
              <a:spcBef>
                <a:spcPts val="0"/>
              </a:spcBef>
              <a:spcAft>
                <a:spcPts val="0"/>
              </a:spcAft>
              <a:buNone/>
            </a:pPr>
            <a:r>
              <a:rPr lang="en" sz="1800"/>
              <a:t>		    Roman Krimer</a:t>
            </a:r>
            <a:endParaRPr sz="1800"/>
          </a:p>
          <a:p>
            <a:pPr indent="0" lvl="0" marL="0">
              <a:spcBef>
                <a:spcPts val="0"/>
              </a:spcBef>
              <a:spcAft>
                <a:spcPts val="0"/>
              </a:spcAft>
              <a:buNone/>
            </a:pPr>
            <a:r>
              <a:rPr lang="en" sz="1800"/>
              <a:t>		  </a:t>
            </a:r>
            <a:endParaRPr sz="1800"/>
          </a:p>
          <a:p>
            <a:pPr indent="0" lvl="0" marL="0">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Problem Statement</a:t>
            </a:r>
            <a:endParaRPr/>
          </a:p>
        </p:txBody>
      </p:sp>
      <p:sp>
        <p:nvSpPr>
          <p:cNvPr id="141" name="Shape 141"/>
          <p:cNvSpPr txBox="1"/>
          <p:nvPr>
            <p:ph idx="1" type="body"/>
          </p:nvPr>
        </p:nvSpPr>
        <p:spPr>
          <a:xfrm>
            <a:off x="1297500" y="1031425"/>
            <a:ext cx="7038900" cy="2911200"/>
          </a:xfrm>
          <a:prstGeom prst="rect">
            <a:avLst/>
          </a:prstGeom>
        </p:spPr>
        <p:txBody>
          <a:bodyPr anchorCtr="0" anchor="t" bIns="91425" lIns="91425" spcFirstLastPara="1" rIns="91425" wrap="square" tIns="91425">
            <a:noAutofit/>
          </a:bodyPr>
          <a:lstStyle/>
          <a:p>
            <a:pPr indent="457200" lvl="0" marL="0" rtl="0" algn="just">
              <a:lnSpc>
                <a:spcPct val="200000"/>
              </a:lnSpc>
              <a:spcBef>
                <a:spcPts val="0"/>
              </a:spcBef>
              <a:spcAft>
                <a:spcPts val="0"/>
              </a:spcAft>
              <a:buNone/>
            </a:pPr>
            <a:r>
              <a:rPr lang="en" sz="1600">
                <a:solidFill>
                  <a:srgbClr val="FFFFFF"/>
                </a:solidFill>
                <a:latin typeface="Montserrat"/>
                <a:ea typeface="Montserrat"/>
                <a:cs typeface="Montserrat"/>
                <a:sym typeface="Montserrat"/>
              </a:rPr>
              <a:t>The objective of this project is to learn whether implementing modification will be beneficial to the hydroponic system, and acceptable to the customers. In the beginning of the project the customers ruled out a set of expectations for the hydroponic system, those of which included making the system: </a:t>
            </a:r>
            <a:r>
              <a:rPr lang="en" sz="1600">
                <a:latin typeface="Montserrat"/>
                <a:ea typeface="Montserrat"/>
                <a:cs typeface="Montserrat"/>
                <a:sym typeface="Montserrat"/>
              </a:rPr>
              <a:t>transportable, compact, easy to clean, and efficient.</a:t>
            </a:r>
            <a:r>
              <a:rPr lang="en" sz="1600">
                <a:solidFill>
                  <a:srgbClr val="FFFFFF"/>
                </a:solidFill>
                <a:latin typeface="Montserrat"/>
                <a:ea typeface="Montserrat"/>
                <a:cs typeface="Montserrat"/>
                <a:sym typeface="Montserrat"/>
              </a:rPr>
              <a:t>.</a:t>
            </a:r>
            <a:endParaRPr sz="1600">
              <a:solidFill>
                <a:srgbClr val="FFFFFF"/>
              </a:solidFill>
              <a:latin typeface="Montserrat"/>
              <a:ea typeface="Montserrat"/>
              <a:cs typeface="Montserrat"/>
              <a:sym typeface="Montserrat"/>
            </a:endParaRPr>
          </a:p>
          <a:p>
            <a:pPr indent="0" lvl="0" marL="0">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Summary of Our First Prototype</a:t>
            </a:r>
            <a:endParaRPr/>
          </a:p>
          <a:p>
            <a:pPr indent="0" lvl="0" marL="0">
              <a:spcBef>
                <a:spcPts val="0"/>
              </a:spcBef>
              <a:spcAft>
                <a:spcPts val="0"/>
              </a:spcAft>
              <a:buNone/>
            </a:pPr>
            <a:r>
              <a:rPr lang="en"/>
              <a:t>(First Design)</a:t>
            </a:r>
            <a:endParaRPr/>
          </a:p>
          <a:p>
            <a:pPr indent="0" lvl="0" marL="0">
              <a:spcBef>
                <a:spcPts val="0"/>
              </a:spcBef>
              <a:spcAft>
                <a:spcPts val="0"/>
              </a:spcAft>
              <a:buNone/>
            </a:pPr>
            <a:r>
              <a:t/>
            </a:r>
            <a:endParaRPr/>
          </a:p>
        </p:txBody>
      </p:sp>
      <p:sp>
        <p:nvSpPr>
          <p:cNvPr id="147" name="Shape 147"/>
          <p:cNvSpPr txBox="1"/>
          <p:nvPr>
            <p:ph idx="1" type="body"/>
          </p:nvPr>
        </p:nvSpPr>
        <p:spPr>
          <a:xfrm>
            <a:off x="975600" y="1567550"/>
            <a:ext cx="7682700" cy="2911200"/>
          </a:xfrm>
          <a:prstGeom prst="rect">
            <a:avLst/>
          </a:prstGeom>
        </p:spPr>
        <p:txBody>
          <a:bodyPr anchorCtr="0" anchor="t" bIns="91425" lIns="91425" spcFirstLastPara="1" rIns="91425" wrap="square" tIns="91425">
            <a:noAutofit/>
          </a:bodyPr>
          <a:lstStyle/>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The objective was to see how the system would work structurally</a:t>
            </a:r>
            <a:endParaRPr sz="1600">
              <a:solidFill>
                <a:srgbClr val="FFFFFF"/>
              </a:solidFill>
              <a:latin typeface="Montserrat"/>
              <a:ea typeface="Montserrat"/>
              <a:cs typeface="Montserrat"/>
              <a:sym typeface="Montserrat"/>
            </a:endParaRPr>
          </a:p>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We designed a Tri-fold hydroponic system</a:t>
            </a:r>
            <a:endParaRPr sz="1600">
              <a:solidFill>
                <a:srgbClr val="FFFFFF"/>
              </a:solidFill>
              <a:latin typeface="Montserrat"/>
              <a:ea typeface="Montserrat"/>
              <a:cs typeface="Montserrat"/>
              <a:sym typeface="Montserrat"/>
            </a:endParaRPr>
          </a:p>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We noticed that the design had many flaws, those of which include: weight, size, price, efficiency, and portability.</a:t>
            </a:r>
            <a:endParaRPr sz="1600">
              <a:solidFill>
                <a:srgbClr val="FFFFFF"/>
              </a:solidFill>
              <a:latin typeface="Montserrat"/>
              <a:ea typeface="Montserrat"/>
              <a:cs typeface="Montserrat"/>
              <a:sym typeface="Montserrat"/>
            </a:endParaRPr>
          </a:p>
          <a:p>
            <a:pPr indent="0" lvl="0" marL="0">
              <a:spcBef>
                <a:spcPts val="0"/>
              </a:spcBef>
              <a:spcAft>
                <a:spcPts val="1600"/>
              </a:spcAft>
              <a:buNone/>
            </a:pPr>
            <a:r>
              <a:t/>
            </a:r>
            <a:endParaRPr>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Summary of Our Second Prototype</a:t>
            </a:r>
            <a:endParaRPr/>
          </a:p>
          <a:p>
            <a:pPr indent="0" lvl="0" marL="0">
              <a:spcBef>
                <a:spcPts val="0"/>
              </a:spcBef>
              <a:spcAft>
                <a:spcPts val="0"/>
              </a:spcAft>
              <a:buNone/>
            </a:pPr>
            <a:r>
              <a:rPr lang="en"/>
              <a:t>(Edited Design)</a:t>
            </a:r>
            <a:endParaRPr/>
          </a:p>
        </p:txBody>
      </p:sp>
      <p:sp>
        <p:nvSpPr>
          <p:cNvPr id="153" name="Shape 153"/>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0200" lvl="0" marL="457200" rtl="0" algn="just">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The objective was to see how the new modified design would work structurally and systematically</a:t>
            </a:r>
            <a:endParaRPr sz="1600">
              <a:solidFill>
                <a:srgbClr val="FFFFFF"/>
              </a:solidFill>
              <a:latin typeface="Montserrat"/>
              <a:ea typeface="Montserrat"/>
              <a:cs typeface="Montserrat"/>
              <a:sym typeface="Montserrat"/>
            </a:endParaRPr>
          </a:p>
          <a:p>
            <a:pPr indent="-330200" lvl="0" marL="457200" rtl="0" algn="just">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A new design involved removing one wall, to make a book wall</a:t>
            </a:r>
            <a:endParaRPr sz="1600">
              <a:solidFill>
                <a:srgbClr val="FFFFFF"/>
              </a:solidFill>
              <a:latin typeface="Montserrat"/>
              <a:ea typeface="Montserrat"/>
              <a:cs typeface="Montserrat"/>
              <a:sym typeface="Montserrat"/>
            </a:endParaRPr>
          </a:p>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Allowing the wall to close easily, capsuling the plants safely for transportation. </a:t>
            </a:r>
            <a:endParaRPr sz="1600">
              <a:solidFill>
                <a:srgbClr val="FFFFFF"/>
              </a:solidFill>
              <a:latin typeface="Montserrat"/>
              <a:ea typeface="Montserrat"/>
              <a:cs typeface="Montserrat"/>
              <a:sym typeface="Montserrat"/>
            </a:endParaRPr>
          </a:p>
          <a:p>
            <a:pPr indent="0" lvl="0" marL="0">
              <a:spcBef>
                <a:spcPts val="800"/>
              </a:spcBef>
              <a:spcAft>
                <a:spcPts val="1600"/>
              </a:spcAft>
              <a:buNone/>
            </a:pPr>
            <a:r>
              <a:t/>
            </a:r>
            <a:endParaRPr>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Summary of Our Third Prototype</a:t>
            </a:r>
            <a:endParaRPr/>
          </a:p>
          <a:p>
            <a:pPr indent="0" lvl="0" marL="0">
              <a:spcBef>
                <a:spcPts val="0"/>
              </a:spcBef>
              <a:spcAft>
                <a:spcPts val="0"/>
              </a:spcAft>
              <a:buNone/>
            </a:pPr>
            <a:r>
              <a:rPr lang="en"/>
              <a:t>(Final Design)</a:t>
            </a:r>
            <a:endParaRPr/>
          </a:p>
        </p:txBody>
      </p:sp>
      <p:sp>
        <p:nvSpPr>
          <p:cNvPr id="159" name="Shape 159"/>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The objective was to complete our hydroponic system</a:t>
            </a:r>
            <a:endParaRPr sz="1600">
              <a:solidFill>
                <a:srgbClr val="FFFFFF"/>
              </a:solidFill>
              <a:latin typeface="Montserrat"/>
              <a:ea typeface="Montserrat"/>
              <a:cs typeface="Montserrat"/>
              <a:sym typeface="Montserrat"/>
            </a:endParaRPr>
          </a:p>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This involved meeting the expectations ruled out by the customer.</a:t>
            </a:r>
            <a:endParaRPr sz="1600">
              <a:solidFill>
                <a:srgbClr val="FFFFFF"/>
              </a:solidFill>
              <a:latin typeface="Montserrat"/>
              <a:ea typeface="Montserrat"/>
              <a:cs typeface="Montserrat"/>
              <a:sym typeface="Montserrat"/>
            </a:endParaRPr>
          </a:p>
          <a:p>
            <a:pPr indent="-330200" lvl="0" marL="457200" rtl="0">
              <a:lnSpc>
                <a:spcPct val="200000"/>
              </a:lnSpc>
              <a:spcBef>
                <a:spcPts val="0"/>
              </a:spcBef>
              <a:spcAft>
                <a:spcPts val="0"/>
              </a:spcAft>
              <a:buClr>
                <a:srgbClr val="FFFFFF"/>
              </a:buClr>
              <a:buSzPts val="1600"/>
              <a:buFont typeface="Montserrat"/>
              <a:buChar char="-"/>
            </a:pPr>
            <a:r>
              <a:rPr lang="en" sz="1600">
                <a:solidFill>
                  <a:srgbClr val="FFFFFF"/>
                </a:solidFill>
                <a:latin typeface="Montserrat"/>
                <a:ea typeface="Montserrat"/>
                <a:cs typeface="Montserrat"/>
                <a:sym typeface="Montserrat"/>
              </a:rPr>
              <a:t>A system that is transportable, compact, easy to clean, efficient, etc.</a:t>
            </a:r>
            <a:endParaRPr sz="1600">
              <a:solidFill>
                <a:srgbClr val="FFFFFF"/>
              </a:solidFill>
              <a:latin typeface="Montserrat"/>
              <a:ea typeface="Montserrat"/>
              <a:cs typeface="Montserrat"/>
              <a:sym typeface="Montserrat"/>
            </a:endParaRPr>
          </a:p>
          <a:p>
            <a:pPr indent="0" lvl="0" marL="0">
              <a:spcBef>
                <a:spcPts val="8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Solution Options and Chosen Concept</a:t>
            </a:r>
            <a:endParaRPr/>
          </a:p>
          <a:p>
            <a:pPr indent="0" lvl="0" marL="0">
              <a:spcBef>
                <a:spcPts val="0"/>
              </a:spcBef>
              <a:spcAft>
                <a:spcPts val="0"/>
              </a:spcAft>
              <a:buNone/>
            </a:pPr>
            <a:r>
              <a:rPr lang="en"/>
              <a:t>(Why/How)</a:t>
            </a:r>
            <a:endParaRPr/>
          </a:p>
        </p:txBody>
      </p:sp>
      <p:sp>
        <p:nvSpPr>
          <p:cNvPr id="165" name="Shape 165"/>
          <p:cNvSpPr txBox="1"/>
          <p:nvPr>
            <p:ph idx="1" type="body"/>
          </p:nvPr>
        </p:nvSpPr>
        <p:spPr>
          <a:xfrm>
            <a:off x="1297500" y="1307850"/>
            <a:ext cx="7038900" cy="29112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100">
                <a:solidFill>
                  <a:srgbClr val="FFFFFF"/>
                </a:solidFill>
                <a:latin typeface="Montserrat"/>
                <a:ea typeface="Montserrat"/>
                <a:cs typeface="Montserrat"/>
                <a:sym typeface="Montserrat"/>
              </a:rPr>
              <a:t>How can we clean the pipes? How can we make the system more compact?</a:t>
            </a:r>
            <a:endParaRPr sz="1100">
              <a:solidFill>
                <a:srgbClr val="FFFFFF"/>
              </a:solidFill>
              <a:latin typeface="Montserrat"/>
              <a:ea typeface="Montserrat"/>
              <a:cs typeface="Montserrat"/>
              <a:sym typeface="Montserrat"/>
            </a:endParaRPr>
          </a:p>
          <a:p>
            <a:pPr indent="0" lvl="0" marL="0" rtl="0" algn="just">
              <a:lnSpc>
                <a:spcPct val="150000"/>
              </a:lnSpc>
              <a:spcBef>
                <a:spcPts val="0"/>
              </a:spcBef>
              <a:spcAft>
                <a:spcPts val="0"/>
              </a:spcAft>
              <a:buNone/>
            </a:pPr>
            <a:r>
              <a:t/>
            </a:r>
            <a:endParaRPr sz="1100">
              <a:solidFill>
                <a:srgbClr val="FFFFFF"/>
              </a:solidFill>
              <a:latin typeface="Montserrat"/>
              <a:ea typeface="Montserrat"/>
              <a:cs typeface="Montserrat"/>
              <a:sym typeface="Montserrat"/>
            </a:endParaRPr>
          </a:p>
          <a:p>
            <a:pPr indent="0" lvl="0" marL="0" rtl="0" algn="just">
              <a:lnSpc>
                <a:spcPct val="150000"/>
              </a:lnSpc>
              <a:spcBef>
                <a:spcPts val="0"/>
              </a:spcBef>
              <a:spcAft>
                <a:spcPts val="0"/>
              </a:spcAft>
              <a:buNone/>
            </a:pPr>
            <a:r>
              <a:rPr lang="en" sz="1100">
                <a:solidFill>
                  <a:srgbClr val="FFFFFF"/>
                </a:solidFill>
                <a:latin typeface="Montserrat"/>
                <a:ea typeface="Montserrat"/>
                <a:cs typeface="Montserrat"/>
                <a:sym typeface="Montserrat"/>
              </a:rPr>
              <a:t>During the manufacturing process of prototype 1 it was clear that there were concerns brought to us by the customers that of which involved cleaning the pipes. In response to this concern we made our hydroponic system more accessible and functional for the customer; we changed the shape of the system, we made the pipes removable,  and added wheels for transportation. These modifications would make working with the green wall, cleaning the pipes and move around a lot easier. In addition to customer feedback mentioned in Deliverable G, we tested the strength of the pump and whether it would be strong enough to pump water up vertically 4.5 feet. Once we found the pump was strong enough, we needed to implement some more modifications to the the water distribution system. We found that we must have the water drip over the plants, instead of under that plants to prevent the plants from being swept away by the water stream.</a:t>
            </a:r>
            <a:endParaRPr sz="1100">
              <a:solidFill>
                <a:srgbClr val="FFFFFF"/>
              </a:solidFill>
              <a:latin typeface="Montserrat"/>
              <a:ea typeface="Montserrat"/>
              <a:cs typeface="Montserrat"/>
              <a:sym typeface="Montserrat"/>
            </a:endParaRPr>
          </a:p>
          <a:p>
            <a:pPr indent="0" lvl="0" marL="0">
              <a:spcBef>
                <a:spcPts val="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Lessons Learned</a:t>
            </a:r>
            <a:endParaRPr/>
          </a:p>
        </p:txBody>
      </p:sp>
      <p:sp>
        <p:nvSpPr>
          <p:cNvPr id="171" name="Shape 171"/>
          <p:cNvSpPr txBox="1"/>
          <p:nvPr>
            <p:ph idx="1" type="body"/>
          </p:nvPr>
        </p:nvSpPr>
        <p:spPr>
          <a:xfrm>
            <a:off x="1297500" y="1307850"/>
            <a:ext cx="7038900" cy="2576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Work as a team  (communication, </a:t>
            </a:r>
            <a:r>
              <a:rPr lang="en"/>
              <a:t>corporation</a:t>
            </a:r>
            <a:r>
              <a:rPr lang="en"/>
              <a:t>, shared responsibilities, etc. )</a:t>
            </a:r>
            <a:endParaRPr/>
          </a:p>
          <a:p>
            <a:pPr indent="-311150" lvl="0" marL="457200" rtl="0">
              <a:spcBef>
                <a:spcPts val="0"/>
              </a:spcBef>
              <a:spcAft>
                <a:spcPts val="0"/>
              </a:spcAft>
              <a:buSzPts val="1300"/>
              <a:buChar char="-"/>
            </a:pPr>
            <a:r>
              <a:rPr lang="en"/>
              <a:t>Think way ahead of the first prototype (think about the problems and issues that may arise while planning the design)</a:t>
            </a:r>
            <a:endParaRPr/>
          </a:p>
          <a:p>
            <a:pPr indent="-311150" lvl="0" marL="457200" rtl="0">
              <a:spcBef>
                <a:spcPts val="0"/>
              </a:spcBef>
              <a:spcAft>
                <a:spcPts val="0"/>
              </a:spcAft>
              <a:buSzPts val="1300"/>
              <a:buChar char="-"/>
            </a:pPr>
            <a:r>
              <a:rPr lang="en"/>
              <a:t>Designate </a:t>
            </a:r>
            <a:r>
              <a:rPr lang="en"/>
              <a:t>responsibilities to select individual skills (many hands might make light of work, but many hands doing one task becomes a mess)</a:t>
            </a:r>
            <a:r>
              <a:rPr lang="en"/>
              <a:t> </a:t>
            </a:r>
            <a:endParaRPr/>
          </a:p>
          <a:p>
            <a:pPr indent="0" lvl="0" marL="0" rtl="0">
              <a:spcBef>
                <a:spcPts val="1600"/>
              </a:spcBef>
              <a:spcAft>
                <a:spcPts val="0"/>
              </a:spcAft>
              <a:buNone/>
            </a:pPr>
            <a:r>
              <a:t/>
            </a:r>
            <a:endParaRPr/>
          </a:p>
          <a:p>
            <a:pPr indent="0" lvl="0" marL="0" rtl="0">
              <a:spcBef>
                <a:spcPts val="1600"/>
              </a:spcBef>
              <a:spcAft>
                <a:spcPts val="1600"/>
              </a:spcAft>
              <a:buNone/>
            </a:pPr>
            <a:r>
              <a:rPr lang="en"/>
              <a:t>These lessons were </a:t>
            </a:r>
            <a:r>
              <a:rPr lang="en"/>
              <a:t>learnt</a:t>
            </a:r>
            <a:r>
              <a:rPr lang="en"/>
              <a:t> </a:t>
            </a:r>
            <a:r>
              <a:rPr lang="en"/>
              <a:t>throughout</a:t>
            </a:r>
            <a:r>
              <a:rPr lang="en"/>
              <a:t> the design process/project. Helping us become more of a team, helping us become more prepared for future group tasks.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Future</a:t>
            </a:r>
            <a:r>
              <a:rPr lang="en"/>
              <a:t> Work</a:t>
            </a:r>
            <a:endParaRPr/>
          </a:p>
        </p:txBody>
      </p:sp>
      <p:sp>
        <p:nvSpPr>
          <p:cNvPr id="177" name="Shape 177"/>
          <p:cNvSpPr txBox="1"/>
          <p:nvPr>
            <p:ph idx="1" type="body"/>
          </p:nvPr>
        </p:nvSpPr>
        <p:spPr>
          <a:xfrm>
            <a:off x="1052550" y="2885175"/>
            <a:ext cx="7038900" cy="16605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Engineers and designers are turning towards our vast oceans for solutions to support food needs for the expanding world population.</a:t>
            </a:r>
            <a:endParaRPr/>
          </a:p>
          <a:p>
            <a:pPr indent="0" lvl="0" marL="0">
              <a:spcBef>
                <a:spcPts val="1600"/>
              </a:spcBef>
              <a:spcAft>
                <a:spcPts val="1600"/>
              </a:spcAft>
              <a:buNone/>
            </a:pPr>
            <a:r>
              <a:rPr lang="en"/>
              <a:t>Equinox farming ships are designed to be self-sufficient and carbon-neutral; they will be powered by solar and wind energy; crops will be grown hydroponically using seawater that has gone through a </a:t>
            </a:r>
            <a:r>
              <a:rPr lang="en"/>
              <a:t>desalination</a:t>
            </a:r>
            <a:r>
              <a:rPr lang="en"/>
              <a:t> process. </a:t>
            </a:r>
            <a:endParaRPr/>
          </a:p>
        </p:txBody>
      </p:sp>
      <p:pic>
        <p:nvPicPr>
          <p:cNvPr id="178" name="Shape 178"/>
          <p:cNvPicPr preferRelativeResize="0"/>
          <p:nvPr/>
        </p:nvPicPr>
        <p:blipFill>
          <a:blip r:embed="rId3">
            <a:alphaModFix/>
          </a:blip>
          <a:stretch>
            <a:fillRect/>
          </a:stretch>
        </p:blipFill>
        <p:spPr>
          <a:xfrm>
            <a:off x="1756325" y="1122125"/>
            <a:ext cx="2229488" cy="1577325"/>
          </a:xfrm>
          <a:prstGeom prst="rect">
            <a:avLst/>
          </a:prstGeom>
          <a:noFill/>
          <a:ln>
            <a:noFill/>
          </a:ln>
        </p:spPr>
      </p:pic>
      <p:pic>
        <p:nvPicPr>
          <p:cNvPr id="179" name="Shape 179"/>
          <p:cNvPicPr preferRelativeResize="0"/>
          <p:nvPr/>
        </p:nvPicPr>
        <p:blipFill>
          <a:blip r:embed="rId4">
            <a:alphaModFix/>
          </a:blip>
          <a:stretch>
            <a:fillRect/>
          </a:stretch>
        </p:blipFill>
        <p:spPr>
          <a:xfrm>
            <a:off x="4657268" y="1122122"/>
            <a:ext cx="2507729" cy="15773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