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4"/>
  </p:sldMasterIdLst>
  <p:sldIdLst>
    <p:sldId id="256" r:id="rId5"/>
    <p:sldId id="265" r:id="rId6"/>
    <p:sldId id="266" r:id="rId7"/>
    <p:sldId id="267" r:id="rId8"/>
    <p:sldId id="259" r:id="rId9"/>
    <p:sldId id="268" r:id="rId10"/>
    <p:sldId id="269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5647F-9DB3-6F9A-1A10-C40D9F82B5B0}" v="256" dt="2022-12-01T05:29:34.588"/>
    <p1510:client id="{31B851F2-2492-3CFD-8543-DA6862D24D30}" v="70" dt="2022-12-01T03:47:38.809"/>
    <p1510:client id="{97BD6D4A-8576-4186-954F-EC92290EBB8B}" v="283" vWet="285" dt="2022-12-01T06:44:04.560"/>
    <p1510:client id="{9DF3D3BB-7FE1-CA46-AE0A-B976277396CB}" v="48" dt="2022-12-01T15:28:32.259"/>
    <p1510:client id="{FC539965-6E83-8297-30C3-2558EE2ED8EE}" v="723" dt="2022-12-01T15:04:02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143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044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089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9819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9143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8090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7690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813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6422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84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18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807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659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350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06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5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87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739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CFC97F-E30E-4420-B2F5-6A16648E6FF8}" type="datetimeFigureOut">
              <a:rPr lang="en-CA" smtClean="0"/>
              <a:t>2022-12-01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F52FEC4-E3B7-498E-86F4-F6F627381B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095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6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>
            <a:extLst>
              <a:ext uri="{FF2B5EF4-FFF2-40B4-BE49-F238E27FC236}">
                <a16:creationId xmlns:a16="http://schemas.microsoft.com/office/drawing/2014/main" id="{18D8F617-6B00-FDC8-7C3F-CF52EC1CE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9" r="35267" b="1"/>
          <a:stretch/>
        </p:blipFill>
        <p:spPr>
          <a:xfrm rot="21420000">
            <a:off x="-174974" y="-150300"/>
            <a:ext cx="6273778" cy="7179886"/>
          </a:xfrm>
          <a:custGeom>
            <a:avLst/>
            <a:gdLst/>
            <a:ahLst/>
            <a:cxnLst/>
            <a:rect l="l" t="t" r="r" b="b"/>
            <a:pathLst>
              <a:path w="6273778" h="7179886">
                <a:moveTo>
                  <a:pt x="359050" y="0"/>
                </a:moveTo>
                <a:lnTo>
                  <a:pt x="6273778" y="309978"/>
                </a:lnTo>
                <a:lnTo>
                  <a:pt x="6273778" y="7179886"/>
                </a:lnTo>
                <a:lnTo>
                  <a:pt x="0" y="6851091"/>
                </a:lnTo>
                <a:close/>
              </a:path>
            </a:pathLst>
          </a:custGeom>
        </p:spPr>
      </p:pic>
      <p:pic>
        <p:nvPicPr>
          <p:cNvPr id="4" name="Picture 7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7B92F0D3-690F-8391-55A6-EFD3D2C35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7" r="11929" b="1"/>
          <a:stretch/>
        </p:blipFill>
        <p:spPr>
          <a:xfrm rot="21420000">
            <a:off x="6097256" y="-174488"/>
            <a:ext cx="6269721" cy="7179673"/>
          </a:xfrm>
          <a:custGeom>
            <a:avLst/>
            <a:gdLst/>
            <a:ahLst/>
            <a:cxnLst/>
            <a:rect l="l" t="t" r="r" b="b"/>
            <a:pathLst>
              <a:path w="6269721" h="7179673">
                <a:moveTo>
                  <a:pt x="0" y="0"/>
                </a:moveTo>
                <a:lnTo>
                  <a:pt x="6269721" y="328582"/>
                </a:lnTo>
                <a:lnTo>
                  <a:pt x="5910671" y="7179673"/>
                </a:lnTo>
                <a:lnTo>
                  <a:pt x="0" y="6869908"/>
                </a:lnTo>
                <a:close/>
              </a:path>
            </a:pathLst>
          </a:custGeom>
        </p:spPr>
      </p:pic>
      <p:sp>
        <p:nvSpPr>
          <p:cNvPr id="53" name="Freeform 23">
            <a:extLst>
              <a:ext uri="{FF2B5EF4-FFF2-40B4-BE49-F238E27FC236}">
                <a16:creationId xmlns:a16="http://schemas.microsoft.com/office/drawing/2014/main" id="{A420B289-025A-46F7-BA84-ED219CC04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7892" y="3171468"/>
            <a:ext cx="11337702" cy="3139633"/>
          </a:xfrm>
          <a:custGeom>
            <a:avLst/>
            <a:gdLst>
              <a:gd name="connsiteX0" fmla="*/ 11201667 w 11337702"/>
              <a:gd name="connsiteY0" fmla="*/ 0 h 3139633"/>
              <a:gd name="connsiteX1" fmla="*/ 11337702 w 11337702"/>
              <a:gd name="connsiteY1" fmla="*/ 2535626 h 3139633"/>
              <a:gd name="connsiteX2" fmla="*/ 8445 w 11337702"/>
              <a:gd name="connsiteY2" fmla="*/ 3139633 h 3139633"/>
              <a:gd name="connsiteX3" fmla="*/ 508 w 11337702"/>
              <a:gd name="connsiteY3" fmla="*/ 772722 h 3139633"/>
              <a:gd name="connsiteX4" fmla="*/ 0 w 11337702"/>
              <a:gd name="connsiteY4" fmla="*/ 597204 h 313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7702" h="3139633">
                <a:moveTo>
                  <a:pt x="11201667" y="0"/>
                </a:moveTo>
                <a:lnTo>
                  <a:pt x="11337702" y="2535626"/>
                </a:lnTo>
                <a:lnTo>
                  <a:pt x="8445" y="3139633"/>
                </a:lnTo>
                <a:cubicBezTo>
                  <a:pt x="10562" y="2610219"/>
                  <a:pt x="3154" y="1561693"/>
                  <a:pt x="508" y="772722"/>
                </a:cubicBezTo>
                <a:lnTo>
                  <a:pt x="0" y="597204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E5704-F71D-A60B-1AD8-1F65A689D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532474" y="3680785"/>
            <a:ext cx="10178799" cy="1346996"/>
          </a:xfrm>
        </p:spPr>
        <p:txBody>
          <a:bodyPr>
            <a:normAutofit/>
          </a:bodyPr>
          <a:lstStyle/>
          <a:p>
            <a:r>
              <a:rPr lang="en-CA">
                <a:solidFill>
                  <a:schemeClr val="bg1"/>
                </a:solidFill>
                <a:cs typeface="Calibri Light"/>
              </a:rPr>
              <a:t>M.O.U.S.E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8EBDF-A659-B66A-2872-41D8A67FB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571890" y="4825007"/>
            <a:ext cx="10178799" cy="550333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L’équipe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 FA51: 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Marckenson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, Marie, Mamadou et Djibril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5-Point Star 24">
            <a:extLst>
              <a:ext uri="{FF2B5EF4-FFF2-40B4-BE49-F238E27FC236}">
                <a16:creationId xmlns:a16="http://schemas.microsoft.com/office/drawing/2014/main" id="{50CB6EF6-421F-4740-BC96-7FF986206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5492692" y="5364445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15219-511F-5E90-E78D-D3A2CDC5BFE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5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uzzle blanc avec une pièce rouge">
            <a:extLst>
              <a:ext uri="{FF2B5EF4-FFF2-40B4-BE49-F238E27FC236}">
                <a16:creationId xmlns:a16="http://schemas.microsoft.com/office/drawing/2014/main" id="{CEAD1696-2B31-0D3B-B934-E18B0A575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087132-28E3-2F32-D52A-17C5E7BB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Inspiration </a:t>
            </a:r>
          </a:p>
        </p:txBody>
      </p:sp>
      <p:sp>
        <p:nvSpPr>
          <p:cNvPr id="1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C0073-C4AF-068D-5371-578E213BF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4707" cy="33111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CA">
                <a:ea typeface="+mn-lt"/>
                <a:cs typeface="+mn-lt"/>
              </a:rPr>
              <a:t>Nous avons été inspirés pour créer ce produit en raison du manque d'outils de navigation adaptés aux personnes qui ont besoin d'accommodation accessibles sur le campus de l'Université d'Ottawa. </a:t>
            </a:r>
          </a:p>
        </p:txBody>
      </p:sp>
    </p:spTree>
    <p:extLst>
      <p:ext uri="{BB962C8B-B14F-4D97-AF65-F5344CB8AC3E}">
        <p14:creationId xmlns:p14="http://schemas.microsoft.com/office/powerpoint/2010/main" val="4163169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A5BF-31CA-641F-12E4-F2007465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Analyse Comparative</a:t>
            </a:r>
            <a:endParaRPr lang="en-US"/>
          </a:p>
        </p:txBody>
      </p: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99E2D1F5-A2DB-D82A-FDCC-9A0BD3EB8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536418"/>
              </p:ext>
            </p:extLst>
          </p:nvPr>
        </p:nvGraphicFramePr>
        <p:xfrm>
          <a:off x="1586256" y="3417903"/>
          <a:ext cx="897696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539">
                  <a:extLst>
                    <a:ext uri="{9D8B030D-6E8A-4147-A177-3AD203B41FA5}">
                      <a16:colId xmlns:a16="http://schemas.microsoft.com/office/drawing/2014/main" val="1415900814"/>
                    </a:ext>
                  </a:extLst>
                </a:gridCol>
                <a:gridCol w="2999539">
                  <a:extLst>
                    <a:ext uri="{9D8B030D-6E8A-4147-A177-3AD203B41FA5}">
                      <a16:colId xmlns:a16="http://schemas.microsoft.com/office/drawing/2014/main" val="1115830711"/>
                    </a:ext>
                  </a:extLst>
                </a:gridCol>
                <a:gridCol w="2977890">
                  <a:extLst>
                    <a:ext uri="{9D8B030D-6E8A-4147-A177-3AD203B41FA5}">
                      <a16:colId xmlns:a16="http://schemas.microsoft.com/office/drawing/2014/main" val="2219137708"/>
                    </a:ext>
                  </a:extLst>
                </a:gridCol>
              </a:tblGrid>
              <a:tr h="56225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800" b="0" i="0" u="none" strike="noStrike" noProof="0">
                          <a:latin typeface="Century Gothic"/>
                        </a:rPr>
                        <a:t>Défauts de </a:t>
                      </a:r>
                      <a:r>
                        <a:rPr lang="fr-CA" sz="1800" b="0" i="0" u="none" strike="noStrike" noProof="0"/>
                        <a:t>MappedIn</a:t>
                      </a:r>
                      <a:endParaRPr lang="fr-CA" noProof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800" b="0" i="0" u="none" strike="noStrike" noProof="0">
                          <a:latin typeface="Century Gothic"/>
                        </a:rPr>
                        <a:t>Défauts de </a:t>
                      </a:r>
                      <a:r>
                        <a:rPr lang="fr-CA" sz="1800" b="0" i="0" u="none" strike="noStrike" noProof="0"/>
                        <a:t>OC Transpo</a:t>
                      </a:r>
                      <a:endParaRPr lang="fr-CA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800" b="0" i="0" u="none" strike="noStrike" noProof="0">
                          <a:latin typeface="Century Gothic"/>
                        </a:rPr>
                        <a:t>Défauts de la carte du campus de l'université d'Ottawa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676220"/>
                  </a:ext>
                </a:extLst>
              </a:tr>
              <a:tr h="1437348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800" b="0" i="0" u="none" strike="noStrike" noProof="0">
                          <a:latin typeface="Impact"/>
                        </a:rPr>
                        <a:t>Intérieur uniquement</a:t>
                      </a:r>
                      <a:endParaRPr lang="fr-CA" noProof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800" b="0" i="0" u="none" strike="noStrike" noProof="0">
                          <a:latin typeface="Impact"/>
                        </a:rPr>
                        <a:t>Un peu accessible</a:t>
                      </a:r>
                      <a:endParaRPr lang="fr-CA" noProof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800" b="0" i="0" u="none" strike="noStrike" noProof="0">
                          <a:latin typeface="Impact"/>
                        </a:rPr>
                        <a:t>A besoin d'électricité et d'une connexion internet</a:t>
                      </a:r>
                      <a:endParaRPr lang="fr-CA" noProof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CA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800" b="0" i="0" u="none" strike="noStrike" noProof="0">
                          <a:latin typeface="Impact"/>
                        </a:rPr>
                        <a:t>Transport principalement</a:t>
                      </a:r>
                      <a:endParaRPr lang="fr-CA" sz="1800" b="0" u="none" strike="noStrike" noProof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800" b="0" i="0" u="none" strike="noStrike" noProof="0">
                          <a:latin typeface="Impact"/>
                        </a:rPr>
                        <a:t>Uniquement les routes principales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800" b="0" i="0" u="none" strike="noStrike" noProof="0">
                          <a:latin typeface="Impact"/>
                        </a:rPr>
                        <a:t>Utilise une brochure</a:t>
                      </a:r>
                      <a:endParaRPr lang="fr-CA" sz="1800" b="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800" b="0" i="0" u="none" strike="noStrike" noProof="0">
                          <a:latin typeface="Impact"/>
                        </a:rPr>
                        <a:t>Principalement sur papier ou sur un panneau</a:t>
                      </a:r>
                      <a:endParaRPr lang="fr-CA" noProof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800" b="0" i="0" u="none" strike="noStrike" noProof="0">
                          <a:latin typeface="Impact"/>
                        </a:rPr>
                        <a:t>Stationnaire</a:t>
                      </a:r>
                      <a:endParaRPr lang="fr-CA" noProof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800" b="0" i="0" u="none" strike="noStrike" noProof="0">
                          <a:latin typeface="Impact"/>
                        </a:rPr>
                        <a:t>Difficile à comprendre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CA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49986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F325E6E-76E7-95A3-9E86-C859E69D2073}"/>
              </a:ext>
            </a:extLst>
          </p:cNvPr>
          <p:cNvSpPr/>
          <p:nvPr/>
        </p:nvSpPr>
        <p:spPr>
          <a:xfrm>
            <a:off x="1586256" y="2064799"/>
            <a:ext cx="8960303" cy="13669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5" descr="Logo&#10;&#10;Description automatically generated">
            <a:extLst>
              <a:ext uri="{FF2B5EF4-FFF2-40B4-BE49-F238E27FC236}">
                <a16:creationId xmlns:a16="http://schemas.microsoft.com/office/drawing/2014/main" id="{AE88A839-3807-0E5B-4032-5212007A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336" y="2063664"/>
            <a:ext cx="2991633" cy="1362032"/>
          </a:xfrm>
          <a:prstGeom prst="rect">
            <a:avLst/>
          </a:prstGeom>
        </p:spPr>
      </p:pic>
      <p:pic>
        <p:nvPicPr>
          <p:cNvPr id="16" name="Picture 7" descr="Logo, icon&#10;&#10;Description automatically generated">
            <a:extLst>
              <a:ext uri="{FF2B5EF4-FFF2-40B4-BE49-F238E27FC236}">
                <a16:creationId xmlns:a16="http://schemas.microsoft.com/office/drawing/2014/main" id="{5CA77706-AE14-1B9E-49C4-BD0DD700C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653" y="2055813"/>
            <a:ext cx="2987335" cy="1378212"/>
          </a:xfrm>
          <a:prstGeom prst="rect">
            <a:avLst/>
          </a:prstGeom>
        </p:spPr>
      </p:pic>
      <p:pic>
        <p:nvPicPr>
          <p:cNvPr id="12" name="Picture 4" descr="Logo&#10;&#10;Description automatically generated">
            <a:extLst>
              <a:ext uri="{FF2B5EF4-FFF2-40B4-BE49-F238E27FC236}">
                <a16:creationId xmlns:a16="http://schemas.microsoft.com/office/drawing/2014/main" id="{E89AEDF4-DCD0-CD2F-E0E9-B00D882B9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83020" y="2057748"/>
            <a:ext cx="3011316" cy="1368223"/>
          </a:xfrm>
        </p:spPr>
      </p:pic>
    </p:spTree>
    <p:extLst>
      <p:ext uri="{BB962C8B-B14F-4D97-AF65-F5344CB8AC3E}">
        <p14:creationId xmlns:p14="http://schemas.microsoft.com/office/powerpoint/2010/main" val="270671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B0A0B1C-118E-4B41-923F-22606DFFB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1CF2FF7-AF2E-43A1-9777-69B8BB5E3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9D0EF8-5A69-48B7-8DAF-DB7D25A08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8F19F-7447-7D61-8AE2-6E62A4E4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49172" cy="1151965"/>
          </a:xfrm>
        </p:spPr>
        <p:txBody>
          <a:bodyPr>
            <a:normAutofit/>
          </a:bodyPr>
          <a:lstStyle/>
          <a:p>
            <a:r>
              <a:rPr lang="fr-CA" b="1">
                <a:solidFill>
                  <a:schemeClr val="bg1"/>
                </a:solidFill>
                <a:ea typeface="+mj-lt"/>
                <a:cs typeface="+mj-lt"/>
              </a:rPr>
              <a:t>Notre projet</a:t>
            </a:r>
            <a:endParaRPr lang="fr-CA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18929E-709A-41E3-1D4D-D9DD26EEE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063396"/>
            <a:ext cx="4949172" cy="368091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CA" sz="1900" b="1">
                <a:solidFill>
                  <a:schemeClr val="bg1"/>
                </a:solidFill>
                <a:ea typeface="+mn-lt"/>
                <a:cs typeface="+mn-lt"/>
              </a:rPr>
              <a:t>Thème:</a:t>
            </a:r>
            <a:r>
              <a:rPr lang="fr-CA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sz="1900" u="sng">
                <a:solidFill>
                  <a:schemeClr val="bg1"/>
                </a:solidFill>
                <a:ea typeface="+mn-lt"/>
                <a:cs typeface="+mn-lt"/>
              </a:rPr>
              <a:t>L’accessibilité et les panneaux de signalisation</a:t>
            </a:r>
            <a:endParaRPr lang="fr-CA" sz="190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CA" sz="1900" b="1">
                <a:solidFill>
                  <a:schemeClr val="bg1"/>
                </a:solidFill>
                <a:ea typeface="+mn-lt"/>
                <a:cs typeface="+mn-lt"/>
              </a:rPr>
              <a:t>Objectif: </a:t>
            </a:r>
            <a:r>
              <a:rPr lang="fr-CA" sz="1900">
                <a:solidFill>
                  <a:schemeClr val="bg1"/>
                </a:solidFill>
                <a:ea typeface="+mn-lt"/>
                <a:cs typeface="+mn-lt"/>
              </a:rPr>
              <a:t>Rendre la signalisation plus </a:t>
            </a:r>
            <a:r>
              <a:rPr lang="fr-CA" sz="1900" i="1">
                <a:solidFill>
                  <a:schemeClr val="bg1"/>
                </a:solidFill>
                <a:ea typeface="+mn-lt"/>
                <a:cs typeface="+mn-lt"/>
              </a:rPr>
              <a:t>intéressante</a:t>
            </a:r>
            <a:r>
              <a:rPr lang="fr-CA" sz="190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fr-CA" sz="1900" i="1">
                <a:solidFill>
                  <a:schemeClr val="bg1"/>
                </a:solidFill>
                <a:ea typeface="+mn-lt"/>
                <a:cs typeface="+mn-lt"/>
              </a:rPr>
              <a:t>utile </a:t>
            </a:r>
            <a:r>
              <a:rPr lang="fr-CA" sz="1900">
                <a:solidFill>
                  <a:schemeClr val="bg1"/>
                </a:solidFill>
                <a:ea typeface="+mn-lt"/>
                <a:cs typeface="+mn-lt"/>
              </a:rPr>
              <a:t>et </a:t>
            </a:r>
            <a:r>
              <a:rPr lang="fr-CA" sz="1900" i="1">
                <a:solidFill>
                  <a:schemeClr val="bg1"/>
                </a:solidFill>
                <a:ea typeface="+mn-lt"/>
                <a:cs typeface="+mn-lt"/>
              </a:rPr>
              <a:t>accessible </a:t>
            </a:r>
            <a:endParaRPr lang="fr-CA" sz="190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CA" sz="1900" b="1">
                <a:solidFill>
                  <a:schemeClr val="bg1"/>
                </a:solidFill>
                <a:ea typeface="+mn-lt"/>
                <a:cs typeface="+mn-lt"/>
              </a:rPr>
              <a:t>Critères:</a:t>
            </a:r>
            <a:endParaRPr lang="fr-CA" sz="19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fr-CA" sz="1900" i="1">
                <a:solidFill>
                  <a:schemeClr val="bg1"/>
                </a:solidFill>
                <a:ea typeface="+mn-lt"/>
                <a:cs typeface="+mn-lt"/>
              </a:rPr>
              <a:t>Robuste</a:t>
            </a:r>
            <a:r>
              <a:rPr lang="fr-CA" sz="1900">
                <a:solidFill>
                  <a:schemeClr val="bg1"/>
                </a:solidFill>
                <a:ea typeface="+mn-lt"/>
                <a:cs typeface="+mn-lt"/>
              </a:rPr>
              <a:t> et </a:t>
            </a:r>
            <a:r>
              <a:rPr lang="fr-CA" sz="1900" i="1">
                <a:solidFill>
                  <a:schemeClr val="bg1"/>
                </a:solidFill>
                <a:ea typeface="+mn-lt"/>
                <a:cs typeface="+mn-lt"/>
              </a:rPr>
              <a:t>durable</a:t>
            </a:r>
            <a:endParaRPr lang="fr-CA" sz="19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fr-CA" sz="1900" i="1">
                <a:solidFill>
                  <a:schemeClr val="bg1"/>
                </a:solidFill>
                <a:ea typeface="+mn-lt"/>
                <a:cs typeface="+mn-lt"/>
              </a:rPr>
              <a:t>Utilisable</a:t>
            </a:r>
            <a:r>
              <a:rPr lang="fr-CA" sz="1900">
                <a:solidFill>
                  <a:schemeClr val="bg1"/>
                </a:solidFill>
                <a:ea typeface="+mn-lt"/>
                <a:cs typeface="+mn-lt"/>
              </a:rPr>
              <a:t> par une personne dans une chaise-roulante ou une personne aveugle</a:t>
            </a:r>
            <a:endParaRPr lang="fr-CA" sz="19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fr-CA" sz="1900">
                <a:solidFill>
                  <a:schemeClr val="bg1"/>
                </a:solidFill>
                <a:ea typeface="+mn-lt"/>
                <a:cs typeface="+mn-lt"/>
              </a:rPr>
              <a:t>Pas trop </a:t>
            </a:r>
            <a:r>
              <a:rPr lang="fr-CA" sz="1900" i="1">
                <a:solidFill>
                  <a:schemeClr val="bg1"/>
                </a:solidFill>
                <a:ea typeface="+mn-lt"/>
                <a:cs typeface="+mn-lt"/>
              </a:rPr>
              <a:t>cher</a:t>
            </a:r>
            <a:endParaRPr lang="fr-CA" sz="19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US" sz="1900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3106E2-1B36-24A7-2E2B-A26CEE607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4" r="-1" b="15544"/>
          <a:stretch/>
        </p:blipFill>
        <p:spPr>
          <a:xfrm rot="16200000">
            <a:off x="7128761" y="-576568"/>
            <a:ext cx="3526840" cy="5142813"/>
          </a:xfrm>
          <a:prstGeom prst="rect">
            <a:avLst/>
          </a:prstGeom>
          <a:ln>
            <a:noFill/>
          </a:ln>
        </p:spPr>
      </p:pic>
      <p:pic>
        <p:nvPicPr>
          <p:cNvPr id="5" name="Picture 5" descr="A picture containing text, person, indoor, tool&#10;&#10;Description automatically generated">
            <a:extLst>
              <a:ext uri="{FF2B5EF4-FFF2-40B4-BE49-F238E27FC236}">
                <a16:creationId xmlns:a16="http://schemas.microsoft.com/office/drawing/2014/main" id="{9DD68BEE-6215-5E45-1C37-8D7F1082B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38"/>
          <a:stretch/>
        </p:blipFill>
        <p:spPr>
          <a:xfrm>
            <a:off x="6320775" y="3881701"/>
            <a:ext cx="2509685" cy="2256061"/>
          </a:xfrm>
          <a:prstGeom prst="rect">
            <a:avLst/>
          </a:prstGeom>
          <a:ln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6788C33-D568-D235-1CB6-CBAFCDF8D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77" r="5" b="20606"/>
          <a:stretch/>
        </p:blipFill>
        <p:spPr>
          <a:xfrm>
            <a:off x="8953903" y="3881701"/>
            <a:ext cx="2509685" cy="22560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97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4E66F-F19F-3CCB-34E2-AFA54F07A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094" y="685800"/>
            <a:ext cx="4210873" cy="1151965"/>
          </a:xfrm>
        </p:spPr>
        <p:txBody>
          <a:bodyPr>
            <a:normAutofit/>
          </a:bodyPr>
          <a:lstStyle/>
          <a:p>
            <a:r>
              <a:rPr lang="en-US" sz="2200" b="1">
                <a:ea typeface="+mj-lt"/>
                <a:cs typeface="+mj-lt"/>
              </a:rPr>
              <a:t>Notre solution: M.O.U.S.E (</a:t>
            </a:r>
            <a:r>
              <a:rPr lang="en-US" sz="2200" b="1" i="1">
                <a:ea typeface="+mj-lt"/>
                <a:cs typeface="+mj-lt"/>
              </a:rPr>
              <a:t>M</a:t>
            </a:r>
            <a:r>
              <a:rPr lang="en-US" sz="2200" i="1">
                <a:ea typeface="+mj-lt"/>
                <a:cs typeface="+mj-lt"/>
              </a:rPr>
              <a:t>odern </a:t>
            </a:r>
            <a:r>
              <a:rPr lang="en-US" sz="2200" b="1" i="1">
                <a:ea typeface="+mj-lt"/>
                <a:cs typeface="+mj-lt"/>
              </a:rPr>
              <a:t>O</a:t>
            </a:r>
            <a:r>
              <a:rPr lang="en-US" sz="2200" i="1">
                <a:ea typeface="+mj-lt"/>
                <a:cs typeface="+mj-lt"/>
              </a:rPr>
              <a:t>ttawa </a:t>
            </a:r>
            <a:r>
              <a:rPr lang="en-US" sz="2200" b="1" i="1">
                <a:ea typeface="+mj-lt"/>
                <a:cs typeface="+mj-lt"/>
              </a:rPr>
              <a:t>U</a:t>
            </a:r>
            <a:r>
              <a:rPr lang="en-US" sz="2200" i="1">
                <a:ea typeface="+mj-lt"/>
                <a:cs typeface="+mj-lt"/>
              </a:rPr>
              <a:t>niver</a:t>
            </a:r>
            <a:r>
              <a:rPr lang="en-US" sz="2200" b="1" i="1">
                <a:ea typeface="+mj-lt"/>
                <a:cs typeface="+mj-lt"/>
              </a:rPr>
              <a:t>S</a:t>
            </a:r>
            <a:r>
              <a:rPr lang="en-US" sz="2200" i="1">
                <a:ea typeface="+mj-lt"/>
                <a:cs typeface="+mj-lt"/>
              </a:rPr>
              <a:t>ity </a:t>
            </a:r>
            <a:r>
              <a:rPr lang="en-US" sz="2200" b="1" i="1">
                <a:ea typeface="+mj-lt"/>
                <a:cs typeface="+mj-lt"/>
              </a:rPr>
              <a:t>E</a:t>
            </a:r>
            <a:r>
              <a:rPr lang="en-US" sz="2200" i="1">
                <a:ea typeface="+mj-lt"/>
                <a:cs typeface="+mj-lt"/>
              </a:rPr>
              <a:t>ngineered)</a:t>
            </a:r>
            <a:endParaRPr lang="en-US" sz="2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D8D62-D09E-60CB-91E7-A301D83E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7"/>
            <a:ext cx="4209992" cy="28663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ea typeface="+mn-lt"/>
                <a:cs typeface="+mn-lt"/>
              </a:rPr>
              <a:t>Code QR</a:t>
            </a:r>
            <a:endParaRPr lang="en-US">
              <a:cs typeface="Calibri" panose="020F0502020204030204"/>
            </a:endParaRPr>
          </a:p>
          <a:p>
            <a:r>
              <a:rPr lang="en-US" b="1">
                <a:ea typeface="+mn-lt"/>
                <a:cs typeface="+mn-lt"/>
              </a:rPr>
              <a:t>Application </a:t>
            </a:r>
            <a:r>
              <a:rPr lang="en-US">
                <a:ea typeface="+mn-lt"/>
                <a:cs typeface="+mn-lt"/>
              </a:rPr>
              <a:t>de </a:t>
            </a:r>
            <a:r>
              <a:rPr lang="en-US" err="1">
                <a:ea typeface="+mn-lt"/>
                <a:cs typeface="+mn-lt"/>
              </a:rPr>
              <a:t>signalisation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 lvl="1"/>
            <a:r>
              <a:rPr lang="en-US" err="1">
                <a:ea typeface="+mn-lt"/>
                <a:cs typeface="+mn-lt"/>
              </a:rPr>
              <a:t>Pavillons</a:t>
            </a:r>
            <a:r>
              <a:rPr lang="en-US">
                <a:ea typeface="+mn-lt"/>
                <a:cs typeface="+mn-lt"/>
              </a:rPr>
              <a:t>, Parking, </a:t>
            </a:r>
            <a:r>
              <a:rPr lang="en-US" err="1">
                <a:ea typeface="+mn-lt"/>
                <a:cs typeface="+mn-lt"/>
              </a:rPr>
              <a:t>lieux</a:t>
            </a:r>
            <a:r>
              <a:rPr lang="en-US">
                <a:ea typeface="+mn-lt"/>
                <a:cs typeface="+mn-lt"/>
              </a:rPr>
              <a:t> pour manger, </a:t>
            </a:r>
            <a:r>
              <a:rPr lang="en-US" err="1">
                <a:ea typeface="+mn-lt"/>
                <a:cs typeface="+mn-lt"/>
              </a:rPr>
              <a:t>etc</a:t>
            </a:r>
            <a:r>
              <a:rPr lang="en-US">
                <a:ea typeface="+mn-lt"/>
                <a:cs typeface="+mn-lt"/>
              </a:rPr>
              <a:t>…</a:t>
            </a:r>
            <a:endParaRPr lang="en-US"/>
          </a:p>
          <a:p>
            <a:r>
              <a:rPr lang="en-US">
                <a:ea typeface="+mn-lt"/>
                <a:cs typeface="+mn-lt"/>
              </a:rPr>
              <a:t>Plan </a:t>
            </a:r>
            <a:r>
              <a:rPr lang="en-US" b="1" err="1">
                <a:ea typeface="+mn-lt"/>
                <a:cs typeface="+mn-lt"/>
              </a:rPr>
              <a:t>lumineux</a:t>
            </a:r>
            <a:endParaRPr lang="en-US" err="1"/>
          </a:p>
          <a:p>
            <a:r>
              <a:rPr lang="en-US">
                <a:ea typeface="+mn-lt"/>
                <a:cs typeface="+mn-lt"/>
              </a:rPr>
              <a:t>Description </a:t>
            </a:r>
            <a:r>
              <a:rPr lang="en-US" b="1">
                <a:ea typeface="+mn-lt"/>
                <a:cs typeface="+mn-lt"/>
              </a:rPr>
              <a:t>braille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7DF66-9C53-4104-A2D0-29A84D227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1282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8C98C3BE-26F4-7144-DC92-D459186BB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8" r="26135" b="-2"/>
          <a:stretch/>
        </p:blipFill>
        <p:spPr>
          <a:xfrm>
            <a:off x="5611749" y="689358"/>
            <a:ext cx="2608785" cy="4219633"/>
          </a:xfrm>
          <a:prstGeom prst="rect">
            <a:avLst/>
          </a:prstGeom>
        </p:spPr>
      </p:pic>
      <p:pic>
        <p:nvPicPr>
          <p:cNvPr id="5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1D9AD5-6EC7-5A6F-D075-BD9E6069C9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7" r="1" b="1"/>
          <a:stretch/>
        </p:blipFill>
        <p:spPr>
          <a:xfrm>
            <a:off x="8343978" y="683155"/>
            <a:ext cx="2614164" cy="42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8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16552-059A-3EE0-699A-75856125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810152" cy="1151965"/>
          </a:xfrm>
        </p:spPr>
        <p:txBody>
          <a:bodyPr>
            <a:normAutofit fontScale="90000"/>
          </a:bodyPr>
          <a:lstStyle/>
          <a:p>
            <a:r>
              <a:rPr lang="fr-CA"/>
              <a:t>Vidéo démo APPLICATION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4698B-8E9E-5931-A3A5-E0B8FC54A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76423"/>
            <a:ext cx="6397157" cy="3288739"/>
          </a:xfrm>
        </p:spPr>
        <p:txBody>
          <a:bodyPr anchor="t">
            <a:normAutofit/>
          </a:bodyPr>
          <a:lstStyle/>
          <a:p>
            <a:r>
              <a:rPr lang="fr-CA"/>
              <a:t> TECHNOLOGIE TEXT-TO-SPEECH, VIBRATIONS</a:t>
            </a:r>
          </a:p>
          <a:p>
            <a:r>
              <a:rPr lang="fr-CA">
                <a:ea typeface="+mn-lt"/>
                <a:cs typeface="+mn-lt"/>
              </a:rPr>
              <a:t>compatible avec les fonctions d'accessibilité du téléphone</a:t>
            </a:r>
            <a:endParaRPr lang="fr-CA"/>
          </a:p>
          <a:p>
            <a:r>
              <a:rPr lang="fr-CA">
                <a:ea typeface="+mn-lt"/>
                <a:cs typeface="+mn-lt"/>
              </a:rPr>
              <a:t>Peut être utilisé en anglais et en français</a:t>
            </a:r>
            <a:endParaRPr lang="fr-CA"/>
          </a:p>
          <a:p>
            <a:r>
              <a:rPr lang="fr-CA">
                <a:ea typeface="+mn-lt"/>
                <a:cs typeface="+mn-lt"/>
              </a:rPr>
              <a:t>Utilise Google </a:t>
            </a:r>
            <a:r>
              <a:rPr lang="fr-CA" err="1">
                <a:ea typeface="+mn-lt"/>
                <a:cs typeface="+mn-lt"/>
              </a:rPr>
              <a:t>Maps</a:t>
            </a:r>
            <a:r>
              <a:rPr lang="fr-CA">
                <a:ea typeface="+mn-lt"/>
                <a:cs typeface="+mn-lt"/>
              </a:rPr>
              <a:t> et des capteurs de localisation</a:t>
            </a:r>
            <a:endParaRPr lang="fr-CA"/>
          </a:p>
          <a:p>
            <a:endParaRPr lang="fr-CA"/>
          </a:p>
          <a:p>
            <a:endParaRPr lang="en-US"/>
          </a:p>
        </p:txBody>
      </p:sp>
      <p:pic>
        <p:nvPicPr>
          <p:cNvPr id="4" name="My Movie_E3Gd9h.mp4">
            <a:hlinkClick r:id="" action="ppaction://media"/>
            <a:extLst>
              <a:ext uri="{FF2B5EF4-FFF2-40B4-BE49-F238E27FC236}">
                <a16:creationId xmlns:a16="http://schemas.microsoft.com/office/drawing/2014/main" id="{CD157D2A-0E36-C462-6D70-1CFFF6FB7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422" y="451343"/>
            <a:ext cx="2497879" cy="4850253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882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AB8A88-A60F-421C-9564-D5A7639EA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32D3A04-3120-4CF3-8F9E-6DCF218B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My Movie 1.mov">
            <a:hlinkClick r:id="" action="ppaction://media"/>
            <a:extLst>
              <a:ext uri="{FF2B5EF4-FFF2-40B4-BE49-F238E27FC236}">
                <a16:creationId xmlns:a16="http://schemas.microsoft.com/office/drawing/2014/main" id="{517D7C1D-11E5-5BC5-9079-8A1CD088F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2455" y="1882387"/>
            <a:ext cx="4677405" cy="2631039"/>
          </a:xfrm>
          <a:prstGeom prst="rect">
            <a:avLst/>
          </a:prstGeom>
          <a:ln>
            <a:noFill/>
          </a:ln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98D68143-E11F-49D9-A842-E52CB43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D81F57-CC57-46AD-86A2-54F697BD5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592A8-7A65-9B7A-4262-E5FB7CCAC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rmAutofit/>
          </a:bodyPr>
          <a:lstStyle/>
          <a:p>
            <a:r>
              <a:rPr lang="fr-CA" sz="4400">
                <a:solidFill>
                  <a:schemeClr val="bg1"/>
                </a:solidFill>
              </a:rPr>
              <a:t>Vidéo démo LED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DDF62F-2A2A-B3B8-F690-55056CA1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5"/>
            <a:ext cx="4957273" cy="3446103"/>
          </a:xfrm>
        </p:spPr>
        <p:txBody>
          <a:bodyPr>
            <a:normAutofit/>
          </a:bodyPr>
          <a:lstStyle/>
          <a:p>
            <a:r>
              <a:rPr lang="en-CA" sz="1800" b="1" i="0" u="none" strike="noStrike" err="1">
                <a:solidFill>
                  <a:schemeClr val="bg1"/>
                </a:solidFill>
                <a:effectLst/>
              </a:rPr>
              <a:t>accessibilité</a:t>
            </a:r>
            <a:r>
              <a:rPr lang="en-CA" sz="1800" b="1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pour </a:t>
            </a:r>
            <a:r>
              <a:rPr lang="en-CA" sz="1800" b="0" i="0" u="none" strike="noStrike" err="1">
                <a:solidFill>
                  <a:schemeClr val="bg1"/>
                </a:solidFill>
                <a:effectLst/>
              </a:rPr>
              <a:t>ceux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 avec des troubles de </a:t>
            </a:r>
            <a:r>
              <a:rPr lang="en-CA" sz="1800" b="1" i="0" u="none" strike="noStrike">
                <a:solidFill>
                  <a:schemeClr val="bg1"/>
                </a:solidFill>
                <a:effectLst/>
              </a:rPr>
              <a:t>vision</a:t>
            </a:r>
          </a:p>
          <a:p>
            <a:r>
              <a:rPr lang="en-CA" sz="1800" b="1" i="0" u="none" strike="noStrike">
                <a:solidFill>
                  <a:schemeClr val="bg1"/>
                </a:solidFill>
                <a:effectLst/>
              </a:rPr>
              <a:t>Accessible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 aux </a:t>
            </a:r>
            <a:r>
              <a:rPr lang="en-CA" sz="1800" b="0" i="0" u="none" strike="noStrike" err="1">
                <a:solidFill>
                  <a:schemeClr val="bg1"/>
                </a:solidFill>
                <a:effectLst/>
              </a:rPr>
              <a:t>utilisateurs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n-CA" sz="1800" b="0" i="0" u="none" strike="noStrike" err="1">
                <a:solidFill>
                  <a:schemeClr val="bg1"/>
                </a:solidFill>
                <a:effectLst/>
              </a:rPr>
              <a:t>en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n-CA" sz="1800" b="1" i="0" u="none" strike="noStrike">
                <a:solidFill>
                  <a:schemeClr val="bg1"/>
                </a:solidFill>
                <a:effectLst/>
              </a:rPr>
              <a:t>fauteuil </a:t>
            </a:r>
            <a:r>
              <a:rPr lang="en-CA" sz="1800" b="1" i="0" u="none" strike="noStrike" err="1">
                <a:solidFill>
                  <a:schemeClr val="bg1"/>
                </a:solidFill>
                <a:effectLst/>
              </a:rPr>
              <a:t>roulant</a:t>
            </a:r>
            <a:r>
              <a:rPr lang="en-CA" sz="1800" b="1" i="0" u="none" strike="noStrike">
                <a:solidFill>
                  <a:schemeClr val="bg1"/>
                </a:solidFill>
                <a:effectLst/>
              </a:rPr>
              <a:t> </a:t>
            </a:r>
          </a:p>
          <a:p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Directions plus </a:t>
            </a:r>
            <a:r>
              <a:rPr lang="en-CA" sz="1800" b="1" i="0" u="none" strike="noStrike" err="1">
                <a:solidFill>
                  <a:schemeClr val="bg1"/>
                </a:solidFill>
                <a:effectLst/>
              </a:rPr>
              <a:t>claires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n-CA" sz="1800" b="0" i="0" u="none" strike="noStrike" err="1">
                <a:solidFill>
                  <a:schemeClr val="bg1"/>
                </a:solidFill>
                <a:effectLst/>
              </a:rPr>
              <a:t>à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n-CA" sz="1800" b="0" i="0" u="none" strike="noStrike" err="1">
                <a:solidFill>
                  <a:schemeClr val="bg1"/>
                </a:solidFill>
                <a:effectLst/>
              </a:rPr>
              <a:t>suivre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n-CA" sz="1800" b="0" i="0" u="none" strike="noStrike" err="1">
                <a:solidFill>
                  <a:schemeClr val="bg1"/>
                </a:solidFill>
                <a:effectLst/>
              </a:rPr>
              <a:t>qu’un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 plan </a:t>
            </a:r>
            <a:r>
              <a:rPr lang="en-CA" sz="1800" b="0" i="0" u="none" strike="noStrike" err="1">
                <a:solidFill>
                  <a:schemeClr val="bg1"/>
                </a:solidFill>
                <a:effectLst/>
              </a:rPr>
              <a:t>régulier</a:t>
            </a:r>
            <a:endParaRPr lang="en-CA" sz="1800" b="1">
              <a:solidFill>
                <a:schemeClr val="bg1"/>
              </a:solidFill>
            </a:endParaRPr>
          </a:p>
          <a:p>
            <a:r>
              <a:rPr lang="en-CA" sz="1800" b="1" i="0" u="none" strike="noStrike" err="1">
                <a:solidFill>
                  <a:schemeClr val="bg1"/>
                </a:solidFill>
                <a:effectLst/>
              </a:rPr>
              <a:t>intéressant</a:t>
            </a:r>
            <a:r>
              <a:rPr lang="en-CA" sz="1800" b="1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n-CA" sz="1800" b="0" i="0" u="none" strike="noStrike">
                <a:solidFill>
                  <a:schemeClr val="bg1"/>
                </a:solidFill>
                <a:effectLst/>
              </a:rPr>
              <a:t>et encourage son utilisation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D3883-9200-716F-2741-7E0B7CB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400"/>
              <a:t>MERCI et Avez-vous des questions?</a:t>
            </a:r>
          </a:p>
        </p:txBody>
      </p:sp>
      <p:pic>
        <p:nvPicPr>
          <p:cNvPr id="5" name="Picture 4" descr="Plusieurs points d’interrogation sur fond noir">
            <a:extLst>
              <a:ext uri="{FF2B5EF4-FFF2-40B4-BE49-F238E27FC236}">
                <a16:creationId xmlns:a16="http://schemas.microsoft.com/office/drawing/2014/main" id="{6B1C38B3-5CF3-1D08-92CC-BA4E7C31C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64" r="-8" b="-8"/>
          <a:stretch/>
        </p:blipFill>
        <p:spPr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</p:spPr>
      </p:pic>
      <p:sp>
        <p:nvSpPr>
          <p:cNvPr id="21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59543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5f0f09-9c81-4006-a0dd-bd107a9be4a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E398591400E044B744BD505227F4BC" ma:contentTypeVersion="11" ma:contentTypeDescription="Create a new document." ma:contentTypeScope="" ma:versionID="139b697a304089dfdb9408ead078f84f">
  <xsd:schema xmlns:xsd="http://www.w3.org/2001/XMLSchema" xmlns:xs="http://www.w3.org/2001/XMLSchema" xmlns:p="http://schemas.microsoft.com/office/2006/metadata/properties" xmlns:ns3="085f0f09-9c81-4006-a0dd-bd107a9be4ab" xmlns:ns4="7400cd99-cd65-42ed-ba67-f5c50015f5dc" targetNamespace="http://schemas.microsoft.com/office/2006/metadata/properties" ma:root="true" ma:fieldsID="f38ccc5c8d3869dc91bac78484a74b7f" ns3:_="" ns4:_="">
    <xsd:import namespace="085f0f09-9c81-4006-a0dd-bd107a9be4ab"/>
    <xsd:import namespace="7400cd99-cd65-42ed-ba67-f5c50015f5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f0f09-9c81-4006-a0dd-bd107a9be4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00cd99-cd65-42ed-ba67-f5c50015f5d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028137-51AA-45C2-A31E-692538E21D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441A48-ABB3-433E-92CC-49380BDE8E77}">
  <ds:schemaRefs>
    <ds:schemaRef ds:uri="085f0f09-9c81-4006-a0dd-bd107a9be4ab"/>
    <ds:schemaRef ds:uri="7400cd99-cd65-42ed-ba67-f5c50015f5d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E1A4D6F-276A-4C41-8EF1-85E532E7D03A}">
  <ds:schemaRefs>
    <ds:schemaRef ds:uri="085f0f09-9c81-4006-a0dd-bd107a9be4ab"/>
    <ds:schemaRef ds:uri="7400cd99-cd65-42ed-ba67-f5c50015f5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Main Event</vt:lpstr>
      <vt:lpstr>M.O.U.S.E</vt:lpstr>
      <vt:lpstr>Inspiration </vt:lpstr>
      <vt:lpstr>Analyse Comparative</vt:lpstr>
      <vt:lpstr>Notre projet</vt:lpstr>
      <vt:lpstr>Notre solution: M.O.U.S.E (Modern Ottawa UniverSity Engineered)</vt:lpstr>
      <vt:lpstr>Vidéo démo APPLICATION </vt:lpstr>
      <vt:lpstr>Vidéo démo LED </vt:lpstr>
      <vt:lpstr>MERCI et Avez-vous des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Amos</dc:creator>
  <cp:revision>2</cp:revision>
  <dcterms:created xsi:type="dcterms:W3CDTF">2022-12-01T02:59:20Z</dcterms:created>
  <dcterms:modified xsi:type="dcterms:W3CDTF">2022-12-01T20:02:03Z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0x01010020E398591400E044B744BD505227F4BC</vt:lpwstr>
  </property>
</Properties>
</file>