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7174"/>
    <a:srgbClr val="3A8891"/>
    <a:srgbClr val="EB6440"/>
    <a:srgbClr val="F2DEBA"/>
    <a:srgbClr val="FFEFD6"/>
    <a:srgbClr val="0E5E6F"/>
    <a:srgbClr val="15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47BD28-AB8C-ED81-DCF7-F90741AA17BB}" v="733" dt="2022-12-01T04:51:25.618"/>
    <p1510:client id="{12C86D3E-6889-9E9F-E037-4E0005142358}" v="53" dt="2022-12-01T04:40:39.746"/>
    <p1510:client id="{46976F14-B116-45CA-31A3-752C9DA003CA}" v="618" dt="2022-12-01T04:58:40.427"/>
    <p1510:client id="{525FFC2C-6F12-F8B9-C3C0-0BCC36CA705F}" v="28" dt="2022-12-01T04:56:29.262"/>
    <p1510:client id="{701F7A36-DE02-5CE2-35B2-FADE354208D4}" v="161" dt="2022-11-30T23:41:04.905"/>
    <p1510:client id="{AE98FAC2-6148-420C-8F61-74B9D07AC97B}" v="293" dt="2022-11-30T23:37:13.507"/>
    <p1510:client id="{CFD86771-CD23-359F-EFD9-9C53C6EC57C5}" v="6" dt="2022-12-01T04:52:17.4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867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6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0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8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7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9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56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5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5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1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7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78" r:id="rId6"/>
    <p:sldLayoutId id="2147483674" r:id="rId7"/>
    <p:sldLayoutId id="2147483675" r:id="rId8"/>
    <p:sldLayoutId id="2147483676" r:id="rId9"/>
    <p:sldLayoutId id="2147483677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0C177C-6330-076F-3B7F-97648B2E21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8695" r="-2" b="11745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249" y="941832"/>
            <a:ext cx="10506456" cy="2057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latin typeface="Times New Roman"/>
                <a:cs typeface="Times New Roman"/>
              </a:rPr>
              <a:t>Portable Shower Seat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248" y="3502152"/>
            <a:ext cx="10506456" cy="26700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Aidan Mountain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sz="1400" dirty="0">
                <a:latin typeface="Times New Roman"/>
                <a:cs typeface="Times New Roman"/>
              </a:rPr>
              <a:t>Cem </a:t>
            </a:r>
            <a:r>
              <a:rPr lang="en-US" sz="1400" dirty="0" err="1">
                <a:latin typeface="Times New Roman"/>
                <a:cs typeface="Times New Roman"/>
              </a:rPr>
              <a:t>Kiyik</a:t>
            </a:r>
            <a:endParaRPr lang="en-US" sz="1400" dirty="0">
              <a:latin typeface="Times New Roman"/>
              <a:cs typeface="Times New Roman"/>
            </a:endParaRPr>
          </a:p>
          <a:p>
            <a:r>
              <a:rPr lang="en-US" sz="1400" dirty="0">
                <a:latin typeface="Times New Roman"/>
                <a:cs typeface="Times New Roman"/>
              </a:rPr>
              <a:t>Fred Xu</a:t>
            </a:r>
          </a:p>
          <a:p>
            <a:r>
              <a:rPr lang="en-US" sz="1400" dirty="0">
                <a:latin typeface="Times New Roman"/>
                <a:cs typeface="Times New Roman"/>
              </a:rPr>
              <a:t>Paul Xu</a:t>
            </a:r>
          </a:p>
          <a:p>
            <a:r>
              <a:rPr lang="en-US" sz="1400" err="1">
                <a:latin typeface="Times New Roman"/>
                <a:cs typeface="Times New Roman"/>
              </a:rPr>
              <a:t>Yuning</a:t>
            </a:r>
            <a:r>
              <a:rPr lang="en-US" sz="1400" dirty="0">
                <a:latin typeface="Times New Roman"/>
                <a:cs typeface="Times New Roman"/>
              </a:rPr>
              <a:t> Xia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6838569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F1046-D344-4CA1-EFF4-2152B53B1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978619"/>
            <a:ext cx="5991244" cy="1106424"/>
          </a:xfrm>
        </p:spPr>
        <p:txBody>
          <a:bodyPr>
            <a:normAutofit/>
          </a:bodyPr>
          <a:lstStyle/>
          <a:p>
            <a:r>
              <a:rPr lang="en-US" sz="3200"/>
              <a:t>What is the problem?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8" y="2093976"/>
            <a:ext cx="5846683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EC910-3742-EFB9-8F01-17322F019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6255829" cy="35602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latin typeface="Times New Roman"/>
                <a:cs typeface="Times New Roman"/>
              </a:rPr>
              <a:t>If you are disabled, you require assistance to shower.</a:t>
            </a:r>
          </a:p>
          <a:p>
            <a:r>
              <a:rPr lang="en-US" sz="1800" dirty="0">
                <a:latin typeface="Times New Roman"/>
                <a:cs typeface="Times New Roman"/>
              </a:rPr>
              <a:t>Shower seats are the solution.</a:t>
            </a:r>
          </a:p>
          <a:p>
            <a:r>
              <a:rPr lang="en-US" sz="1800" dirty="0">
                <a:latin typeface="Times New Roman"/>
                <a:cs typeface="Times New Roman"/>
              </a:rPr>
              <a:t>What if you need to travel?</a:t>
            </a:r>
          </a:p>
          <a:p>
            <a:r>
              <a:rPr lang="en-US" sz="1800" dirty="0">
                <a:latin typeface="Times New Roman"/>
                <a:cs typeface="Times New Roman"/>
              </a:rPr>
              <a:t>Here is the problem we must solve:</a:t>
            </a:r>
          </a:p>
          <a:p>
            <a:pPr marL="0" indent="0">
              <a:buNone/>
            </a:pPr>
            <a:r>
              <a:rPr lang="en-US" sz="1800" dirty="0">
                <a:latin typeface="Times New Roman"/>
                <a:ea typeface="+mn-lt"/>
                <a:cs typeface="+mn-lt"/>
              </a:rPr>
              <a:t>Darcy (our client) needs a foldable and lightweight shower seat for travelling. This shower seat must be made for wet conditions and have durable non-slip feet.</a:t>
            </a:r>
            <a:endParaRPr lang="en-US" sz="1800" dirty="0">
              <a:latin typeface="Times New Roman"/>
            </a:endParaRPr>
          </a:p>
          <a:p>
            <a:endParaRPr lang="en-US" sz="1800"/>
          </a:p>
        </p:txBody>
      </p:sp>
      <p:pic>
        <p:nvPicPr>
          <p:cNvPr id="7" name="Graphic 6" descr="Shower">
            <a:extLst>
              <a:ext uri="{FF2B5EF4-FFF2-40B4-BE49-F238E27FC236}">
                <a16:creationId xmlns:a16="http://schemas.microsoft.com/office/drawing/2014/main" id="{BD1C3475-9BF3-CFC0-D0FB-590ED9259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9814" y="1329879"/>
            <a:ext cx="4097657" cy="409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78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E23BAA-4C2B-8306-11F2-2907E4611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/>
              <a:t>Defining our users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8DE4C-B158-90C6-6D9D-43F31CE3A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Our users are people who must use a seat in the shower to wash themselves in comfort.</a:t>
            </a:r>
          </a:p>
          <a:p>
            <a:r>
              <a:rPr lang="en-US" sz="2000" dirty="0">
                <a:latin typeface="Times New Roman"/>
                <a:cs typeface="Times New Roman"/>
              </a:rPr>
              <a:t>Our users are also people who like to or need to travel.</a:t>
            </a:r>
          </a:p>
          <a:p>
            <a:r>
              <a:rPr lang="en-US" sz="2000" dirty="0">
                <a:latin typeface="Times New Roman"/>
                <a:cs typeface="Times New Roman"/>
              </a:rPr>
              <a:t>Currently the only options our users have to this problem is using a shower seat that a hotel provides or bringing a large shower seat with them.</a:t>
            </a:r>
          </a:p>
          <a:p>
            <a:endParaRPr lang="en-US" sz="20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8237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2474F-0224-7DBC-44AA-BF930F6B4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Customer Needs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71DC5A0-10F2-8789-4924-072D36233F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480612"/>
              </p:ext>
            </p:extLst>
          </p:nvPr>
        </p:nvGraphicFramePr>
        <p:xfrm>
          <a:off x="6196641" y="305690"/>
          <a:ext cx="4542688" cy="6153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605">
                  <a:extLst>
                    <a:ext uri="{9D8B030D-6E8A-4147-A177-3AD203B41FA5}">
                      <a16:colId xmlns:a16="http://schemas.microsoft.com/office/drawing/2014/main" val="3696046979"/>
                    </a:ext>
                  </a:extLst>
                </a:gridCol>
                <a:gridCol w="2417762">
                  <a:extLst>
                    <a:ext uri="{9D8B030D-6E8A-4147-A177-3AD203B41FA5}">
                      <a16:colId xmlns:a16="http://schemas.microsoft.com/office/drawing/2014/main" val="1895357935"/>
                    </a:ext>
                  </a:extLst>
                </a:gridCol>
                <a:gridCol w="1156321">
                  <a:extLst>
                    <a:ext uri="{9D8B030D-6E8A-4147-A177-3AD203B41FA5}">
                      <a16:colId xmlns:a16="http://schemas.microsoft.com/office/drawing/2014/main" val="246590804"/>
                    </a:ext>
                  </a:extLst>
                </a:gridCol>
              </a:tblGrid>
              <a:tr h="583544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100">
                          <a:solidFill>
                            <a:srgbClr val="FFEFD6"/>
                          </a:solidFill>
                          <a:effectLst/>
                        </a:rPr>
                        <a:t>​</a:t>
                      </a:r>
                    </a:p>
                    <a:p>
                      <a:pPr algn="ctr" fontAlgn="base"/>
                      <a:r>
                        <a:rPr lang="en-US" sz="1400">
                          <a:solidFill>
                            <a:srgbClr val="FFEFD6"/>
                          </a:solidFill>
                          <a:effectLst/>
                        </a:rPr>
                        <a:t>Number ​</a:t>
                      </a:r>
                      <a:endParaRPr lang="en-US" b="1" i="0">
                        <a:solidFill>
                          <a:srgbClr val="FFEFD6"/>
                        </a:solidFill>
                        <a:effectLst/>
                      </a:endParaRPr>
                    </a:p>
                  </a:txBody>
                  <a:tcPr>
                    <a:solidFill>
                      <a:srgbClr val="0E5E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100">
                          <a:solidFill>
                            <a:srgbClr val="FFEFD6"/>
                          </a:solidFill>
                          <a:effectLst/>
                        </a:rPr>
                        <a:t>​</a:t>
                      </a:r>
                    </a:p>
                    <a:p>
                      <a:pPr algn="ctr" fontAlgn="base"/>
                      <a:r>
                        <a:rPr lang="en-US" sz="1400">
                          <a:solidFill>
                            <a:srgbClr val="FFEFD6"/>
                          </a:solidFill>
                          <a:effectLst/>
                        </a:rPr>
                        <a:t>Need ​</a:t>
                      </a:r>
                      <a:endParaRPr lang="en-US" b="1" i="0">
                        <a:solidFill>
                          <a:srgbClr val="FFEFD6"/>
                        </a:solidFill>
                        <a:effectLst/>
                      </a:endParaRPr>
                    </a:p>
                  </a:txBody>
                  <a:tcPr>
                    <a:solidFill>
                      <a:srgbClr val="0E5E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100">
                          <a:solidFill>
                            <a:srgbClr val="FFEFD6"/>
                          </a:solidFill>
                          <a:effectLst/>
                        </a:rPr>
                        <a:t>​</a:t>
                      </a:r>
                    </a:p>
                    <a:p>
                      <a:pPr algn="ctr" fontAlgn="base"/>
                      <a:r>
                        <a:rPr lang="en-US" sz="1400">
                          <a:solidFill>
                            <a:srgbClr val="FFEFD6"/>
                          </a:solidFill>
                          <a:effectLst/>
                        </a:rPr>
                        <a:t>Importance ​</a:t>
                      </a:r>
                      <a:endParaRPr lang="en-US" b="1" i="0">
                        <a:solidFill>
                          <a:srgbClr val="FFEFD6"/>
                        </a:solidFill>
                        <a:effectLst/>
                      </a:endParaRPr>
                    </a:p>
                  </a:txBody>
                  <a:tcPr>
                    <a:solidFill>
                      <a:srgbClr val="0E5E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303328"/>
                  </a:ext>
                </a:extLst>
              </a:tr>
              <a:tr h="529512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>
                          <a:solidFill>
                            <a:srgbClr val="F2DEBA"/>
                          </a:solidFill>
                          <a:effectLst/>
                        </a:rPr>
                        <a:t>​</a:t>
                      </a:r>
                    </a:p>
                    <a:p>
                      <a:pPr algn="ctr" fontAlgn="base"/>
                      <a:r>
                        <a:rPr lang="en-US" sz="1200">
                          <a:solidFill>
                            <a:srgbClr val="F2DEBA"/>
                          </a:solidFill>
                          <a:effectLst/>
                        </a:rPr>
                        <a:t>1 ​</a:t>
                      </a:r>
                      <a:endParaRPr lang="en-US" b="0" i="0">
                        <a:solidFill>
                          <a:srgbClr val="F2DEBA"/>
                        </a:solidFill>
                        <a:effectLst/>
                      </a:endParaRPr>
                    </a:p>
                  </a:txBody>
                  <a:tcPr>
                    <a:solidFill>
                      <a:srgbClr val="3A889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>
                          <a:solidFill>
                            <a:srgbClr val="F2DEBA"/>
                          </a:solidFill>
                          <a:effectLst/>
                        </a:rPr>
                        <a:t>​</a:t>
                      </a:r>
                    </a:p>
                    <a:p>
                      <a:pPr algn="l" fontAlgn="base"/>
                      <a:r>
                        <a:rPr lang="en-US" sz="1200">
                          <a:solidFill>
                            <a:srgbClr val="F2DEBA"/>
                          </a:solidFill>
                          <a:effectLst/>
                        </a:rPr>
                        <a:t>The product is 21 inches high (53 centimeter). ​</a:t>
                      </a:r>
                      <a:endParaRPr lang="en-US" b="0" i="0">
                        <a:solidFill>
                          <a:srgbClr val="F2DEBA"/>
                        </a:solidFill>
                        <a:effectLst/>
                      </a:endParaRPr>
                    </a:p>
                  </a:txBody>
                  <a:tcPr>
                    <a:solidFill>
                      <a:srgbClr val="3A889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>
                          <a:solidFill>
                            <a:srgbClr val="F2DEBA"/>
                          </a:solidFill>
                          <a:effectLst/>
                        </a:rPr>
                        <a:t>​</a:t>
                      </a:r>
                    </a:p>
                    <a:p>
                      <a:pPr algn="ctr" fontAlgn="base"/>
                      <a:r>
                        <a:rPr lang="en-US" sz="1200">
                          <a:solidFill>
                            <a:srgbClr val="F2DEBA"/>
                          </a:solidFill>
                          <a:effectLst/>
                        </a:rPr>
                        <a:t>1 ​</a:t>
                      </a:r>
                      <a:endParaRPr lang="en-US" b="0" i="0">
                        <a:solidFill>
                          <a:srgbClr val="F2DEBA"/>
                        </a:solidFill>
                        <a:effectLst/>
                      </a:endParaRPr>
                    </a:p>
                  </a:txBody>
                  <a:tcPr>
                    <a:solidFill>
                      <a:srgbClr val="3A88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699304"/>
                  </a:ext>
                </a:extLst>
              </a:tr>
              <a:tr h="529512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>
                          <a:solidFill>
                            <a:srgbClr val="F2DEBA"/>
                          </a:solidFill>
                          <a:effectLst/>
                        </a:rPr>
                        <a:t>​</a:t>
                      </a:r>
                    </a:p>
                    <a:p>
                      <a:pPr algn="ctr" fontAlgn="base"/>
                      <a:r>
                        <a:rPr lang="en-US" sz="1200">
                          <a:solidFill>
                            <a:srgbClr val="F2DEBA"/>
                          </a:solidFill>
                          <a:effectLst/>
                        </a:rPr>
                        <a:t>2 ​</a:t>
                      </a:r>
                      <a:endParaRPr lang="en-US" b="0" i="0">
                        <a:solidFill>
                          <a:srgbClr val="F2DEBA"/>
                        </a:solidFill>
                        <a:effectLst/>
                      </a:endParaRPr>
                    </a:p>
                  </a:txBody>
                  <a:tcPr>
                    <a:solidFill>
                      <a:srgbClr val="3A889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>
                          <a:solidFill>
                            <a:srgbClr val="F2DEBA"/>
                          </a:solidFill>
                          <a:effectLst/>
                        </a:rPr>
                        <a:t>​</a:t>
                      </a:r>
                      <a:r>
                        <a:rPr lang="en-US" sz="1200" b="0" i="0" u="none" strike="noStrike" noProof="0">
                          <a:solidFill>
                            <a:srgbClr val="F2DEBA"/>
                          </a:solidFill>
                          <a:effectLst/>
                          <a:latin typeface="Neue Haas Grotesk Text Pro"/>
                        </a:rPr>
                        <a:t>The product is light weight (under 5 lbs.).  </a:t>
                      </a:r>
                      <a:endParaRPr lang="en-US" b="0" i="0">
                        <a:solidFill>
                          <a:srgbClr val="F2DEBA"/>
                        </a:solidFill>
                        <a:effectLst/>
                      </a:endParaRPr>
                    </a:p>
                  </a:txBody>
                  <a:tcPr>
                    <a:solidFill>
                      <a:srgbClr val="3A889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>
                          <a:solidFill>
                            <a:srgbClr val="F2DEBA"/>
                          </a:solidFill>
                          <a:effectLst/>
                        </a:rPr>
                        <a:t>​</a:t>
                      </a:r>
                    </a:p>
                    <a:p>
                      <a:pPr algn="ctr" fontAlgn="base"/>
                      <a:r>
                        <a:rPr lang="en-US" sz="1200">
                          <a:solidFill>
                            <a:srgbClr val="F2DEBA"/>
                          </a:solidFill>
                          <a:effectLst/>
                        </a:rPr>
                        <a:t>1 ​</a:t>
                      </a:r>
                      <a:endParaRPr lang="en-US" b="0" i="0">
                        <a:solidFill>
                          <a:srgbClr val="F2DEBA"/>
                        </a:solidFill>
                        <a:effectLst/>
                      </a:endParaRPr>
                    </a:p>
                  </a:txBody>
                  <a:tcPr>
                    <a:solidFill>
                      <a:srgbClr val="3A88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92548"/>
                  </a:ext>
                </a:extLst>
              </a:tr>
              <a:tr h="529512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>
                          <a:solidFill>
                            <a:srgbClr val="F2DEBA"/>
                          </a:solidFill>
                          <a:effectLst/>
                        </a:rPr>
                        <a:t>​</a:t>
                      </a:r>
                    </a:p>
                    <a:p>
                      <a:pPr algn="ctr" fontAlgn="base"/>
                      <a:r>
                        <a:rPr lang="en-US" sz="1200">
                          <a:solidFill>
                            <a:srgbClr val="F2DEBA"/>
                          </a:solidFill>
                          <a:effectLst/>
                        </a:rPr>
                        <a:t>3 ​</a:t>
                      </a:r>
                      <a:endParaRPr lang="en-US" b="0" i="0">
                        <a:solidFill>
                          <a:srgbClr val="F2DEBA"/>
                        </a:solidFill>
                        <a:effectLst/>
                      </a:endParaRPr>
                    </a:p>
                  </a:txBody>
                  <a:tcPr>
                    <a:solidFill>
                      <a:srgbClr val="3A889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>
                          <a:solidFill>
                            <a:srgbClr val="F2DEBA"/>
                          </a:solidFill>
                          <a:effectLst/>
                        </a:rPr>
                        <a:t>​</a:t>
                      </a:r>
                    </a:p>
                    <a:p>
                      <a:pPr lvl="0" algn="l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F2DEBA"/>
                          </a:solidFill>
                          <a:effectLst/>
                          <a:latin typeface="Neue Haas Grotesk Text Pro"/>
                        </a:rPr>
                        <a:t>The product is suitable and adjustable. </a:t>
                      </a:r>
                      <a:endParaRPr lang="en-US">
                        <a:solidFill>
                          <a:srgbClr val="F2DEBA"/>
                        </a:solidFill>
                      </a:endParaRPr>
                    </a:p>
                  </a:txBody>
                  <a:tcPr>
                    <a:solidFill>
                      <a:srgbClr val="3A889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>
                          <a:solidFill>
                            <a:srgbClr val="F2DEBA"/>
                          </a:solidFill>
                          <a:effectLst/>
                        </a:rPr>
                        <a:t>​</a:t>
                      </a:r>
                    </a:p>
                    <a:p>
                      <a:pPr algn="ctr" fontAlgn="base"/>
                      <a:r>
                        <a:rPr lang="en-US" sz="1200">
                          <a:solidFill>
                            <a:srgbClr val="F2DEBA"/>
                          </a:solidFill>
                          <a:effectLst/>
                        </a:rPr>
                        <a:t>1​</a:t>
                      </a:r>
                      <a:endParaRPr lang="en-US" b="0" i="0">
                        <a:solidFill>
                          <a:srgbClr val="F2DEBA"/>
                        </a:solidFill>
                        <a:effectLst/>
                      </a:endParaRPr>
                    </a:p>
                  </a:txBody>
                  <a:tcPr>
                    <a:solidFill>
                      <a:srgbClr val="3A88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284247"/>
                  </a:ext>
                </a:extLst>
              </a:tr>
              <a:tr h="529512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>
                          <a:solidFill>
                            <a:srgbClr val="FFEFD6"/>
                          </a:solidFill>
                          <a:effectLst/>
                        </a:rPr>
                        <a:t>​</a:t>
                      </a:r>
                    </a:p>
                    <a:p>
                      <a:pPr algn="ctr" fontAlgn="base"/>
                      <a:r>
                        <a:rPr lang="en-US" sz="1200">
                          <a:solidFill>
                            <a:srgbClr val="FFEFD6"/>
                          </a:solidFill>
                          <a:effectLst/>
                        </a:rPr>
                        <a:t>4 ​</a:t>
                      </a:r>
                      <a:endParaRPr lang="en-US" b="0" i="0">
                        <a:solidFill>
                          <a:srgbClr val="FFEFD6"/>
                        </a:solidFill>
                        <a:effectLst/>
                      </a:endParaRPr>
                    </a:p>
                  </a:txBody>
                  <a:tcPr>
                    <a:solidFill>
                      <a:srgbClr val="0E5E6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>
                          <a:solidFill>
                            <a:srgbClr val="FFEFD6"/>
                          </a:solidFill>
                          <a:effectLst/>
                        </a:rPr>
                        <a:t>​</a:t>
                      </a:r>
                    </a:p>
                    <a:p>
                      <a:pPr lvl="0" algn="l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FFEFD6"/>
                          </a:solidFill>
                          <a:effectLst/>
                          <a:latin typeface="Neue Haas Grotesk Text Pro"/>
                        </a:rPr>
                        <a:t>The product has a soft backrest and cushioning. </a:t>
                      </a:r>
                      <a:endParaRPr lang="en-US">
                        <a:solidFill>
                          <a:srgbClr val="FFEFD6"/>
                        </a:solidFill>
                      </a:endParaRPr>
                    </a:p>
                  </a:txBody>
                  <a:tcPr>
                    <a:solidFill>
                      <a:srgbClr val="0E5E6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>
                          <a:solidFill>
                            <a:srgbClr val="FFEFD6"/>
                          </a:solidFill>
                          <a:effectLst/>
                        </a:rPr>
                        <a:t>​</a:t>
                      </a:r>
                    </a:p>
                    <a:p>
                      <a:pPr algn="ctr" fontAlgn="base"/>
                      <a:r>
                        <a:rPr lang="en-US" sz="1200">
                          <a:solidFill>
                            <a:srgbClr val="FFEFD6"/>
                          </a:solidFill>
                          <a:effectLst/>
                        </a:rPr>
                        <a:t>2 ​</a:t>
                      </a:r>
                      <a:endParaRPr lang="en-US" b="0" i="0">
                        <a:solidFill>
                          <a:srgbClr val="FFEFD6"/>
                        </a:solidFill>
                        <a:effectLst/>
                      </a:endParaRPr>
                    </a:p>
                  </a:txBody>
                  <a:tcPr>
                    <a:solidFill>
                      <a:srgbClr val="0E5E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276384"/>
                  </a:ext>
                </a:extLst>
              </a:tr>
              <a:tr h="378222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>
                          <a:solidFill>
                            <a:srgbClr val="FFEFD6"/>
                          </a:solidFill>
                          <a:effectLst/>
                        </a:rPr>
                        <a:t>​</a:t>
                      </a:r>
                    </a:p>
                    <a:p>
                      <a:pPr algn="ctr" fontAlgn="base"/>
                      <a:r>
                        <a:rPr lang="en-US" sz="1200">
                          <a:solidFill>
                            <a:srgbClr val="FFEFD6"/>
                          </a:solidFill>
                          <a:effectLst/>
                        </a:rPr>
                        <a:t>5 ​</a:t>
                      </a:r>
                      <a:endParaRPr lang="en-US" b="0" i="0">
                        <a:solidFill>
                          <a:srgbClr val="FFEFD6"/>
                        </a:solidFill>
                        <a:effectLst/>
                      </a:endParaRPr>
                    </a:p>
                  </a:txBody>
                  <a:tcPr>
                    <a:solidFill>
                      <a:srgbClr val="0E5E6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>
                          <a:solidFill>
                            <a:srgbClr val="FFEFD6"/>
                          </a:solidFill>
                          <a:effectLst/>
                        </a:rPr>
                        <a:t>​</a:t>
                      </a:r>
                    </a:p>
                    <a:p>
                      <a:pPr algn="l" fontAlgn="base"/>
                      <a:r>
                        <a:rPr lang="en-US" sz="1200">
                          <a:solidFill>
                            <a:srgbClr val="FFEFD6"/>
                          </a:solidFill>
                          <a:effectLst/>
                        </a:rPr>
                        <a:t>The product can be folded. ​</a:t>
                      </a:r>
                      <a:endParaRPr lang="en-US" b="0" i="0">
                        <a:solidFill>
                          <a:srgbClr val="FFEFD6"/>
                        </a:solidFill>
                        <a:effectLst/>
                      </a:endParaRPr>
                    </a:p>
                  </a:txBody>
                  <a:tcPr>
                    <a:solidFill>
                      <a:srgbClr val="0E5E6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>
                          <a:solidFill>
                            <a:srgbClr val="FFEFD6"/>
                          </a:solidFill>
                          <a:effectLst/>
                        </a:rPr>
                        <a:t>​</a:t>
                      </a:r>
                    </a:p>
                    <a:p>
                      <a:pPr algn="ctr" fontAlgn="base"/>
                      <a:r>
                        <a:rPr lang="en-US" sz="1200">
                          <a:solidFill>
                            <a:srgbClr val="FFEFD6"/>
                          </a:solidFill>
                          <a:effectLst/>
                        </a:rPr>
                        <a:t>2 ​</a:t>
                      </a:r>
                      <a:endParaRPr lang="en-US" b="0" i="0">
                        <a:solidFill>
                          <a:srgbClr val="FFEFD6"/>
                        </a:solidFill>
                        <a:effectLst/>
                      </a:endParaRPr>
                    </a:p>
                  </a:txBody>
                  <a:tcPr>
                    <a:solidFill>
                      <a:srgbClr val="0E5E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499611"/>
                  </a:ext>
                </a:extLst>
              </a:tr>
              <a:tr h="529512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>
                          <a:solidFill>
                            <a:srgbClr val="FFEFD6"/>
                          </a:solidFill>
                          <a:effectLst/>
                        </a:rPr>
                        <a:t>​</a:t>
                      </a:r>
                    </a:p>
                    <a:p>
                      <a:pPr algn="ctr" fontAlgn="base"/>
                      <a:r>
                        <a:rPr lang="en-US" sz="1200">
                          <a:solidFill>
                            <a:srgbClr val="FFEFD6"/>
                          </a:solidFill>
                          <a:effectLst/>
                        </a:rPr>
                        <a:t>6 ​</a:t>
                      </a:r>
                      <a:endParaRPr lang="en-US" b="0" i="0">
                        <a:solidFill>
                          <a:srgbClr val="FFEFD6"/>
                        </a:solidFill>
                        <a:effectLst/>
                      </a:endParaRPr>
                    </a:p>
                  </a:txBody>
                  <a:tcPr>
                    <a:solidFill>
                      <a:srgbClr val="0E5E6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>
                          <a:solidFill>
                            <a:srgbClr val="FFEFD6"/>
                          </a:solidFill>
                          <a:effectLst/>
                        </a:rPr>
                        <a:t>​</a:t>
                      </a:r>
                    </a:p>
                    <a:p>
                      <a:pPr algn="l" fontAlgn="base"/>
                      <a:r>
                        <a:rPr lang="en-US" sz="1200">
                          <a:solidFill>
                            <a:srgbClr val="FFEFD6"/>
                          </a:solidFill>
                          <a:effectLst/>
                        </a:rPr>
                        <a:t>The product has durable handle and feet. ​</a:t>
                      </a:r>
                      <a:endParaRPr lang="en-US" b="0" i="0">
                        <a:solidFill>
                          <a:srgbClr val="FFEFD6"/>
                        </a:solidFill>
                        <a:effectLst/>
                      </a:endParaRPr>
                    </a:p>
                  </a:txBody>
                  <a:tcPr>
                    <a:solidFill>
                      <a:srgbClr val="0E5E6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>
                          <a:solidFill>
                            <a:srgbClr val="FFEFD6"/>
                          </a:solidFill>
                          <a:effectLst/>
                        </a:rPr>
                        <a:t>​</a:t>
                      </a:r>
                    </a:p>
                    <a:p>
                      <a:pPr algn="ctr" fontAlgn="base"/>
                      <a:r>
                        <a:rPr lang="en-US" sz="1200">
                          <a:solidFill>
                            <a:srgbClr val="FFEFD6"/>
                          </a:solidFill>
                          <a:effectLst/>
                        </a:rPr>
                        <a:t>2 ​</a:t>
                      </a:r>
                      <a:endParaRPr lang="en-US" b="0" i="0">
                        <a:solidFill>
                          <a:srgbClr val="FFEFD6"/>
                        </a:solidFill>
                        <a:effectLst/>
                      </a:endParaRPr>
                    </a:p>
                  </a:txBody>
                  <a:tcPr>
                    <a:solidFill>
                      <a:srgbClr val="0E5E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689391"/>
                  </a:ext>
                </a:extLst>
              </a:tr>
              <a:tr h="529512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>
                          <a:solidFill>
                            <a:srgbClr val="FFEFD6"/>
                          </a:solidFill>
                          <a:effectLst/>
                        </a:rPr>
                        <a:t>​</a:t>
                      </a:r>
                    </a:p>
                    <a:p>
                      <a:pPr algn="ctr" fontAlgn="base"/>
                      <a:r>
                        <a:rPr lang="en-US" sz="1200">
                          <a:solidFill>
                            <a:srgbClr val="FFEFD6"/>
                          </a:solidFill>
                          <a:effectLst/>
                        </a:rPr>
                        <a:t>7 ​</a:t>
                      </a:r>
                      <a:endParaRPr lang="en-US" b="0" i="0">
                        <a:solidFill>
                          <a:srgbClr val="FFEFD6"/>
                        </a:solidFill>
                        <a:effectLst/>
                      </a:endParaRPr>
                    </a:p>
                  </a:txBody>
                  <a:tcPr>
                    <a:solidFill>
                      <a:srgbClr val="0E5E6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>
                          <a:solidFill>
                            <a:srgbClr val="FFEFD6"/>
                          </a:solidFill>
                          <a:effectLst/>
                        </a:rPr>
                        <a:t>​</a:t>
                      </a:r>
                    </a:p>
                    <a:p>
                      <a:pPr algn="l" fontAlgn="base"/>
                      <a:r>
                        <a:rPr lang="en-US" sz="1200">
                          <a:solidFill>
                            <a:srgbClr val="FFEFD6"/>
                          </a:solidFill>
                          <a:effectLst/>
                        </a:rPr>
                        <a:t>​</a:t>
                      </a:r>
                      <a:r>
                        <a:rPr lang="en-US" sz="1200" b="0" i="0" u="none" strike="noStrike" noProof="0">
                          <a:solidFill>
                            <a:srgbClr val="FFEFD6"/>
                          </a:solidFill>
                          <a:effectLst/>
                          <a:latin typeface="Neue Haas Grotesk Text Pro"/>
                        </a:rPr>
                        <a:t>The product holds 250 pounds (113 kilograms). </a:t>
                      </a:r>
                      <a:endParaRPr lang="en-US" b="0" i="0">
                        <a:solidFill>
                          <a:srgbClr val="FFEFD6"/>
                        </a:solidFill>
                        <a:effectLst/>
                      </a:endParaRPr>
                    </a:p>
                  </a:txBody>
                  <a:tcPr>
                    <a:solidFill>
                      <a:srgbClr val="0E5E6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>
                          <a:solidFill>
                            <a:srgbClr val="FFEFD6"/>
                          </a:solidFill>
                          <a:effectLst/>
                        </a:rPr>
                        <a:t>​</a:t>
                      </a:r>
                    </a:p>
                    <a:p>
                      <a:pPr algn="ctr" fontAlgn="base"/>
                      <a:r>
                        <a:rPr lang="en-US" sz="1200">
                          <a:solidFill>
                            <a:srgbClr val="FFEFD6"/>
                          </a:solidFill>
                          <a:effectLst/>
                        </a:rPr>
                        <a:t>2</a:t>
                      </a:r>
                      <a:endParaRPr lang="en-US" b="0" i="0">
                        <a:solidFill>
                          <a:srgbClr val="FFEFD6"/>
                        </a:solidFill>
                        <a:effectLst/>
                      </a:endParaRPr>
                    </a:p>
                  </a:txBody>
                  <a:tcPr>
                    <a:solidFill>
                      <a:srgbClr val="0E5E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8680"/>
                  </a:ext>
                </a:extLst>
              </a:tr>
              <a:tr h="529512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>
                          <a:solidFill>
                            <a:srgbClr val="F2DEBA"/>
                          </a:solidFill>
                          <a:effectLst/>
                        </a:rPr>
                        <a:t>​</a:t>
                      </a:r>
                    </a:p>
                    <a:p>
                      <a:pPr algn="ctr" fontAlgn="base"/>
                      <a:r>
                        <a:rPr lang="en-US" sz="1200">
                          <a:solidFill>
                            <a:srgbClr val="F2DEBA"/>
                          </a:solidFill>
                          <a:effectLst/>
                        </a:rPr>
                        <a:t>8 ​</a:t>
                      </a:r>
                      <a:endParaRPr lang="en-US" b="0" i="0">
                        <a:solidFill>
                          <a:srgbClr val="F2DEBA"/>
                        </a:solidFill>
                        <a:effectLst/>
                      </a:endParaRPr>
                    </a:p>
                  </a:txBody>
                  <a:tcPr>
                    <a:solidFill>
                      <a:srgbClr val="3A889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>
                          <a:solidFill>
                            <a:srgbClr val="F2DEBA"/>
                          </a:solidFill>
                          <a:effectLst/>
                        </a:rPr>
                        <a:t>​</a:t>
                      </a:r>
                    </a:p>
                    <a:p>
                      <a:pPr algn="l" fontAlgn="base"/>
                      <a:r>
                        <a:rPr lang="en-US" sz="1200">
                          <a:solidFill>
                            <a:srgbClr val="F2DEBA"/>
                          </a:solidFill>
                          <a:effectLst/>
                        </a:rPr>
                        <a:t>The product is waterproof and has a drainage system. ​</a:t>
                      </a:r>
                      <a:endParaRPr lang="en-US" b="0" i="0">
                        <a:solidFill>
                          <a:srgbClr val="F2DEBA"/>
                        </a:solidFill>
                        <a:effectLst/>
                      </a:endParaRPr>
                    </a:p>
                  </a:txBody>
                  <a:tcPr>
                    <a:solidFill>
                      <a:srgbClr val="3A889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>
                          <a:solidFill>
                            <a:srgbClr val="F2DEBA"/>
                          </a:solidFill>
                          <a:effectLst/>
                        </a:rPr>
                        <a:t>​</a:t>
                      </a:r>
                    </a:p>
                    <a:p>
                      <a:pPr algn="ctr" fontAlgn="base"/>
                      <a:r>
                        <a:rPr lang="en-US" sz="1200">
                          <a:solidFill>
                            <a:srgbClr val="F2DEBA"/>
                          </a:solidFill>
                          <a:effectLst/>
                        </a:rPr>
                        <a:t>3 ​</a:t>
                      </a:r>
                      <a:endParaRPr lang="en-US" b="0" i="0">
                        <a:solidFill>
                          <a:srgbClr val="F2DEBA"/>
                        </a:solidFill>
                        <a:effectLst/>
                      </a:endParaRPr>
                    </a:p>
                  </a:txBody>
                  <a:tcPr>
                    <a:solidFill>
                      <a:srgbClr val="3A88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170135"/>
                  </a:ext>
                </a:extLst>
              </a:tr>
              <a:tr h="529512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>
                          <a:solidFill>
                            <a:srgbClr val="F2DEBA"/>
                          </a:solidFill>
                          <a:effectLst/>
                        </a:rPr>
                        <a:t>​</a:t>
                      </a:r>
                    </a:p>
                    <a:p>
                      <a:pPr algn="ctr" fontAlgn="base"/>
                      <a:r>
                        <a:rPr lang="en-US" sz="1200">
                          <a:solidFill>
                            <a:srgbClr val="F2DEBA"/>
                          </a:solidFill>
                          <a:effectLst/>
                        </a:rPr>
                        <a:t>9 ​</a:t>
                      </a:r>
                      <a:endParaRPr lang="en-US" b="0" i="0">
                        <a:solidFill>
                          <a:srgbClr val="F2DEBA"/>
                        </a:solidFill>
                        <a:effectLst/>
                      </a:endParaRPr>
                    </a:p>
                  </a:txBody>
                  <a:tcPr>
                    <a:solidFill>
                      <a:srgbClr val="3A889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>
                          <a:solidFill>
                            <a:srgbClr val="F2DEBA"/>
                          </a:solidFill>
                          <a:effectLst/>
                        </a:rPr>
                        <a:t>​</a:t>
                      </a:r>
                    </a:p>
                    <a:p>
                      <a:pPr algn="l" fontAlgn="base"/>
                      <a:r>
                        <a:rPr lang="en-US" sz="1200">
                          <a:solidFill>
                            <a:srgbClr val="F2DEBA"/>
                          </a:solidFill>
                          <a:effectLst/>
                        </a:rPr>
                        <a:t>The product has no latex materials. ​</a:t>
                      </a:r>
                      <a:endParaRPr lang="en-US" b="0" i="0">
                        <a:solidFill>
                          <a:srgbClr val="F2DEBA"/>
                        </a:solidFill>
                        <a:effectLst/>
                      </a:endParaRPr>
                    </a:p>
                  </a:txBody>
                  <a:tcPr>
                    <a:solidFill>
                      <a:srgbClr val="3A889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>
                          <a:solidFill>
                            <a:srgbClr val="F2DEBA"/>
                          </a:solidFill>
                          <a:effectLst/>
                        </a:rPr>
                        <a:t>​</a:t>
                      </a:r>
                    </a:p>
                    <a:p>
                      <a:pPr algn="ctr" fontAlgn="base"/>
                      <a:r>
                        <a:rPr lang="en-US" sz="1200">
                          <a:solidFill>
                            <a:srgbClr val="F2DEBA"/>
                          </a:solidFill>
                          <a:effectLst/>
                        </a:rPr>
                        <a:t>3 ​</a:t>
                      </a:r>
                      <a:endParaRPr lang="en-US" b="0" i="0">
                        <a:solidFill>
                          <a:srgbClr val="F2DEBA"/>
                        </a:solidFill>
                        <a:effectLst/>
                      </a:endParaRPr>
                    </a:p>
                  </a:txBody>
                  <a:tcPr>
                    <a:solidFill>
                      <a:srgbClr val="3A88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142758"/>
                  </a:ext>
                </a:extLst>
              </a:tr>
            </a:tbl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8A13C2-E5CA-6A9E-B3B8-59378F054163}"/>
              </a:ext>
            </a:extLst>
          </p:cNvPr>
          <p:cNvSpPr>
            <a:spLocks noGrp="1"/>
          </p:cNvSpPr>
          <p:nvPr/>
        </p:nvSpPr>
        <p:spPr>
          <a:xfrm>
            <a:off x="1114262" y="2199847"/>
            <a:ext cx="2903825" cy="2437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Times New Roman"/>
                <a:cs typeface="Calibri"/>
              </a:rPr>
              <a:t>Comfortable</a:t>
            </a:r>
          </a:p>
          <a:p>
            <a:r>
              <a:rPr lang="en-US" sz="2000" dirty="0">
                <a:latin typeface="Times New Roman"/>
                <a:cs typeface="Calibri"/>
              </a:rPr>
              <a:t>Lightweight</a:t>
            </a:r>
          </a:p>
          <a:p>
            <a:r>
              <a:rPr lang="en-US" sz="2000" dirty="0">
                <a:latin typeface="Times New Roman"/>
                <a:cs typeface="Calibri"/>
              </a:rPr>
              <a:t>Adjustable</a:t>
            </a:r>
          </a:p>
          <a:p>
            <a:r>
              <a:rPr lang="en-US" sz="2000" dirty="0">
                <a:latin typeface="Times New Roman"/>
                <a:cs typeface="Calibri"/>
              </a:rPr>
              <a:t>Waterproof/Self draining</a:t>
            </a:r>
          </a:p>
          <a:p>
            <a:endParaRPr lang="en-US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4137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12C99-891A-B72E-8560-FE829B944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849" y="477203"/>
            <a:ext cx="10168128" cy="1179576"/>
          </a:xfrm>
        </p:spPr>
        <p:txBody>
          <a:bodyPr/>
          <a:lstStyle/>
          <a:p>
            <a:r>
              <a:rPr lang="en-US">
                <a:solidFill>
                  <a:srgbClr val="497174"/>
                </a:solidFill>
              </a:rPr>
              <a:t>Current Solution and Alternatives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4612626F-53BA-612F-4593-AEBF7BBF1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783" y="1448477"/>
            <a:ext cx="2313109" cy="2410374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DCF609-3D2D-C9F1-0453-DEE029CC8D47}"/>
              </a:ext>
            </a:extLst>
          </p:cNvPr>
          <p:cNvSpPr txBox="1"/>
          <p:nvPr/>
        </p:nvSpPr>
        <p:spPr>
          <a:xfrm>
            <a:off x="228194" y="3873629"/>
            <a:ext cx="3180245" cy="25504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</a:pPr>
            <a:r>
              <a:rPr lang="en-US" sz="2400" dirty="0">
                <a:solidFill>
                  <a:srgbClr val="EB6440"/>
                </a:solidFill>
                <a:latin typeface="Times New Roman"/>
                <a:ea typeface="+mn-lt"/>
                <a:cs typeface="+mn-lt"/>
              </a:rPr>
              <a:t>PCP Foam Padded Bath Safety Seat</a:t>
            </a:r>
          </a:p>
          <a:p>
            <a:pPr indent="-28575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Font typeface="Arial"/>
              <a:buChar char="•"/>
            </a:pPr>
            <a:r>
              <a:rPr lang="en-US" sz="1600" dirty="0">
                <a:solidFill>
                  <a:srgbClr val="497174"/>
                </a:solidFill>
                <a:latin typeface="Times New Roman"/>
                <a:ea typeface="+mn-lt"/>
                <a:cs typeface="+mn-lt"/>
              </a:rPr>
              <a:t>Sturdy</a:t>
            </a:r>
          </a:p>
          <a:p>
            <a:pPr indent="-28575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Font typeface="Arial"/>
              <a:buChar char="•"/>
            </a:pPr>
            <a:r>
              <a:rPr lang="en-US" sz="1600" dirty="0">
                <a:solidFill>
                  <a:srgbClr val="497174"/>
                </a:solidFill>
                <a:latin typeface="Times New Roman"/>
                <a:ea typeface="+mn-lt"/>
                <a:cs typeface="Times New Roman"/>
              </a:rPr>
              <a:t>Waterproof</a:t>
            </a:r>
          </a:p>
          <a:p>
            <a:pPr indent="-28575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Font typeface="Arial"/>
              <a:buChar char="•"/>
            </a:pPr>
            <a:r>
              <a:rPr lang="en-US" sz="1600" dirty="0">
                <a:solidFill>
                  <a:srgbClr val="497174"/>
                </a:solidFill>
                <a:latin typeface="Times New Roman"/>
                <a:ea typeface="+mn-lt"/>
                <a:cs typeface="+mn-lt"/>
              </a:rPr>
              <a:t>Adjustable Leg Size</a:t>
            </a:r>
          </a:p>
          <a:p>
            <a:pPr indent="-28575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Font typeface="Arial"/>
              <a:buChar char="•"/>
            </a:pPr>
            <a:r>
              <a:rPr lang="en-US" sz="1600" dirty="0">
                <a:solidFill>
                  <a:srgbClr val="497174"/>
                </a:solidFill>
                <a:latin typeface="Times New Roman"/>
                <a:cs typeface="Times New Roman"/>
              </a:rPr>
              <a:t>Large size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79F5A3EC-4580-AB3B-F934-AAD214C6C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075" y="1436639"/>
            <a:ext cx="2370259" cy="2427312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5E7DA7C4-A135-90F8-2839-77FAA92B5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637" y="1438446"/>
            <a:ext cx="2470444" cy="24251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ECD664-B260-83A8-2D8E-557AD7008EAF}"/>
              </a:ext>
            </a:extLst>
          </p:cNvPr>
          <p:cNvSpPr txBox="1"/>
          <p:nvPr/>
        </p:nvSpPr>
        <p:spPr>
          <a:xfrm>
            <a:off x="6159093" y="3870466"/>
            <a:ext cx="2872596" cy="22395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EB6440"/>
                </a:solidFill>
                <a:latin typeface="Times New Roman"/>
                <a:cs typeface="Arial"/>
              </a:rPr>
              <a:t>Lightweight Suspended Bath Seat​</a:t>
            </a:r>
            <a:endParaRPr lang="en-US" dirty="0"/>
          </a:p>
          <a:p>
            <a:pPr indent="-28321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har char="•"/>
            </a:pPr>
            <a:r>
              <a:rPr lang="en-US" sz="1600" dirty="0">
                <a:solidFill>
                  <a:srgbClr val="497174"/>
                </a:solidFill>
                <a:latin typeface="Times New Roman"/>
                <a:cs typeface="Arial"/>
              </a:rPr>
              <a:t>Small​ Size</a:t>
            </a:r>
            <a:endParaRPr lang="en-US" dirty="0"/>
          </a:p>
          <a:p>
            <a:pPr indent="-28321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har char="•"/>
            </a:pPr>
            <a:r>
              <a:rPr lang="en-US" sz="1600" dirty="0">
                <a:solidFill>
                  <a:srgbClr val="497174"/>
                </a:solidFill>
                <a:latin typeface="Times New Roman"/>
                <a:cs typeface="Arial"/>
              </a:rPr>
              <a:t>Limited Use​</a:t>
            </a:r>
            <a:endParaRPr lang="en-US" dirty="0"/>
          </a:p>
          <a:p>
            <a:pPr indent="-28321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har char="•"/>
            </a:pPr>
            <a:r>
              <a:rPr lang="en-US" sz="1600" dirty="0">
                <a:solidFill>
                  <a:srgbClr val="497174"/>
                </a:solidFill>
                <a:latin typeface="Times New Roman"/>
                <a:cs typeface="Arial"/>
              </a:rPr>
              <a:t>Stable</a:t>
            </a:r>
            <a:r>
              <a:rPr lang="en-US" sz="2400" dirty="0">
                <a:solidFill>
                  <a:srgbClr val="497174"/>
                </a:solidFill>
                <a:latin typeface="Times New Roman"/>
                <a:cs typeface="Arial"/>
              </a:rPr>
              <a:t>​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F42120-FE03-44B1-C74C-716EFFC574A7}"/>
              </a:ext>
            </a:extLst>
          </p:cNvPr>
          <p:cNvSpPr txBox="1"/>
          <p:nvPr/>
        </p:nvSpPr>
        <p:spPr>
          <a:xfrm>
            <a:off x="3193202" y="3873080"/>
            <a:ext cx="3092767" cy="2122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EB6440"/>
                </a:solidFill>
                <a:latin typeface="Times New Roman"/>
                <a:cs typeface="Segoe UI"/>
              </a:rPr>
              <a:t>Adjustable Safety Bathtub &amp; Shower Seat​</a:t>
            </a:r>
          </a:p>
          <a:p>
            <a:pPr indent="-28321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har char="•"/>
            </a:pPr>
            <a:r>
              <a:rPr lang="en-US" sz="1600">
                <a:solidFill>
                  <a:srgbClr val="497174"/>
                </a:solidFill>
                <a:latin typeface="Times New Roman"/>
                <a:cs typeface="Arial"/>
              </a:rPr>
              <a:t>Medium Size​</a:t>
            </a:r>
          </a:p>
          <a:p>
            <a:pPr indent="-28321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har char="•"/>
            </a:pPr>
            <a:r>
              <a:rPr lang="en-US" sz="1600">
                <a:solidFill>
                  <a:srgbClr val="497174"/>
                </a:solidFill>
                <a:latin typeface="Times New Roman"/>
                <a:cs typeface="Arial"/>
              </a:rPr>
              <a:t>Waterproof</a:t>
            </a:r>
          </a:p>
          <a:p>
            <a:pPr indent="-28321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Font typeface="Arial"/>
              <a:buChar char="•"/>
            </a:pPr>
            <a:r>
              <a:rPr lang="en-US" sz="1600">
                <a:solidFill>
                  <a:srgbClr val="497174"/>
                </a:solidFill>
                <a:latin typeface="Times New Roman"/>
                <a:cs typeface="Arial"/>
              </a:rPr>
              <a:t>Adjustable </a:t>
            </a:r>
            <a:r>
              <a:rPr lang="en-US" sz="1600">
                <a:solidFill>
                  <a:srgbClr val="497174"/>
                </a:solidFill>
                <a:latin typeface="Times New Roman"/>
                <a:cs typeface="Times New Roman"/>
              </a:rPr>
              <a:t>Leg Size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D8B3FF2-70B3-10CA-3C3E-F5E0443B0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8774" y="1432908"/>
            <a:ext cx="2374106" cy="2420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30D19A-3698-5E57-5B16-0B17EED8AA23}"/>
              </a:ext>
            </a:extLst>
          </p:cNvPr>
          <p:cNvSpPr txBox="1"/>
          <p:nvPr/>
        </p:nvSpPr>
        <p:spPr>
          <a:xfrm>
            <a:off x="8782456" y="3849754"/>
            <a:ext cx="373774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EB6440"/>
                </a:solidFill>
                <a:latin typeface="Times New Roman"/>
                <a:cs typeface="Times New Roman"/>
              </a:rPr>
              <a:t>Bamboo Folding </a:t>
            </a:r>
            <a:endParaRPr lang="en-US" dirty="0">
              <a:solidFill>
                <a:srgbClr val="000000"/>
              </a:solidFill>
              <a:latin typeface="Neue Haas Grotesk Text Pro"/>
              <a:cs typeface="Times New Roman"/>
            </a:endParaRPr>
          </a:p>
          <a:p>
            <a:pPr algn="ctr"/>
            <a:r>
              <a:rPr lang="en-US" sz="2400" dirty="0">
                <a:solidFill>
                  <a:srgbClr val="EB6440"/>
                </a:solidFill>
                <a:latin typeface="Times New Roman"/>
                <a:cs typeface="Times New Roman"/>
              </a:rPr>
              <a:t> Portable Shower Seat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D91DE2-CFAE-A60E-55B1-577DEB39CE1C}"/>
              </a:ext>
            </a:extLst>
          </p:cNvPr>
          <p:cNvSpPr txBox="1"/>
          <p:nvPr/>
        </p:nvSpPr>
        <p:spPr>
          <a:xfrm>
            <a:off x="9122220" y="4685371"/>
            <a:ext cx="2501503" cy="23391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1600" dirty="0">
                <a:solidFill>
                  <a:srgbClr val="497174"/>
                </a:solidFill>
                <a:latin typeface="Times New Roman"/>
                <a:cs typeface="Times New Roman"/>
              </a:rPr>
              <a:t>Small Size</a:t>
            </a:r>
            <a:endParaRPr lang="en-US" dirty="0">
              <a:solidFill>
                <a:srgbClr val="497174"/>
              </a:solidFill>
            </a:endParaRP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1600" dirty="0">
                <a:solidFill>
                  <a:srgbClr val="497174"/>
                </a:solidFill>
                <a:latin typeface="Times New Roman"/>
                <a:cs typeface="Times New Roman"/>
              </a:rPr>
              <a:t>Wood Made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1600" dirty="0">
                <a:solidFill>
                  <a:srgbClr val="497174"/>
                </a:solidFill>
                <a:latin typeface="Times New Roman"/>
                <a:ea typeface="+mn-lt"/>
                <a:cs typeface="+mn-lt"/>
              </a:rPr>
              <a:t>Not Perfect for Humid Environments</a:t>
            </a:r>
            <a:endParaRPr lang="en-US" sz="1600" dirty="0">
              <a:solidFill>
                <a:srgbClr val="497174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000000"/>
              </a:solidFill>
              <a:latin typeface="Neue Haas Grotesk Text Pr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6737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30BA9-9B7C-807E-BBA9-FB2A9ABE1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makes us different?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2C142-CF93-EA64-55DB-EEAD48984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imes New Roman"/>
                <a:ea typeface="+mn-lt"/>
                <a:cs typeface="+mn-lt"/>
              </a:rPr>
              <a:t>Our product is designed to be carried. 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Our seat is smaller than a carry on luggage</a:t>
            </a:r>
          </a:p>
          <a:p>
            <a:r>
              <a:rPr lang="en-US" dirty="0">
                <a:latin typeface="Times New Roman"/>
                <a:ea typeface="+mn-lt"/>
                <a:cs typeface="+mn-lt"/>
              </a:rPr>
              <a:t>Because removable legs are prone to being lost, our product incorporates foldable legs.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76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26C63F6-CB75-464B-8B30-63C9D4C68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835B1-B434-31FD-8098-9B222B8DB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Product Demonstration 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6" name="Picture 6" descr="A picture containing floor&#10;&#10;Description automatically generated">
            <a:extLst>
              <a:ext uri="{FF2B5EF4-FFF2-40B4-BE49-F238E27FC236}">
                <a16:creationId xmlns:a16="http://schemas.microsoft.com/office/drawing/2014/main" id="{0ACD3D44-9B69-112D-5EB9-D01002F36A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45" r="-3" b="1890"/>
          <a:stretch/>
        </p:blipFill>
        <p:spPr>
          <a:xfrm rot="5400000">
            <a:off x="866413" y="2744369"/>
            <a:ext cx="4096512" cy="2834640"/>
          </a:xfrm>
          <a:prstGeom prst="rect">
            <a:avLst/>
          </a:prstGeom>
        </p:spPr>
      </p:pic>
      <p:pic>
        <p:nvPicPr>
          <p:cNvPr id="4" name="Picture 4" descr="A picture containing floor, indoor&#10;&#10;Description automatically generated">
            <a:extLst>
              <a:ext uri="{FF2B5EF4-FFF2-40B4-BE49-F238E27FC236}">
                <a16:creationId xmlns:a16="http://schemas.microsoft.com/office/drawing/2014/main" id="{B9628754-6FC3-A841-896E-BCC1A581D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738" r="-3" b="-3"/>
          <a:stretch/>
        </p:blipFill>
        <p:spPr>
          <a:xfrm rot="5400000">
            <a:off x="4047873" y="2744369"/>
            <a:ext cx="4096512" cy="283464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6032DEB0-DC5F-0EF0-933A-3A8E574F58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56" r="32572" b="1"/>
          <a:stretch/>
        </p:blipFill>
        <p:spPr>
          <a:xfrm>
            <a:off x="7853758" y="2119946"/>
            <a:ext cx="2834640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91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03E1-5AE3-2CD4-CD42-8C24F334B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965862673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1C2F31"/>
      </a:dk2>
      <a:lt2>
        <a:srgbClr val="F1F3F0"/>
      </a:lt2>
      <a:accent1>
        <a:srgbClr val="A748C7"/>
      </a:accent1>
      <a:accent2>
        <a:srgbClr val="6840B9"/>
      </a:accent2>
      <a:accent3>
        <a:srgbClr val="4853C7"/>
      </a:accent3>
      <a:accent4>
        <a:srgbClr val="3776B6"/>
      </a:accent4>
      <a:accent5>
        <a:srgbClr val="48BDC7"/>
      </a:accent5>
      <a:accent6>
        <a:srgbClr val="37B68B"/>
      </a:accent6>
      <a:hlink>
        <a:srgbClr val="3B95B3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AccentBoxVTI</vt:lpstr>
      <vt:lpstr>Portable Shower Seat</vt:lpstr>
      <vt:lpstr>What is the problem?</vt:lpstr>
      <vt:lpstr>Defining our users</vt:lpstr>
      <vt:lpstr>Customer Needs</vt:lpstr>
      <vt:lpstr>Current Solution and Alternatives</vt:lpstr>
      <vt:lpstr>What makes us different?</vt:lpstr>
      <vt:lpstr>Product Demonstration 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172</cp:revision>
  <dcterms:created xsi:type="dcterms:W3CDTF">2022-11-30T23:23:29Z</dcterms:created>
  <dcterms:modified xsi:type="dcterms:W3CDTF">2022-12-01T04:58:44Z</dcterms:modified>
</cp:coreProperties>
</file>