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Merriweather" pitchFamily="2" charset="77"/>
      <p:regular r:id="rId14"/>
      <p:bold r:id="rId15"/>
      <p:italic r:id="rId16"/>
      <p:boldItalic r:id="rId17"/>
    </p:embeddedFon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139" d="100"/>
          <a:sy n="139" d="100"/>
        </p:scale>
        <p:origin x="84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 We are team D1.4, and today we will be discussing with you our design for “The heat exchange chamber”.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207d3b641a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207d3b641a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From this piping division the air will continue towards its final step of the journey and will enter the furnace blower.The furnace blower is controlled by a connected electronic system that reads the inner and outer temperatures and blows in fresh air to reach a target temperature. </a:t>
            </a:r>
            <a:r>
              <a:rPr lang="en"/>
              <a:t>This target temperature can be set using a potentiometer, connected to an arduino board and will be displayed on an attached LCD screen. This air blown in will balance out the temperature of the house and conclude the cycle of the system.</a:t>
            </a:r>
            <a:endParaRPr/>
          </a:p>
          <a:p>
            <a:pPr marL="0" lvl="0" indent="0" algn="l" rtl="0">
              <a:spcBef>
                <a:spcPts val="0"/>
              </a:spcBef>
              <a:spcAft>
                <a:spcPts val="0"/>
              </a:spcAft>
              <a:buNone/>
            </a:pPr>
            <a:endParaRPr/>
          </a:p>
          <a:p>
            <a:pPr marL="0" lvl="0" indent="0" algn="l" rtl="0">
              <a:spcBef>
                <a:spcPts val="0"/>
              </a:spcBef>
              <a:spcAft>
                <a:spcPts val="0"/>
              </a:spcAft>
              <a:buNone/>
            </a:pPr>
            <a:endParaRPr sz="10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207d3b641a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207d3b641a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this concludes our design explanation for our HVAC system. Thanks for listening,and know we open the floor to any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207d3b641a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207d3b641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000">
                <a:solidFill>
                  <a:schemeClr val="dk1"/>
                </a:solidFill>
              </a:rPr>
              <a:t>To begin we will provide some brief background information for our project. We were tasked to design a zero emission HVAC system that extracts energy from the ground into buildings using no fossil fuel, refrigerant or heat pump. We are going to present to you the solution that we developed for this project.</a:t>
            </a:r>
            <a:endParaRPr sz="1000">
              <a:solidFill>
                <a:schemeClr val="dk1"/>
              </a:solidFill>
            </a:endParaRPr>
          </a:p>
          <a:p>
            <a:pPr marL="0" lvl="0" indent="0" algn="l" rtl="0">
              <a:spcBef>
                <a:spcPts val="12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207d3b641a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207d3b641a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To start we have the air inlet, an entry point for the fresh air from outside which is directly connected to the chamber box. </a:t>
            </a:r>
            <a:r>
              <a:rPr lang="en"/>
              <a:t>It is a compact box made of sheet metal with an adjustable sliding door. The degree of openness can be adjusted to your convenience using the knob to have total control of the amount of air entering the system. The air inlet is designed with a slanted top that prevents any snow or water accumulation.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207d3b641a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207d3b641a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From here we move to the chamber box which receives the incoming air and performs the heat exchange for the system. </a:t>
            </a:r>
            <a:r>
              <a:rPr lang="en"/>
              <a:t>We used a strong resealable plastic box to simulate our final product while being low cost and easy to work with. The chamber box is a secure insulator and permanent home for our piping, needing to be buried at least 6 ft underground and </a:t>
            </a:r>
            <a:r>
              <a:rPr lang="en">
                <a:solidFill>
                  <a:schemeClr val="dk1"/>
                </a:solidFill>
              </a:rPr>
              <a:t>filled with a mixture of water and clay</a:t>
            </a:r>
            <a:r>
              <a:rPr lang="en"/>
              <a:t> in our desired final design.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20817a728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20817a72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Coming from the air inlet a series of pipes move the air through the chamber box. Through these layers of vinyl piping the heat exchange is also done, with the time spent within them, allowing the air to heat or cool. *Explain efficiency* As you can see we have also used zip ties to ensure tight seals on the pipes as well as suspending the pipes in the box. These again serve as cost effective alternatives to metal braces planned for our final design.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fa3abb25c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1fa3abb25c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the space available in the box, we determined the maximum length and diameter of pipes possible for our chamber box and calculated the best possible air flow and heat transfer rates. </a:t>
            </a:r>
            <a:r>
              <a:rPr lang="en">
                <a:solidFill>
                  <a:schemeClr val="dk1"/>
                </a:solidFill>
              </a:rPr>
              <a:t>Based on our calculations, the prototype can achieve a heat transfer of 8.4 J/L of air with an airflow of 45.5 m/s, projected to have a net temperature change of 7 degrees. </a:t>
            </a:r>
            <a:r>
              <a:rPr lang="en"/>
              <a:t>We decided that 3 layers of S shaped piping was the best formation to not only maximize the possible length but the best net outcome for these values.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fa3abb25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1fa3abb25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Coming from the air inlet a series of pipes move the air through the chamber box. Through these layers of vinyl piping the heat exchange is also done, with the time spent within them, allowing the air to heat or cool. These </a:t>
            </a:r>
            <a:r>
              <a:rPr lang="en" sz="1112">
                <a:solidFill>
                  <a:schemeClr val="dk1"/>
                </a:solidFill>
              </a:rPr>
              <a:t>3 layers of S shaped piping</a:t>
            </a:r>
            <a:r>
              <a:rPr lang="en"/>
              <a:t> have been designed to optimize the air flow and temperature change of the system. *Explain efficiency* As you can see we have also used zip ties to ensure tight seals on the pipes as well as suspending the pipes in the box. These again serve as cost effective alternatives to metal braces planned for our final design.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fc03324de_2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fc03324de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values gathered from testing we have been able to identify that these calculations do hold up. Using average results from both of our prototype tests we found that the air was able to cool down by around 5 degrees in 6 minutes. Although less than calculated, this is still an impressive change in a reasonable time. A very efficient design.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207d3b641a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207d3b641a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the air leaves the chamber box, it flows into our system of outer pipes.The main pipe splits into 2 and progresses towards the house. At this junction a sump pump is </a:t>
            </a:r>
            <a:r>
              <a:rPr lang="en">
                <a:solidFill>
                  <a:schemeClr val="dk1"/>
                </a:solidFill>
              </a:rPr>
              <a:t> connected</a:t>
            </a:r>
            <a:r>
              <a:rPr lang="en"/>
              <a:t>, which will capture the condensation in the pipes, and keep our system running nicely. This pump will be powered by the main </a:t>
            </a:r>
            <a:r>
              <a:rPr lang="en">
                <a:solidFill>
                  <a:schemeClr val="dk1"/>
                </a:solidFill>
              </a:rPr>
              <a:t>electrical</a:t>
            </a:r>
            <a:r>
              <a:rPr lang="en"/>
              <a:t> unit of the house.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3"/>
          <p:cNvPicPr preferRelativeResize="0"/>
          <p:nvPr/>
        </p:nvPicPr>
        <p:blipFill rotWithShape="1">
          <a:blip r:embed="rId3">
            <a:alphaModFix/>
          </a:blip>
          <a:srcRect b="2846"/>
          <a:stretch/>
        </p:blipFill>
        <p:spPr>
          <a:xfrm>
            <a:off x="0" y="0"/>
            <a:ext cx="9144000" cy="5143500"/>
          </a:xfrm>
          <a:prstGeom prst="rect">
            <a:avLst/>
          </a:prstGeom>
          <a:noFill/>
          <a:ln>
            <a:noFill/>
          </a:ln>
        </p:spPr>
      </p:pic>
      <p:sp>
        <p:nvSpPr>
          <p:cNvPr id="65" name="Google Shape;65;p13"/>
          <p:cNvSpPr txBox="1">
            <a:spLocks noGrp="1"/>
          </p:cNvSpPr>
          <p:nvPr>
            <p:ph type="ctrTitle"/>
          </p:nvPr>
        </p:nvSpPr>
        <p:spPr>
          <a:xfrm>
            <a:off x="311700" y="219450"/>
            <a:ext cx="8520600" cy="1282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000" b="1">
                <a:solidFill>
                  <a:schemeClr val="lt1"/>
                </a:solidFill>
              </a:rPr>
              <a:t>The Heat Exchange Chamber</a:t>
            </a:r>
            <a:endParaRPr sz="4000" b="1">
              <a:solidFill>
                <a:schemeClr val="lt1"/>
              </a:solidFill>
            </a:endParaRPr>
          </a:p>
        </p:txBody>
      </p:sp>
      <p:sp>
        <p:nvSpPr>
          <p:cNvPr id="66" name="Google Shape;66;p13"/>
          <p:cNvSpPr txBox="1">
            <a:spLocks noGrp="1"/>
          </p:cNvSpPr>
          <p:nvPr>
            <p:ph type="subTitle" idx="1"/>
          </p:nvPr>
        </p:nvSpPr>
        <p:spPr>
          <a:xfrm>
            <a:off x="122450" y="3175425"/>
            <a:ext cx="2976900" cy="18645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935"/>
              <a:buNone/>
            </a:pPr>
            <a:r>
              <a:rPr lang="en" sz="1629" b="1">
                <a:solidFill>
                  <a:schemeClr val="lt1"/>
                </a:solidFill>
              </a:rPr>
              <a:t>Group D1.4 - Team Rocket</a:t>
            </a:r>
            <a:endParaRPr sz="1629" b="1">
              <a:solidFill>
                <a:schemeClr val="lt1"/>
              </a:solidFill>
            </a:endParaRPr>
          </a:p>
          <a:p>
            <a:pPr marL="0" lvl="0" indent="0" algn="l" rtl="0">
              <a:lnSpc>
                <a:spcPct val="80000"/>
              </a:lnSpc>
              <a:spcBef>
                <a:spcPts val="0"/>
              </a:spcBef>
              <a:spcAft>
                <a:spcPts val="0"/>
              </a:spcAft>
              <a:buSzPts val="935"/>
              <a:buNone/>
            </a:pPr>
            <a:endParaRPr sz="1629" b="1">
              <a:solidFill>
                <a:schemeClr val="lt1"/>
              </a:solidFill>
            </a:endParaRPr>
          </a:p>
          <a:p>
            <a:pPr marL="0" lvl="0" indent="0" algn="l" rtl="0">
              <a:lnSpc>
                <a:spcPct val="80000"/>
              </a:lnSpc>
              <a:spcBef>
                <a:spcPts val="0"/>
              </a:spcBef>
              <a:spcAft>
                <a:spcPts val="0"/>
              </a:spcAft>
              <a:buSzPts val="935"/>
              <a:buNone/>
            </a:pPr>
            <a:r>
              <a:rPr lang="en" sz="1629" b="1">
                <a:solidFill>
                  <a:schemeClr val="lt1"/>
                </a:solidFill>
              </a:rPr>
              <a:t>Callum Bunston</a:t>
            </a:r>
            <a:endParaRPr sz="1629" b="1">
              <a:solidFill>
                <a:schemeClr val="lt1"/>
              </a:solidFill>
            </a:endParaRPr>
          </a:p>
          <a:p>
            <a:pPr marL="0" lvl="0" indent="0" algn="l" rtl="0">
              <a:lnSpc>
                <a:spcPct val="80000"/>
              </a:lnSpc>
              <a:spcBef>
                <a:spcPts val="0"/>
              </a:spcBef>
              <a:spcAft>
                <a:spcPts val="0"/>
              </a:spcAft>
              <a:buSzPts val="935"/>
              <a:buNone/>
            </a:pPr>
            <a:r>
              <a:rPr lang="en" sz="1629" b="1">
                <a:solidFill>
                  <a:schemeClr val="lt1"/>
                </a:solidFill>
              </a:rPr>
              <a:t>Yousef Hemdan</a:t>
            </a:r>
            <a:endParaRPr sz="1629" b="1">
              <a:solidFill>
                <a:schemeClr val="lt1"/>
              </a:solidFill>
            </a:endParaRPr>
          </a:p>
          <a:p>
            <a:pPr marL="0" lvl="0" indent="0" algn="l" rtl="0">
              <a:lnSpc>
                <a:spcPct val="80000"/>
              </a:lnSpc>
              <a:spcBef>
                <a:spcPts val="0"/>
              </a:spcBef>
              <a:spcAft>
                <a:spcPts val="0"/>
              </a:spcAft>
              <a:buSzPts val="935"/>
              <a:buNone/>
            </a:pPr>
            <a:r>
              <a:rPr lang="en" sz="1629" b="1">
                <a:solidFill>
                  <a:schemeClr val="lt1"/>
                </a:solidFill>
              </a:rPr>
              <a:t>Yassir Mechahouri</a:t>
            </a:r>
            <a:endParaRPr sz="1629" b="1">
              <a:solidFill>
                <a:schemeClr val="lt1"/>
              </a:solidFill>
            </a:endParaRPr>
          </a:p>
          <a:p>
            <a:pPr marL="0" lvl="0" indent="0" algn="l" rtl="0">
              <a:lnSpc>
                <a:spcPct val="80000"/>
              </a:lnSpc>
              <a:spcBef>
                <a:spcPts val="0"/>
              </a:spcBef>
              <a:spcAft>
                <a:spcPts val="0"/>
              </a:spcAft>
              <a:buSzPts val="935"/>
              <a:buNone/>
            </a:pPr>
            <a:r>
              <a:rPr lang="en" sz="1629" b="1">
                <a:solidFill>
                  <a:schemeClr val="lt1"/>
                </a:solidFill>
              </a:rPr>
              <a:t>Rasheeq Mohammad</a:t>
            </a:r>
            <a:endParaRPr sz="1629" b="1">
              <a:solidFill>
                <a:schemeClr val="lt1"/>
              </a:solidFill>
            </a:endParaRPr>
          </a:p>
          <a:p>
            <a:pPr marL="0" lvl="0" indent="0" algn="l" rtl="0">
              <a:lnSpc>
                <a:spcPct val="80000"/>
              </a:lnSpc>
              <a:spcBef>
                <a:spcPts val="0"/>
              </a:spcBef>
              <a:spcAft>
                <a:spcPts val="0"/>
              </a:spcAft>
              <a:buSzPts val="935"/>
              <a:buNone/>
            </a:pPr>
            <a:r>
              <a:rPr lang="en" sz="1629" b="1">
                <a:solidFill>
                  <a:schemeClr val="lt1"/>
                </a:solidFill>
              </a:rPr>
              <a:t>Yosr Ouali</a:t>
            </a:r>
            <a:endParaRPr sz="1629" b="1">
              <a:solidFill>
                <a:schemeClr val="lt1"/>
              </a:solidFill>
            </a:endParaRPr>
          </a:p>
          <a:p>
            <a:pPr marL="0" lvl="0" indent="0" algn="l" rtl="0">
              <a:lnSpc>
                <a:spcPct val="80000"/>
              </a:lnSpc>
              <a:spcBef>
                <a:spcPts val="0"/>
              </a:spcBef>
              <a:spcAft>
                <a:spcPts val="0"/>
              </a:spcAft>
              <a:buSzPts val="935"/>
              <a:buNone/>
            </a:pPr>
            <a:r>
              <a:rPr lang="en" sz="1629" b="1">
                <a:solidFill>
                  <a:schemeClr val="lt1"/>
                </a:solidFill>
              </a:rPr>
              <a:t>Jiaho Sun</a:t>
            </a:r>
            <a:endParaRPr sz="1629" b="1">
              <a:solidFill>
                <a:schemeClr val="lt1"/>
              </a:solidFill>
            </a:endParaRPr>
          </a:p>
          <a:p>
            <a:pPr marL="0" lvl="0" indent="0" algn="l" rtl="0">
              <a:lnSpc>
                <a:spcPct val="80000"/>
              </a:lnSpc>
              <a:spcBef>
                <a:spcPts val="0"/>
              </a:spcBef>
              <a:spcAft>
                <a:spcPts val="0"/>
              </a:spcAft>
              <a:buSzPts val="935"/>
              <a:buNone/>
            </a:pPr>
            <a:endParaRPr sz="1629">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25" y="114700"/>
            <a:ext cx="2240100" cy="74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600" b="1"/>
              <a:t>Furnace Blower and Electronics</a:t>
            </a:r>
            <a:r>
              <a:rPr lang="en" sz="2600"/>
              <a:t> </a:t>
            </a:r>
            <a:endParaRPr sz="2600"/>
          </a:p>
        </p:txBody>
      </p:sp>
      <p:sp>
        <p:nvSpPr>
          <p:cNvPr id="130" name="Google Shape;130;p22"/>
          <p:cNvSpPr txBox="1">
            <a:spLocks noGrp="1"/>
          </p:cNvSpPr>
          <p:nvPr>
            <p:ph type="body" idx="1"/>
          </p:nvPr>
        </p:nvSpPr>
        <p:spPr>
          <a:xfrm>
            <a:off x="311725" y="1720175"/>
            <a:ext cx="3127500" cy="229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Temperature sensors</a:t>
            </a:r>
            <a:endParaRPr/>
          </a:p>
          <a:p>
            <a:pPr marL="0" lvl="0" indent="0" algn="l" rtl="0">
              <a:spcBef>
                <a:spcPts val="1200"/>
              </a:spcBef>
              <a:spcAft>
                <a:spcPts val="0"/>
              </a:spcAft>
              <a:buNone/>
            </a:pPr>
            <a:r>
              <a:rPr lang="en"/>
              <a:t>Potentiometer</a:t>
            </a:r>
            <a:endParaRPr/>
          </a:p>
          <a:p>
            <a:pPr marL="0" lvl="0" indent="0" algn="l" rtl="0">
              <a:spcBef>
                <a:spcPts val="1200"/>
              </a:spcBef>
              <a:spcAft>
                <a:spcPts val="0"/>
              </a:spcAft>
              <a:buNone/>
            </a:pPr>
            <a:r>
              <a:rPr lang="en"/>
              <a:t>Fan</a:t>
            </a:r>
            <a:endParaRPr/>
          </a:p>
          <a:p>
            <a:pPr marL="0" lvl="0" indent="0" algn="l" rtl="0">
              <a:spcBef>
                <a:spcPts val="1200"/>
              </a:spcBef>
              <a:spcAft>
                <a:spcPts val="0"/>
              </a:spcAft>
              <a:buNone/>
            </a:pPr>
            <a:r>
              <a:rPr lang="en"/>
              <a:t>LCD display </a:t>
            </a:r>
            <a:endParaRPr/>
          </a:p>
          <a:p>
            <a:pPr marL="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p:nvPr/>
        </p:nvSpPr>
        <p:spPr>
          <a:xfrm>
            <a:off x="2875700" y="1995050"/>
            <a:ext cx="4488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600">
                <a:latin typeface="Roboto"/>
                <a:ea typeface="Roboto"/>
                <a:cs typeface="Roboto"/>
                <a:sym typeface="Roboto"/>
              </a:rPr>
              <a:t>Questions???</a:t>
            </a:r>
            <a:endParaRPr sz="3600">
              <a:latin typeface="Roboto"/>
              <a:ea typeface="Roboto"/>
              <a:cs typeface="Roboto"/>
              <a:sym typeface="Roboto"/>
            </a:endParaRPr>
          </a:p>
        </p:txBody>
      </p:sp>
      <p:pic>
        <p:nvPicPr>
          <p:cNvPr id="136" name="Google Shape;136;p23"/>
          <p:cNvPicPr preferRelativeResize="0"/>
          <p:nvPr/>
        </p:nvPicPr>
        <p:blipFill>
          <a:blip r:embed="rId3">
            <a:alphaModFix/>
          </a:blip>
          <a:stretch>
            <a:fillRect/>
          </a:stretch>
        </p:blipFill>
        <p:spPr>
          <a:xfrm>
            <a:off x="152400" y="2909725"/>
            <a:ext cx="2081375" cy="2081375"/>
          </a:xfrm>
          <a:prstGeom prst="rect">
            <a:avLst/>
          </a:prstGeom>
          <a:noFill/>
          <a:ln>
            <a:noFill/>
          </a:ln>
        </p:spPr>
      </p:pic>
      <p:pic>
        <p:nvPicPr>
          <p:cNvPr id="137" name="Google Shape;137;p23"/>
          <p:cNvPicPr preferRelativeResize="0"/>
          <p:nvPr/>
        </p:nvPicPr>
        <p:blipFill rotWithShape="1">
          <a:blip r:embed="rId4">
            <a:alphaModFix/>
          </a:blip>
          <a:srcRect b="8775"/>
          <a:stretch/>
        </p:blipFill>
        <p:spPr>
          <a:xfrm>
            <a:off x="6391875" y="166525"/>
            <a:ext cx="1929525" cy="1898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311700" y="161800"/>
            <a:ext cx="3127500" cy="112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500" b="1"/>
              <a:t>Background Information</a:t>
            </a:r>
            <a:endParaRPr sz="3500" b="1"/>
          </a:p>
        </p:txBody>
      </p:sp>
      <p:sp>
        <p:nvSpPr>
          <p:cNvPr id="72" name="Google Shape;72;p14"/>
          <p:cNvSpPr txBox="1">
            <a:spLocks noGrp="1"/>
          </p:cNvSpPr>
          <p:nvPr>
            <p:ph type="body" idx="1"/>
          </p:nvPr>
        </p:nvSpPr>
        <p:spPr>
          <a:xfrm>
            <a:off x="52275" y="1467950"/>
            <a:ext cx="3754500" cy="3998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goal of the THEC system is to regulate the temperature in commercial or residential spaces. Unlike conventional HVAC systems, the specialty of this innovation is that the entire process is achieved through the natural geothermal exchange of energy with zero-emissions. </a:t>
            </a:r>
            <a:endParaRPr/>
          </a:p>
          <a:p>
            <a:pPr marL="457200" lvl="0" indent="0" algn="l" rtl="0">
              <a:spcBef>
                <a:spcPts val="1200"/>
              </a:spcBef>
              <a:spcAft>
                <a:spcPts val="1200"/>
              </a:spcAft>
              <a:buNone/>
            </a:pPr>
            <a:endParaRPr/>
          </a:p>
        </p:txBody>
      </p:sp>
      <p:pic>
        <p:nvPicPr>
          <p:cNvPr id="73" name="Google Shape;73;p14"/>
          <p:cNvPicPr preferRelativeResize="0"/>
          <p:nvPr/>
        </p:nvPicPr>
        <p:blipFill rotWithShape="1">
          <a:blip r:embed="rId3">
            <a:alphaModFix/>
          </a:blip>
          <a:srcRect t="4374" b="4292"/>
          <a:stretch/>
        </p:blipFill>
        <p:spPr>
          <a:xfrm>
            <a:off x="3924775" y="968951"/>
            <a:ext cx="5143625" cy="32055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25" y="86475"/>
            <a:ext cx="3127500" cy="864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000" b="1"/>
              <a:t>Air Inlet</a:t>
            </a:r>
            <a:endParaRPr sz="4000" b="1"/>
          </a:p>
        </p:txBody>
      </p:sp>
      <p:sp>
        <p:nvSpPr>
          <p:cNvPr id="79" name="Google Shape;79;p15"/>
          <p:cNvSpPr txBox="1">
            <a:spLocks noGrp="1"/>
          </p:cNvSpPr>
          <p:nvPr>
            <p:ph type="body" idx="1"/>
          </p:nvPr>
        </p:nvSpPr>
        <p:spPr>
          <a:xfrm>
            <a:off x="311725" y="1213100"/>
            <a:ext cx="3465300" cy="37122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500" b="1"/>
              <a:t>Function:</a:t>
            </a:r>
            <a:endParaRPr sz="1500"/>
          </a:p>
          <a:p>
            <a:pPr marL="0" lvl="0" indent="0" algn="l" rtl="0">
              <a:lnSpc>
                <a:spcPct val="100000"/>
              </a:lnSpc>
              <a:spcBef>
                <a:spcPts val="0"/>
              </a:spcBef>
              <a:spcAft>
                <a:spcPts val="0"/>
              </a:spcAft>
              <a:buNone/>
            </a:pPr>
            <a:r>
              <a:rPr lang="en" sz="1500"/>
              <a:t>Allows external air to enter into the system</a:t>
            </a:r>
            <a:endParaRPr sz="1500"/>
          </a:p>
          <a:p>
            <a:pPr marL="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None/>
            </a:pPr>
            <a:r>
              <a:rPr lang="en" sz="1500" b="1"/>
              <a:t>Features:</a:t>
            </a:r>
            <a:endParaRPr sz="1500" b="1"/>
          </a:p>
          <a:p>
            <a:pPr marL="0" lvl="0" indent="0" algn="l" rtl="0">
              <a:lnSpc>
                <a:spcPct val="100000"/>
              </a:lnSpc>
              <a:spcBef>
                <a:spcPts val="0"/>
              </a:spcBef>
              <a:spcAft>
                <a:spcPts val="0"/>
              </a:spcAft>
              <a:buNone/>
            </a:pPr>
            <a:r>
              <a:rPr lang="en" sz="1500"/>
              <a:t>Manual adjustable shutters</a:t>
            </a:r>
            <a:endParaRPr sz="1500"/>
          </a:p>
          <a:p>
            <a:pPr marL="0" lvl="0" indent="0" algn="l" rtl="0">
              <a:lnSpc>
                <a:spcPct val="100000"/>
              </a:lnSpc>
              <a:spcBef>
                <a:spcPts val="0"/>
              </a:spcBef>
              <a:spcAft>
                <a:spcPts val="0"/>
              </a:spcAft>
              <a:buNone/>
            </a:pPr>
            <a:r>
              <a:rPr lang="en" sz="1500"/>
              <a:t>Slanted top </a:t>
            </a:r>
            <a:endParaRPr sz="1500"/>
          </a:p>
          <a:p>
            <a:pPr marL="0" lvl="0" indent="0" algn="l" rtl="0">
              <a:lnSpc>
                <a:spcPct val="100000"/>
              </a:lnSpc>
              <a:spcBef>
                <a:spcPts val="0"/>
              </a:spcBef>
              <a:spcAft>
                <a:spcPts val="0"/>
              </a:spcAft>
              <a:buNone/>
            </a:pPr>
            <a:r>
              <a:rPr lang="en" sz="1500"/>
              <a:t>Easy to manufacture</a:t>
            </a:r>
            <a:endParaRPr sz="1500"/>
          </a:p>
          <a:p>
            <a:pPr marL="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None/>
            </a:pPr>
            <a:r>
              <a:rPr lang="en" sz="1500" b="1"/>
              <a:t>Material:</a:t>
            </a:r>
            <a:endParaRPr sz="1500" b="1"/>
          </a:p>
          <a:p>
            <a:pPr marL="0" lvl="0" indent="0" algn="l" rtl="0">
              <a:lnSpc>
                <a:spcPct val="100000"/>
              </a:lnSpc>
              <a:spcBef>
                <a:spcPts val="0"/>
              </a:spcBef>
              <a:spcAft>
                <a:spcPts val="0"/>
              </a:spcAft>
              <a:buNone/>
            </a:pPr>
            <a:r>
              <a:rPr lang="en" sz="1500"/>
              <a:t>Sheet metal </a:t>
            </a:r>
            <a:endParaRPr sz="1500"/>
          </a:p>
          <a:p>
            <a:pPr marL="0" lvl="0" indent="0" algn="l" rtl="0">
              <a:lnSpc>
                <a:spcPct val="100000"/>
              </a:lnSpc>
              <a:spcBef>
                <a:spcPts val="0"/>
              </a:spcBef>
              <a:spcAft>
                <a:spcPts val="0"/>
              </a:spcAft>
              <a:buNone/>
            </a:pPr>
            <a:endParaRPr sz="1500"/>
          </a:p>
          <a:p>
            <a:pPr marL="0" lvl="0" indent="0" algn="l" rtl="0">
              <a:lnSpc>
                <a:spcPct val="100000"/>
              </a:lnSpc>
              <a:spcBef>
                <a:spcPts val="0"/>
              </a:spcBef>
              <a:spcAft>
                <a:spcPts val="0"/>
              </a:spcAft>
              <a:buNone/>
            </a:pPr>
            <a:endParaRPr sz="1500" b="1"/>
          </a:p>
          <a:p>
            <a:pPr marL="0" lvl="0" indent="0" algn="l" rtl="0">
              <a:lnSpc>
                <a:spcPct val="100000"/>
              </a:lnSpc>
              <a:spcBef>
                <a:spcPts val="0"/>
              </a:spcBef>
              <a:spcAft>
                <a:spcPts val="0"/>
              </a:spcAft>
              <a:buNone/>
            </a:pPr>
            <a:endParaRPr sz="1500"/>
          </a:p>
        </p:txBody>
      </p:sp>
      <p:pic>
        <p:nvPicPr>
          <p:cNvPr id="80" name="Google Shape;80;p15"/>
          <p:cNvPicPr preferRelativeResize="0"/>
          <p:nvPr/>
        </p:nvPicPr>
        <p:blipFill>
          <a:blip r:embed="rId3">
            <a:alphaModFix/>
          </a:blip>
          <a:stretch>
            <a:fillRect/>
          </a:stretch>
        </p:blipFill>
        <p:spPr>
          <a:xfrm>
            <a:off x="4609700" y="86475"/>
            <a:ext cx="3629025"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75375" y="124100"/>
            <a:ext cx="3617400" cy="13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a:t>Chamber Box</a:t>
            </a:r>
            <a:r>
              <a:rPr lang="en" sz="4000"/>
              <a:t> </a:t>
            </a:r>
            <a:endParaRPr sz="4000"/>
          </a:p>
        </p:txBody>
      </p:sp>
      <p:sp>
        <p:nvSpPr>
          <p:cNvPr id="86" name="Google Shape;86;p16"/>
          <p:cNvSpPr txBox="1">
            <a:spLocks noGrp="1"/>
          </p:cNvSpPr>
          <p:nvPr>
            <p:ph type="body" idx="1"/>
          </p:nvPr>
        </p:nvSpPr>
        <p:spPr>
          <a:xfrm>
            <a:off x="320325" y="1071825"/>
            <a:ext cx="3127500" cy="29319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935"/>
              <a:buNone/>
            </a:pPr>
            <a:r>
              <a:rPr lang="en" sz="1575" b="1"/>
              <a:t>F</a:t>
            </a:r>
            <a:r>
              <a:rPr lang="en" sz="1500" b="1"/>
              <a:t>unction: </a:t>
            </a:r>
            <a:r>
              <a:rPr lang="en" sz="1500"/>
              <a:t>The chamber box contains the inner pipe and is buried 6ft underground. It is the intermediate between the air inlet and the furnace blower at the house. </a:t>
            </a:r>
            <a:endParaRPr sz="1500"/>
          </a:p>
          <a:p>
            <a:pPr marL="0" lvl="0" indent="0" algn="l" rtl="0">
              <a:lnSpc>
                <a:spcPct val="80000"/>
              </a:lnSpc>
              <a:spcBef>
                <a:spcPts val="0"/>
              </a:spcBef>
              <a:spcAft>
                <a:spcPts val="0"/>
              </a:spcAft>
              <a:buSzPts val="935"/>
              <a:buNone/>
            </a:pPr>
            <a:endParaRPr sz="1500"/>
          </a:p>
          <a:p>
            <a:pPr marL="0" lvl="0" indent="0" algn="l" rtl="0">
              <a:lnSpc>
                <a:spcPct val="80000"/>
              </a:lnSpc>
              <a:spcBef>
                <a:spcPts val="0"/>
              </a:spcBef>
              <a:spcAft>
                <a:spcPts val="0"/>
              </a:spcAft>
              <a:buSzPts val="935"/>
              <a:buNone/>
            </a:pPr>
            <a:endParaRPr sz="1500"/>
          </a:p>
          <a:p>
            <a:pPr marL="0" lvl="0" indent="0" algn="l" rtl="0">
              <a:lnSpc>
                <a:spcPct val="80000"/>
              </a:lnSpc>
              <a:spcBef>
                <a:spcPts val="0"/>
              </a:spcBef>
              <a:spcAft>
                <a:spcPts val="0"/>
              </a:spcAft>
              <a:buSzPts val="935"/>
              <a:buNone/>
            </a:pPr>
            <a:r>
              <a:rPr lang="en" sz="1500" b="1"/>
              <a:t>Features:</a:t>
            </a:r>
            <a:endParaRPr sz="1500" b="1"/>
          </a:p>
          <a:p>
            <a:pPr marL="0" lvl="0" indent="0" algn="l" rtl="0">
              <a:lnSpc>
                <a:spcPct val="80000"/>
              </a:lnSpc>
              <a:spcBef>
                <a:spcPts val="0"/>
              </a:spcBef>
              <a:spcAft>
                <a:spcPts val="0"/>
              </a:spcAft>
              <a:buSzPts val="935"/>
              <a:buNone/>
            </a:pPr>
            <a:r>
              <a:rPr lang="en" sz="1500"/>
              <a:t>Insulated</a:t>
            </a:r>
            <a:endParaRPr sz="1500"/>
          </a:p>
          <a:p>
            <a:pPr marL="0" lvl="0" indent="0" algn="l" rtl="0">
              <a:lnSpc>
                <a:spcPct val="80000"/>
              </a:lnSpc>
              <a:spcBef>
                <a:spcPts val="0"/>
              </a:spcBef>
              <a:spcAft>
                <a:spcPts val="0"/>
              </a:spcAft>
              <a:buSzPts val="935"/>
              <a:buNone/>
            </a:pPr>
            <a:r>
              <a:rPr lang="en" sz="1500"/>
              <a:t>Light weight</a:t>
            </a:r>
            <a:endParaRPr sz="1500"/>
          </a:p>
          <a:p>
            <a:pPr marL="0" lvl="0" indent="0" algn="l" rtl="0">
              <a:lnSpc>
                <a:spcPct val="80000"/>
              </a:lnSpc>
              <a:spcBef>
                <a:spcPts val="0"/>
              </a:spcBef>
              <a:spcAft>
                <a:spcPts val="0"/>
              </a:spcAft>
              <a:buSzPts val="935"/>
              <a:buNone/>
            </a:pPr>
            <a:r>
              <a:rPr lang="en" sz="1500"/>
              <a:t>Adjustable enclosure with lid</a:t>
            </a:r>
            <a:endParaRPr sz="1500"/>
          </a:p>
          <a:p>
            <a:pPr marL="0" lvl="0" indent="0" algn="l" rtl="0">
              <a:lnSpc>
                <a:spcPct val="80000"/>
              </a:lnSpc>
              <a:spcBef>
                <a:spcPts val="0"/>
              </a:spcBef>
              <a:spcAft>
                <a:spcPts val="0"/>
              </a:spcAft>
              <a:buSzPts val="935"/>
              <a:buNone/>
            </a:pPr>
            <a:endParaRPr sz="1500"/>
          </a:p>
          <a:p>
            <a:pPr marL="0" lvl="0" indent="0" algn="l" rtl="0">
              <a:lnSpc>
                <a:spcPct val="80000"/>
              </a:lnSpc>
              <a:spcBef>
                <a:spcPts val="0"/>
              </a:spcBef>
              <a:spcAft>
                <a:spcPts val="0"/>
              </a:spcAft>
              <a:buSzPts val="935"/>
              <a:buNone/>
            </a:pPr>
            <a:endParaRPr sz="1500"/>
          </a:p>
          <a:p>
            <a:pPr marL="0" lvl="0" indent="0" algn="l" rtl="0">
              <a:lnSpc>
                <a:spcPct val="80000"/>
              </a:lnSpc>
              <a:spcBef>
                <a:spcPts val="0"/>
              </a:spcBef>
              <a:spcAft>
                <a:spcPts val="0"/>
              </a:spcAft>
              <a:buSzPts val="935"/>
              <a:buNone/>
            </a:pPr>
            <a:r>
              <a:rPr lang="en" sz="1500" b="1"/>
              <a:t>Material:</a:t>
            </a:r>
            <a:endParaRPr sz="1500" b="1"/>
          </a:p>
          <a:p>
            <a:pPr marL="0" lvl="0" indent="0" algn="l" rtl="0">
              <a:lnSpc>
                <a:spcPct val="80000"/>
              </a:lnSpc>
              <a:spcBef>
                <a:spcPts val="0"/>
              </a:spcBef>
              <a:spcAft>
                <a:spcPts val="0"/>
              </a:spcAft>
              <a:buSzPts val="935"/>
              <a:buNone/>
            </a:pPr>
            <a:r>
              <a:rPr lang="en" sz="1500"/>
              <a:t>-Plastic box</a:t>
            </a:r>
            <a:endParaRPr sz="1500"/>
          </a:p>
          <a:p>
            <a:pPr marL="0" lvl="0" indent="0" algn="l" rtl="0">
              <a:lnSpc>
                <a:spcPct val="80000"/>
              </a:lnSpc>
              <a:spcBef>
                <a:spcPts val="0"/>
              </a:spcBef>
              <a:spcAft>
                <a:spcPts val="0"/>
              </a:spcAft>
              <a:buSzPts val="935"/>
              <a:buNone/>
            </a:pPr>
            <a:endParaRPr sz="1500"/>
          </a:p>
          <a:p>
            <a:pPr marL="0" lvl="0" indent="0" algn="l" rtl="0">
              <a:lnSpc>
                <a:spcPct val="80000"/>
              </a:lnSpc>
              <a:spcBef>
                <a:spcPts val="0"/>
              </a:spcBef>
              <a:spcAft>
                <a:spcPts val="0"/>
              </a:spcAft>
              <a:buSzPts val="935"/>
              <a:buNone/>
            </a:pPr>
            <a:endParaRPr sz="1500"/>
          </a:p>
          <a:p>
            <a:pPr marL="0" lvl="0" indent="0" algn="l" rtl="0">
              <a:lnSpc>
                <a:spcPct val="80000"/>
              </a:lnSpc>
              <a:spcBef>
                <a:spcPts val="0"/>
              </a:spcBef>
              <a:spcAft>
                <a:spcPts val="0"/>
              </a:spcAft>
              <a:buSzPts val="935"/>
              <a:buNone/>
            </a:pPr>
            <a:endParaRPr sz="1500"/>
          </a:p>
        </p:txBody>
      </p:sp>
      <p:pic>
        <p:nvPicPr>
          <p:cNvPr id="87" name="Google Shape;87;p16"/>
          <p:cNvPicPr preferRelativeResize="0"/>
          <p:nvPr/>
        </p:nvPicPr>
        <p:blipFill>
          <a:blip r:embed="rId3">
            <a:alphaModFix/>
          </a:blip>
          <a:stretch>
            <a:fillRect/>
          </a:stretch>
        </p:blipFill>
        <p:spPr>
          <a:xfrm>
            <a:off x="3823375" y="640900"/>
            <a:ext cx="5146425" cy="38617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169575" y="95850"/>
            <a:ext cx="3495000" cy="761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 </a:t>
            </a:r>
            <a:r>
              <a:rPr lang="en" sz="4000" b="1"/>
              <a:t>Inner Pipes</a:t>
            </a:r>
            <a:endParaRPr sz="4000" b="1"/>
          </a:p>
        </p:txBody>
      </p:sp>
      <p:sp>
        <p:nvSpPr>
          <p:cNvPr id="93" name="Google Shape;93;p17"/>
          <p:cNvSpPr txBox="1">
            <a:spLocks noGrp="1"/>
          </p:cNvSpPr>
          <p:nvPr>
            <p:ph type="body" idx="1"/>
          </p:nvPr>
        </p:nvSpPr>
        <p:spPr>
          <a:xfrm>
            <a:off x="169575" y="798625"/>
            <a:ext cx="3495000" cy="4081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688"/>
              <a:buNone/>
            </a:pPr>
            <a:endParaRPr sz="1512" b="1"/>
          </a:p>
          <a:p>
            <a:pPr marL="0" lvl="0" indent="0" algn="l" rtl="0">
              <a:lnSpc>
                <a:spcPct val="100000"/>
              </a:lnSpc>
              <a:spcBef>
                <a:spcPts val="0"/>
              </a:spcBef>
              <a:spcAft>
                <a:spcPts val="0"/>
              </a:spcAft>
              <a:buSzPts val="688"/>
              <a:buNone/>
            </a:pPr>
            <a:r>
              <a:rPr lang="en" sz="1512" b="1"/>
              <a:t>Function:</a:t>
            </a:r>
            <a:r>
              <a:rPr lang="en" sz="1512"/>
              <a:t>  Air circulation is enclosed inside the chamber box and heat exchange process occurs</a:t>
            </a:r>
            <a:endParaRPr sz="1512"/>
          </a:p>
          <a:p>
            <a:pPr marL="0" lvl="0" indent="0" algn="l" rtl="0">
              <a:lnSpc>
                <a:spcPct val="100000"/>
              </a:lnSpc>
              <a:spcBef>
                <a:spcPts val="0"/>
              </a:spcBef>
              <a:spcAft>
                <a:spcPts val="0"/>
              </a:spcAft>
              <a:buSzPts val="688"/>
              <a:buNone/>
            </a:pPr>
            <a:endParaRPr sz="1512"/>
          </a:p>
          <a:p>
            <a:pPr marL="0" lvl="0" indent="0" algn="l" rtl="0">
              <a:lnSpc>
                <a:spcPct val="100000"/>
              </a:lnSpc>
              <a:spcBef>
                <a:spcPts val="0"/>
              </a:spcBef>
              <a:spcAft>
                <a:spcPts val="0"/>
              </a:spcAft>
              <a:buSzPts val="688"/>
              <a:buNone/>
            </a:pPr>
            <a:r>
              <a:rPr lang="en" sz="1512" b="1"/>
              <a:t>Features:</a:t>
            </a:r>
            <a:endParaRPr sz="1512" b="1"/>
          </a:p>
          <a:p>
            <a:pPr marL="0" lvl="0" indent="0" algn="l" rtl="0">
              <a:lnSpc>
                <a:spcPct val="100000"/>
              </a:lnSpc>
              <a:spcBef>
                <a:spcPts val="0"/>
              </a:spcBef>
              <a:spcAft>
                <a:spcPts val="0"/>
              </a:spcAft>
              <a:buSzPts val="688"/>
              <a:buNone/>
            </a:pPr>
            <a:r>
              <a:rPr lang="en" sz="1512"/>
              <a:t>Use of zip ties:</a:t>
            </a:r>
            <a:endParaRPr sz="1512"/>
          </a:p>
          <a:p>
            <a:pPr marL="0" lvl="0" indent="0" algn="l" rtl="0">
              <a:lnSpc>
                <a:spcPct val="100000"/>
              </a:lnSpc>
              <a:spcBef>
                <a:spcPts val="0"/>
              </a:spcBef>
              <a:spcAft>
                <a:spcPts val="0"/>
              </a:spcAft>
              <a:buSzPts val="688"/>
              <a:buNone/>
            </a:pPr>
            <a:r>
              <a:rPr lang="en" sz="1512"/>
              <a:t>    -Hold in position</a:t>
            </a:r>
            <a:endParaRPr sz="1512"/>
          </a:p>
          <a:p>
            <a:pPr marL="0" lvl="0" indent="0" algn="l" rtl="0">
              <a:lnSpc>
                <a:spcPct val="100000"/>
              </a:lnSpc>
              <a:spcBef>
                <a:spcPts val="0"/>
              </a:spcBef>
              <a:spcAft>
                <a:spcPts val="0"/>
              </a:spcAft>
              <a:buSzPts val="688"/>
              <a:buNone/>
            </a:pPr>
            <a:r>
              <a:rPr lang="en" sz="1512"/>
              <a:t>    -Prevent rotation of joints</a:t>
            </a:r>
            <a:endParaRPr sz="1512"/>
          </a:p>
          <a:p>
            <a:pPr marL="0" lvl="0" indent="0" algn="l" rtl="0">
              <a:lnSpc>
                <a:spcPct val="100000"/>
              </a:lnSpc>
              <a:spcBef>
                <a:spcPts val="0"/>
              </a:spcBef>
              <a:spcAft>
                <a:spcPts val="0"/>
              </a:spcAft>
              <a:buSzPts val="688"/>
              <a:buNone/>
            </a:pPr>
            <a:r>
              <a:rPr lang="en" sz="1512"/>
              <a:t>    -Seal leaks around the joints</a:t>
            </a:r>
            <a:endParaRPr sz="1512"/>
          </a:p>
          <a:p>
            <a:pPr marL="0" lvl="0" indent="0" algn="l" rtl="0">
              <a:lnSpc>
                <a:spcPct val="100000"/>
              </a:lnSpc>
              <a:spcBef>
                <a:spcPts val="0"/>
              </a:spcBef>
              <a:spcAft>
                <a:spcPts val="0"/>
              </a:spcAft>
              <a:buSzPts val="688"/>
              <a:buNone/>
            </a:pPr>
            <a:endParaRPr sz="1512"/>
          </a:p>
          <a:p>
            <a:pPr marL="0" lvl="0" indent="0" algn="l" rtl="0">
              <a:lnSpc>
                <a:spcPct val="100000"/>
              </a:lnSpc>
              <a:spcBef>
                <a:spcPts val="0"/>
              </a:spcBef>
              <a:spcAft>
                <a:spcPts val="0"/>
              </a:spcAft>
              <a:buSzPts val="688"/>
              <a:buNone/>
            </a:pPr>
            <a:endParaRPr sz="1512"/>
          </a:p>
          <a:p>
            <a:pPr marL="0" lvl="0" indent="0" algn="l" rtl="0">
              <a:lnSpc>
                <a:spcPct val="100000"/>
              </a:lnSpc>
              <a:spcBef>
                <a:spcPts val="0"/>
              </a:spcBef>
              <a:spcAft>
                <a:spcPts val="0"/>
              </a:spcAft>
              <a:buSzPts val="688"/>
              <a:buNone/>
            </a:pPr>
            <a:r>
              <a:rPr lang="en" sz="1512" b="1"/>
              <a:t>Materials: </a:t>
            </a:r>
            <a:endParaRPr sz="1512" b="1"/>
          </a:p>
          <a:p>
            <a:pPr marL="0" lvl="0" indent="0" algn="l" rtl="0">
              <a:lnSpc>
                <a:spcPct val="100000"/>
              </a:lnSpc>
              <a:spcBef>
                <a:spcPts val="0"/>
              </a:spcBef>
              <a:spcAft>
                <a:spcPts val="0"/>
              </a:spcAft>
              <a:buSzPts val="688"/>
              <a:buNone/>
            </a:pPr>
            <a:r>
              <a:rPr lang="en" sz="1512"/>
              <a:t>0.75” diameter vinyl pipe</a:t>
            </a:r>
            <a:endParaRPr sz="1512"/>
          </a:p>
          <a:p>
            <a:pPr marL="0" lvl="0" indent="0" algn="l" rtl="0">
              <a:lnSpc>
                <a:spcPct val="100000"/>
              </a:lnSpc>
              <a:spcBef>
                <a:spcPts val="0"/>
              </a:spcBef>
              <a:spcAft>
                <a:spcPts val="0"/>
              </a:spcAft>
              <a:buSzPts val="688"/>
              <a:buNone/>
            </a:pPr>
            <a:r>
              <a:rPr lang="en" sz="1512"/>
              <a:t>17 elbow joints</a:t>
            </a:r>
            <a:endParaRPr sz="1512"/>
          </a:p>
          <a:p>
            <a:pPr marL="0" lvl="0" indent="0" algn="l" rtl="0">
              <a:lnSpc>
                <a:spcPct val="100000"/>
              </a:lnSpc>
              <a:spcBef>
                <a:spcPts val="0"/>
              </a:spcBef>
              <a:spcAft>
                <a:spcPts val="0"/>
              </a:spcAft>
              <a:buSzPts val="688"/>
              <a:buNone/>
            </a:pPr>
            <a:r>
              <a:rPr lang="en" sz="1512"/>
              <a:t>18 zip ties </a:t>
            </a:r>
            <a:endParaRPr sz="1512"/>
          </a:p>
          <a:p>
            <a:pPr marL="0" lvl="0" indent="0" algn="l" rtl="0">
              <a:lnSpc>
                <a:spcPct val="80000"/>
              </a:lnSpc>
              <a:spcBef>
                <a:spcPts val="0"/>
              </a:spcBef>
              <a:spcAft>
                <a:spcPts val="0"/>
              </a:spcAft>
              <a:buSzPts val="688"/>
              <a:buNone/>
            </a:pPr>
            <a:endParaRPr sz="1512"/>
          </a:p>
          <a:p>
            <a:pPr marL="0" lvl="0" indent="0" algn="l" rtl="0">
              <a:lnSpc>
                <a:spcPct val="80000"/>
              </a:lnSpc>
              <a:spcBef>
                <a:spcPts val="1200"/>
              </a:spcBef>
              <a:spcAft>
                <a:spcPts val="1200"/>
              </a:spcAft>
              <a:buSzPts val="688"/>
              <a:buNone/>
            </a:pPr>
            <a:endParaRPr sz="812"/>
          </a:p>
        </p:txBody>
      </p:sp>
      <p:pic>
        <p:nvPicPr>
          <p:cNvPr id="94" name="Google Shape;94;p17"/>
          <p:cNvPicPr preferRelativeResize="0"/>
          <p:nvPr/>
        </p:nvPicPr>
        <p:blipFill>
          <a:blip r:embed="rId3">
            <a:alphaModFix/>
          </a:blip>
          <a:stretch>
            <a:fillRect/>
          </a:stretch>
        </p:blipFill>
        <p:spPr>
          <a:xfrm>
            <a:off x="3859325" y="661125"/>
            <a:ext cx="5092516" cy="38212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249875" y="110650"/>
            <a:ext cx="3127500" cy="660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b="1"/>
              <a:t>Heat Transfer</a:t>
            </a:r>
            <a:endParaRPr b="1"/>
          </a:p>
        </p:txBody>
      </p:sp>
      <p:sp>
        <p:nvSpPr>
          <p:cNvPr id="100" name="Google Shape;100;p18"/>
          <p:cNvSpPr txBox="1">
            <a:spLocks noGrp="1"/>
          </p:cNvSpPr>
          <p:nvPr>
            <p:ph type="body" idx="1"/>
          </p:nvPr>
        </p:nvSpPr>
        <p:spPr>
          <a:xfrm>
            <a:off x="249875" y="949125"/>
            <a:ext cx="3127500" cy="3463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To cool from 30 C to 23 C:</a:t>
            </a:r>
            <a:endParaRPr b="1"/>
          </a:p>
          <a:p>
            <a:pPr marL="0" lvl="0" indent="0" algn="l" rtl="0">
              <a:spcBef>
                <a:spcPts val="1200"/>
              </a:spcBef>
              <a:spcAft>
                <a:spcPts val="0"/>
              </a:spcAft>
              <a:buNone/>
            </a:pPr>
            <a:r>
              <a:rPr lang="en"/>
              <a:t>Total length of pipes: 90 in</a:t>
            </a:r>
            <a:endParaRPr/>
          </a:p>
          <a:p>
            <a:pPr marL="0" lvl="0" indent="0" algn="l" rtl="0">
              <a:spcBef>
                <a:spcPts val="1200"/>
              </a:spcBef>
              <a:spcAft>
                <a:spcPts val="0"/>
              </a:spcAft>
              <a:buNone/>
            </a:pPr>
            <a:r>
              <a:rPr lang="en"/>
              <a:t>Diameter of pipes: 0.75 in</a:t>
            </a:r>
            <a:endParaRPr/>
          </a:p>
          <a:p>
            <a:pPr marL="0" lvl="0" indent="0" algn="l" rtl="0">
              <a:spcBef>
                <a:spcPts val="1200"/>
              </a:spcBef>
              <a:spcAft>
                <a:spcPts val="0"/>
              </a:spcAft>
              <a:buNone/>
            </a:pPr>
            <a:r>
              <a:rPr lang="en"/>
              <a:t>Heat transfer: 8.4 J/L of air</a:t>
            </a:r>
            <a:endParaRPr/>
          </a:p>
          <a:p>
            <a:pPr marL="0" lvl="0" indent="0" algn="l" rtl="0">
              <a:spcBef>
                <a:spcPts val="1200"/>
              </a:spcBef>
              <a:spcAft>
                <a:spcPts val="0"/>
              </a:spcAft>
              <a:buNone/>
            </a:pPr>
            <a:r>
              <a:rPr lang="en"/>
              <a:t>Air flow: 45.5 m/s</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01" name="Google Shape;101;p18"/>
          <p:cNvPicPr preferRelativeResize="0"/>
          <p:nvPr/>
        </p:nvPicPr>
        <p:blipFill>
          <a:blip r:embed="rId3">
            <a:alphaModFix/>
          </a:blip>
          <a:stretch>
            <a:fillRect/>
          </a:stretch>
        </p:blipFill>
        <p:spPr>
          <a:xfrm>
            <a:off x="4101950" y="152400"/>
            <a:ext cx="4512975" cy="48387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169575" y="95850"/>
            <a:ext cx="3495000" cy="761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 </a:t>
            </a:r>
            <a:r>
              <a:rPr lang="en" sz="4000" b="1"/>
              <a:t>Inner Pipes</a:t>
            </a:r>
            <a:endParaRPr sz="4000" b="1"/>
          </a:p>
        </p:txBody>
      </p:sp>
      <p:sp>
        <p:nvSpPr>
          <p:cNvPr id="107" name="Google Shape;107;p19"/>
          <p:cNvSpPr txBox="1">
            <a:spLocks noGrp="1"/>
          </p:cNvSpPr>
          <p:nvPr>
            <p:ph type="body" idx="1"/>
          </p:nvPr>
        </p:nvSpPr>
        <p:spPr>
          <a:xfrm>
            <a:off x="169575" y="798625"/>
            <a:ext cx="3495000" cy="4081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688"/>
              <a:buNone/>
            </a:pPr>
            <a:endParaRPr sz="1512" b="1"/>
          </a:p>
          <a:p>
            <a:pPr marL="0" lvl="0" indent="0" algn="l" rtl="0">
              <a:lnSpc>
                <a:spcPct val="100000"/>
              </a:lnSpc>
              <a:spcBef>
                <a:spcPts val="0"/>
              </a:spcBef>
              <a:spcAft>
                <a:spcPts val="0"/>
              </a:spcAft>
              <a:buSzPts val="688"/>
              <a:buNone/>
            </a:pPr>
            <a:r>
              <a:rPr lang="en" sz="1512" b="1"/>
              <a:t>Function:</a:t>
            </a:r>
            <a:r>
              <a:rPr lang="en" sz="1512"/>
              <a:t>  Air circulation is enclosed inside the chamber box and heat exchange process occurs</a:t>
            </a:r>
            <a:endParaRPr sz="1512"/>
          </a:p>
          <a:p>
            <a:pPr marL="0" lvl="0" indent="0" algn="l" rtl="0">
              <a:lnSpc>
                <a:spcPct val="100000"/>
              </a:lnSpc>
              <a:spcBef>
                <a:spcPts val="0"/>
              </a:spcBef>
              <a:spcAft>
                <a:spcPts val="0"/>
              </a:spcAft>
              <a:buSzPts val="688"/>
              <a:buNone/>
            </a:pPr>
            <a:endParaRPr sz="1512"/>
          </a:p>
          <a:p>
            <a:pPr marL="0" lvl="0" indent="0" algn="l" rtl="0">
              <a:lnSpc>
                <a:spcPct val="100000"/>
              </a:lnSpc>
              <a:spcBef>
                <a:spcPts val="0"/>
              </a:spcBef>
              <a:spcAft>
                <a:spcPts val="0"/>
              </a:spcAft>
              <a:buSzPts val="688"/>
              <a:buNone/>
            </a:pPr>
            <a:r>
              <a:rPr lang="en" sz="1512" b="1"/>
              <a:t>Features:</a:t>
            </a:r>
            <a:endParaRPr sz="1512" b="1"/>
          </a:p>
          <a:p>
            <a:pPr marL="0" lvl="0" indent="0" algn="l" rtl="0">
              <a:lnSpc>
                <a:spcPct val="100000"/>
              </a:lnSpc>
              <a:spcBef>
                <a:spcPts val="0"/>
              </a:spcBef>
              <a:spcAft>
                <a:spcPts val="0"/>
              </a:spcAft>
              <a:buSzPts val="688"/>
              <a:buNone/>
            </a:pPr>
            <a:r>
              <a:rPr lang="en" sz="1512"/>
              <a:t>Use of zip ties:</a:t>
            </a:r>
            <a:endParaRPr sz="1512"/>
          </a:p>
          <a:p>
            <a:pPr marL="0" lvl="0" indent="0" algn="l" rtl="0">
              <a:lnSpc>
                <a:spcPct val="100000"/>
              </a:lnSpc>
              <a:spcBef>
                <a:spcPts val="0"/>
              </a:spcBef>
              <a:spcAft>
                <a:spcPts val="0"/>
              </a:spcAft>
              <a:buSzPts val="688"/>
              <a:buNone/>
            </a:pPr>
            <a:r>
              <a:rPr lang="en" sz="1512"/>
              <a:t>    -Hold in position</a:t>
            </a:r>
            <a:endParaRPr sz="1512"/>
          </a:p>
          <a:p>
            <a:pPr marL="0" lvl="0" indent="0" algn="l" rtl="0">
              <a:lnSpc>
                <a:spcPct val="100000"/>
              </a:lnSpc>
              <a:spcBef>
                <a:spcPts val="0"/>
              </a:spcBef>
              <a:spcAft>
                <a:spcPts val="0"/>
              </a:spcAft>
              <a:buSzPts val="688"/>
              <a:buNone/>
            </a:pPr>
            <a:r>
              <a:rPr lang="en" sz="1512"/>
              <a:t>    -Prevent rotation of joints</a:t>
            </a:r>
            <a:endParaRPr sz="1512"/>
          </a:p>
          <a:p>
            <a:pPr marL="0" lvl="0" indent="0" algn="l" rtl="0">
              <a:lnSpc>
                <a:spcPct val="100000"/>
              </a:lnSpc>
              <a:spcBef>
                <a:spcPts val="0"/>
              </a:spcBef>
              <a:spcAft>
                <a:spcPts val="0"/>
              </a:spcAft>
              <a:buSzPts val="688"/>
              <a:buNone/>
            </a:pPr>
            <a:r>
              <a:rPr lang="en" sz="1512"/>
              <a:t>    -Seal leaks around the joints</a:t>
            </a:r>
            <a:endParaRPr sz="1512"/>
          </a:p>
          <a:p>
            <a:pPr marL="0" lvl="0" indent="0" algn="l" rtl="0">
              <a:lnSpc>
                <a:spcPct val="100000"/>
              </a:lnSpc>
              <a:spcBef>
                <a:spcPts val="0"/>
              </a:spcBef>
              <a:spcAft>
                <a:spcPts val="0"/>
              </a:spcAft>
              <a:buSzPts val="688"/>
              <a:buNone/>
            </a:pPr>
            <a:endParaRPr sz="1512"/>
          </a:p>
          <a:p>
            <a:pPr marL="0" lvl="0" indent="0" algn="l" rtl="0">
              <a:lnSpc>
                <a:spcPct val="100000"/>
              </a:lnSpc>
              <a:spcBef>
                <a:spcPts val="0"/>
              </a:spcBef>
              <a:spcAft>
                <a:spcPts val="0"/>
              </a:spcAft>
              <a:buSzPts val="688"/>
              <a:buNone/>
            </a:pPr>
            <a:endParaRPr sz="1512"/>
          </a:p>
          <a:p>
            <a:pPr marL="0" lvl="0" indent="0" algn="l" rtl="0">
              <a:lnSpc>
                <a:spcPct val="100000"/>
              </a:lnSpc>
              <a:spcBef>
                <a:spcPts val="0"/>
              </a:spcBef>
              <a:spcAft>
                <a:spcPts val="0"/>
              </a:spcAft>
              <a:buSzPts val="688"/>
              <a:buNone/>
            </a:pPr>
            <a:r>
              <a:rPr lang="en" sz="1512" b="1"/>
              <a:t>Materials: </a:t>
            </a:r>
            <a:endParaRPr sz="1512" b="1"/>
          </a:p>
          <a:p>
            <a:pPr marL="0" lvl="0" indent="0" algn="l" rtl="0">
              <a:lnSpc>
                <a:spcPct val="100000"/>
              </a:lnSpc>
              <a:spcBef>
                <a:spcPts val="0"/>
              </a:spcBef>
              <a:spcAft>
                <a:spcPts val="0"/>
              </a:spcAft>
              <a:buSzPts val="688"/>
              <a:buNone/>
            </a:pPr>
            <a:r>
              <a:rPr lang="en" sz="1512"/>
              <a:t>0.75” diameter vinyl pipe</a:t>
            </a:r>
            <a:endParaRPr sz="1512"/>
          </a:p>
          <a:p>
            <a:pPr marL="0" lvl="0" indent="0" algn="l" rtl="0">
              <a:lnSpc>
                <a:spcPct val="100000"/>
              </a:lnSpc>
              <a:spcBef>
                <a:spcPts val="0"/>
              </a:spcBef>
              <a:spcAft>
                <a:spcPts val="0"/>
              </a:spcAft>
              <a:buSzPts val="688"/>
              <a:buNone/>
            </a:pPr>
            <a:r>
              <a:rPr lang="en" sz="1512"/>
              <a:t>17 elbow joints</a:t>
            </a:r>
            <a:endParaRPr sz="1512"/>
          </a:p>
          <a:p>
            <a:pPr marL="0" lvl="0" indent="0" algn="l" rtl="0">
              <a:lnSpc>
                <a:spcPct val="100000"/>
              </a:lnSpc>
              <a:spcBef>
                <a:spcPts val="0"/>
              </a:spcBef>
              <a:spcAft>
                <a:spcPts val="0"/>
              </a:spcAft>
              <a:buSzPts val="688"/>
              <a:buNone/>
            </a:pPr>
            <a:r>
              <a:rPr lang="en" sz="1512"/>
              <a:t>18 zip ties </a:t>
            </a:r>
            <a:endParaRPr sz="1512"/>
          </a:p>
          <a:p>
            <a:pPr marL="0" lvl="0" indent="0" algn="l" rtl="0">
              <a:lnSpc>
                <a:spcPct val="80000"/>
              </a:lnSpc>
              <a:spcBef>
                <a:spcPts val="0"/>
              </a:spcBef>
              <a:spcAft>
                <a:spcPts val="0"/>
              </a:spcAft>
              <a:buSzPts val="688"/>
              <a:buNone/>
            </a:pPr>
            <a:endParaRPr sz="1512"/>
          </a:p>
          <a:p>
            <a:pPr marL="0" lvl="0" indent="0" algn="l" rtl="0">
              <a:lnSpc>
                <a:spcPct val="80000"/>
              </a:lnSpc>
              <a:spcBef>
                <a:spcPts val="1200"/>
              </a:spcBef>
              <a:spcAft>
                <a:spcPts val="1200"/>
              </a:spcAft>
              <a:buSzPts val="688"/>
              <a:buNone/>
            </a:pPr>
            <a:endParaRPr sz="812"/>
          </a:p>
        </p:txBody>
      </p:sp>
      <p:pic>
        <p:nvPicPr>
          <p:cNvPr id="108" name="Google Shape;108;p19"/>
          <p:cNvPicPr preferRelativeResize="0"/>
          <p:nvPr/>
        </p:nvPicPr>
        <p:blipFill>
          <a:blip r:embed="rId3">
            <a:alphaModFix/>
          </a:blip>
          <a:stretch>
            <a:fillRect/>
          </a:stretch>
        </p:blipFill>
        <p:spPr>
          <a:xfrm>
            <a:off x="3859325" y="661125"/>
            <a:ext cx="5092516" cy="38212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88975" y="96675"/>
            <a:ext cx="3127500" cy="78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4000" b="1"/>
              <a:t>Efficiency </a:t>
            </a:r>
            <a:endParaRPr sz="4000" b="1"/>
          </a:p>
        </p:txBody>
      </p:sp>
      <p:sp>
        <p:nvSpPr>
          <p:cNvPr id="114" name="Google Shape;114;p20"/>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15" name="Google Shape;115;p20"/>
          <p:cNvPicPr preferRelativeResize="0"/>
          <p:nvPr/>
        </p:nvPicPr>
        <p:blipFill>
          <a:blip r:embed="rId3">
            <a:alphaModFix/>
          </a:blip>
          <a:stretch>
            <a:fillRect/>
          </a:stretch>
        </p:blipFill>
        <p:spPr>
          <a:xfrm>
            <a:off x="426700" y="3016775"/>
            <a:ext cx="3052074" cy="1896576"/>
          </a:xfrm>
          <a:prstGeom prst="rect">
            <a:avLst/>
          </a:prstGeom>
          <a:noFill/>
          <a:ln>
            <a:noFill/>
          </a:ln>
        </p:spPr>
      </p:pic>
      <p:pic>
        <p:nvPicPr>
          <p:cNvPr id="116" name="Google Shape;116;p20"/>
          <p:cNvPicPr preferRelativeResize="0"/>
          <p:nvPr/>
        </p:nvPicPr>
        <p:blipFill>
          <a:blip r:embed="rId4">
            <a:alphaModFix/>
          </a:blip>
          <a:stretch>
            <a:fillRect/>
          </a:stretch>
        </p:blipFill>
        <p:spPr>
          <a:xfrm>
            <a:off x="91550" y="879363"/>
            <a:ext cx="3282051" cy="1896575"/>
          </a:xfrm>
          <a:prstGeom prst="rect">
            <a:avLst/>
          </a:prstGeom>
          <a:noFill/>
          <a:ln>
            <a:noFill/>
          </a:ln>
        </p:spPr>
      </p:pic>
      <p:pic>
        <p:nvPicPr>
          <p:cNvPr id="117" name="Google Shape;117;p20"/>
          <p:cNvPicPr preferRelativeResize="0"/>
          <p:nvPr/>
        </p:nvPicPr>
        <p:blipFill>
          <a:blip r:embed="rId5">
            <a:alphaModFix/>
          </a:blip>
          <a:stretch>
            <a:fillRect/>
          </a:stretch>
        </p:blipFill>
        <p:spPr>
          <a:xfrm>
            <a:off x="3793850" y="2571750"/>
            <a:ext cx="5350149" cy="2562725"/>
          </a:xfrm>
          <a:prstGeom prst="rect">
            <a:avLst/>
          </a:prstGeom>
          <a:noFill/>
          <a:ln>
            <a:noFill/>
          </a:ln>
        </p:spPr>
      </p:pic>
      <p:pic>
        <p:nvPicPr>
          <p:cNvPr id="118" name="Google Shape;118;p20"/>
          <p:cNvPicPr preferRelativeResize="0"/>
          <p:nvPr/>
        </p:nvPicPr>
        <p:blipFill>
          <a:blip r:embed="rId6">
            <a:alphaModFix/>
          </a:blip>
          <a:stretch>
            <a:fillRect/>
          </a:stretch>
        </p:blipFill>
        <p:spPr>
          <a:xfrm>
            <a:off x="3793850" y="0"/>
            <a:ext cx="5350152" cy="2390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274350" y="83275"/>
            <a:ext cx="3202200" cy="799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600" b="1"/>
              <a:t>Outer Pipes</a:t>
            </a:r>
            <a:r>
              <a:rPr lang="en" sz="4000"/>
              <a:t> </a:t>
            </a:r>
            <a:endParaRPr sz="4000"/>
          </a:p>
        </p:txBody>
      </p:sp>
      <p:sp>
        <p:nvSpPr>
          <p:cNvPr id="124" name="Google Shape;124;p21"/>
          <p:cNvSpPr txBox="1">
            <a:spLocks noGrp="1"/>
          </p:cNvSpPr>
          <p:nvPr>
            <p:ph type="body" idx="1"/>
          </p:nvPr>
        </p:nvSpPr>
        <p:spPr>
          <a:xfrm>
            <a:off x="311700" y="927900"/>
            <a:ext cx="3127500" cy="32877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1500" b="1"/>
              <a:t>Function</a:t>
            </a:r>
            <a:r>
              <a:rPr lang="en" sz="1500"/>
              <a:t>: Deliver the heated or cooled air to the furnace blower</a:t>
            </a:r>
            <a:endParaRPr sz="1500"/>
          </a:p>
          <a:p>
            <a:pPr marL="0" lvl="0" indent="0" algn="l" rtl="0">
              <a:lnSpc>
                <a:spcPct val="100000"/>
              </a:lnSpc>
              <a:spcBef>
                <a:spcPts val="1200"/>
              </a:spcBef>
              <a:spcAft>
                <a:spcPts val="0"/>
              </a:spcAft>
              <a:buNone/>
            </a:pPr>
            <a:r>
              <a:rPr lang="en" sz="1500" b="1"/>
              <a:t>Features</a:t>
            </a:r>
            <a:r>
              <a:rPr lang="en" sz="1500"/>
              <a:t>: </a:t>
            </a:r>
            <a:endParaRPr sz="1500"/>
          </a:p>
          <a:p>
            <a:pPr marL="0" lvl="0" indent="0" algn="l" rtl="0">
              <a:lnSpc>
                <a:spcPct val="100000"/>
              </a:lnSpc>
              <a:spcBef>
                <a:spcPts val="1200"/>
              </a:spcBef>
              <a:spcAft>
                <a:spcPts val="0"/>
              </a:spcAft>
              <a:buNone/>
            </a:pPr>
            <a:r>
              <a:rPr lang="en" sz="1500"/>
              <a:t>-Network of pipes connecting from chamber box to house</a:t>
            </a:r>
            <a:endParaRPr sz="1500"/>
          </a:p>
          <a:p>
            <a:pPr marL="0" lvl="0" indent="0" algn="l" rtl="0">
              <a:lnSpc>
                <a:spcPct val="100000"/>
              </a:lnSpc>
              <a:spcBef>
                <a:spcPts val="1200"/>
              </a:spcBef>
              <a:spcAft>
                <a:spcPts val="0"/>
              </a:spcAft>
              <a:buNone/>
            </a:pPr>
            <a:r>
              <a:rPr lang="en" sz="1500"/>
              <a:t>-Connected to sump pump to remove condensation</a:t>
            </a:r>
            <a:endParaRPr sz="1500"/>
          </a:p>
          <a:p>
            <a:pPr marL="0" lvl="0" indent="0" algn="l" rtl="0">
              <a:lnSpc>
                <a:spcPct val="100000"/>
              </a:lnSpc>
              <a:spcBef>
                <a:spcPts val="1200"/>
              </a:spcBef>
              <a:spcAft>
                <a:spcPts val="0"/>
              </a:spcAft>
              <a:buNone/>
            </a:pPr>
            <a:r>
              <a:rPr lang="en" sz="1500" b="1"/>
              <a:t>Material</a:t>
            </a:r>
            <a:r>
              <a:rPr lang="en" sz="1500"/>
              <a:t>: </a:t>
            </a:r>
            <a:endParaRPr sz="1500"/>
          </a:p>
          <a:p>
            <a:pPr marL="0" lvl="0" indent="0" algn="l" rtl="0">
              <a:lnSpc>
                <a:spcPct val="100000"/>
              </a:lnSpc>
              <a:spcBef>
                <a:spcPts val="1200"/>
              </a:spcBef>
              <a:spcAft>
                <a:spcPts val="0"/>
              </a:spcAft>
              <a:buNone/>
            </a:pPr>
            <a:r>
              <a:rPr lang="en" sz="1500"/>
              <a:t>-0.75” diameter vinyl pipe</a:t>
            </a:r>
            <a:endParaRPr sz="1500"/>
          </a:p>
          <a:p>
            <a:pPr marL="0" lvl="0" indent="0" algn="l" rtl="0">
              <a:lnSpc>
                <a:spcPct val="100000"/>
              </a:lnSpc>
              <a:spcBef>
                <a:spcPts val="1200"/>
              </a:spcBef>
              <a:spcAft>
                <a:spcPts val="0"/>
              </a:spcAft>
              <a:buNone/>
            </a:pPr>
            <a:r>
              <a:rPr lang="en" sz="1512"/>
              <a:t>-2 elbow joints</a:t>
            </a:r>
            <a:endParaRPr sz="1512"/>
          </a:p>
          <a:p>
            <a:pPr marL="0" lvl="0" indent="0" algn="l" rtl="0">
              <a:lnSpc>
                <a:spcPct val="100000"/>
              </a:lnSpc>
              <a:spcBef>
                <a:spcPts val="1200"/>
              </a:spcBef>
              <a:spcAft>
                <a:spcPts val="0"/>
              </a:spcAft>
              <a:buNone/>
            </a:pPr>
            <a:r>
              <a:rPr lang="en" sz="1512"/>
              <a:t>-2 T Joints</a:t>
            </a:r>
            <a:endParaRPr sz="1500"/>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1164</Words>
  <Application>Microsoft Macintosh PowerPoint</Application>
  <PresentationFormat>On-screen Show (16:9)</PresentationFormat>
  <Paragraphs>100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Merriweather</vt:lpstr>
      <vt:lpstr>Arial</vt:lpstr>
      <vt:lpstr>Roboto</vt:lpstr>
      <vt:lpstr>Paradigm</vt:lpstr>
      <vt:lpstr>The Heat Exchange Chamber</vt:lpstr>
      <vt:lpstr>Background Information</vt:lpstr>
      <vt:lpstr>Air Inlet</vt:lpstr>
      <vt:lpstr>Chamber Box </vt:lpstr>
      <vt:lpstr> Inner Pipes</vt:lpstr>
      <vt:lpstr>Heat Transfer</vt:lpstr>
      <vt:lpstr> Inner Pipes</vt:lpstr>
      <vt:lpstr>Efficiency </vt:lpstr>
      <vt:lpstr>Outer Pipes </vt:lpstr>
      <vt:lpstr>Furnace Blower and Electronics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Heat Exchange Chamber</dc:title>
  <cp:lastModifiedBy>Rasheeq Anjum Mohammad</cp:lastModifiedBy>
  <cp:revision>1</cp:revision>
  <dcterms:modified xsi:type="dcterms:W3CDTF">2022-04-01T14:46:57Z</dcterms:modified>
</cp:coreProperties>
</file>